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313" r:id="rId3"/>
    <p:sldId id="314" r:id="rId4"/>
    <p:sldId id="315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FF"/>
    <a:srgbClr val="008000"/>
    <a:srgbClr val="FA9106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31" autoAdjust="0"/>
    <p:restoredTop sz="95733" autoAdjust="0"/>
  </p:normalViewPr>
  <p:slideViewPr>
    <p:cSldViewPr>
      <p:cViewPr varScale="1">
        <p:scale>
          <a:sx n="109" d="100"/>
          <a:sy n="109" d="100"/>
        </p:scale>
        <p:origin x="-8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12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Handouts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Modbus TCP</a:t>
            </a:r>
            <a:endParaRPr lang="en-US" sz="2800" dirty="0"/>
          </a:p>
        </p:txBody>
      </p:sp>
      <p:pic>
        <p:nvPicPr>
          <p:cNvPr id="32" name="Do-more" descr="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 descr="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 descr=" 1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95400"/>
          </a:xfrm>
        </p:spPr>
        <p:txBody>
          <a:bodyPr numCol="1">
            <a:normAutofit lnSpcReduction="10000"/>
          </a:bodyPr>
          <a:lstStyle/>
          <a:p>
            <a:r>
              <a:rPr lang="en-US" dirty="0" smtClean="0">
                <a:latin typeface="Georgia"/>
                <a:sym typeface="Wingdings" panose="05000000000000000000" pitchFamily="2" charset="2"/>
              </a:rPr>
              <a:t>There are actually 3 Modbus protocols</a:t>
            </a:r>
          </a:p>
          <a:p>
            <a:pPr lvl="1">
              <a:buChar char=" "/>
            </a:pPr>
            <a:r>
              <a:rPr lang="en-US" dirty="0" smtClean="0">
                <a:latin typeface="Georgia"/>
                <a:sym typeface="Wingdings" panose="05000000000000000000" pitchFamily="2" charset="2"/>
              </a:rPr>
              <a:t>(1) Modbus RTU</a:t>
            </a:r>
          </a:p>
          <a:p>
            <a:pPr lvl="1">
              <a:buChar char=" "/>
            </a:pPr>
            <a:r>
              <a:rPr lang="en-US" dirty="0" smtClean="0">
                <a:sym typeface="Wingdings" panose="05000000000000000000" pitchFamily="2" charset="2"/>
              </a:rPr>
              <a:t>                   </a:t>
            </a:r>
          </a:p>
        </p:txBody>
      </p:sp>
      <p:sp>
        <p:nvSpPr>
          <p:cNvPr id="6" name="Address" descr=" 3"/>
          <p:cNvSpPr/>
          <p:nvPr/>
        </p:nvSpPr>
        <p:spPr>
          <a:xfrm>
            <a:off x="1738745" y="3962400"/>
            <a:ext cx="138545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unction Code" descr=" 8"/>
          <p:cNvSpPr/>
          <p:nvPr/>
        </p:nvSpPr>
        <p:spPr>
          <a:xfrm>
            <a:off x="3117273" y="3962400"/>
            <a:ext cx="138545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Function 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Data" descr=" 9"/>
          <p:cNvSpPr/>
          <p:nvPr/>
        </p:nvSpPr>
        <p:spPr>
          <a:xfrm>
            <a:off x="4495800" y="3962400"/>
            <a:ext cx="138545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hecksum" descr=" 10"/>
          <p:cNvSpPr/>
          <p:nvPr/>
        </p:nvSpPr>
        <p:spPr>
          <a:xfrm>
            <a:off x="5867400" y="3962400"/>
            <a:ext cx="138545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Checksum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&quot;RTU&quot;" descr=" 4"/>
          <p:cNvSpPr txBox="1"/>
          <p:nvPr/>
        </p:nvSpPr>
        <p:spPr>
          <a:xfrm>
            <a:off x="3038912" y="3581400"/>
            <a:ext cx="291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Modbus RTU Telegram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881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Modbus TCP</a:t>
            </a:r>
            <a:endParaRPr lang="en-US" sz="2800" dirty="0"/>
          </a:p>
        </p:txBody>
      </p:sp>
      <p:pic>
        <p:nvPicPr>
          <p:cNvPr id="32" name="Do-more" descr="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 descr="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 descr=" 1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95400"/>
          </a:xfrm>
        </p:spPr>
        <p:txBody>
          <a:bodyPr numCol="1">
            <a:normAutofit lnSpcReduction="10000"/>
          </a:bodyPr>
          <a:lstStyle/>
          <a:p>
            <a:r>
              <a:rPr lang="en-US" dirty="0" smtClean="0">
                <a:latin typeface="Georgia"/>
                <a:sym typeface="Wingdings" panose="05000000000000000000" pitchFamily="2" charset="2"/>
              </a:rPr>
              <a:t>There are actually 3 Modbus protocols</a:t>
            </a:r>
          </a:p>
          <a:p>
            <a:pPr lvl="1">
              <a:buChar char=" "/>
            </a:pPr>
            <a:r>
              <a:rPr lang="en-US" dirty="0" smtClean="0">
                <a:latin typeface="Georgia"/>
                <a:sym typeface="Wingdings" panose="05000000000000000000" pitchFamily="2" charset="2"/>
              </a:rPr>
              <a:t>(2) Modbus TCP</a:t>
            </a:r>
          </a:p>
          <a:p>
            <a:pPr lvl="1">
              <a:buChar char=" "/>
            </a:pPr>
            <a:r>
              <a:rPr lang="en-US" dirty="0" smtClean="0">
                <a:sym typeface="Wingdings" panose="05000000000000000000" pitchFamily="2" charset="2"/>
              </a:rPr>
              <a:t>                   </a:t>
            </a:r>
          </a:p>
        </p:txBody>
      </p:sp>
      <p:sp>
        <p:nvSpPr>
          <p:cNvPr id="21" name="TCP/IP Frame" descr=" 5"/>
          <p:cNvSpPr/>
          <p:nvPr/>
        </p:nvSpPr>
        <p:spPr>
          <a:xfrm>
            <a:off x="228600" y="3505200"/>
            <a:ext cx="8534400" cy="1219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unction Code" descr=" 8"/>
          <p:cNvSpPr/>
          <p:nvPr/>
        </p:nvSpPr>
        <p:spPr>
          <a:xfrm>
            <a:off x="5868337" y="3949713"/>
            <a:ext cx="138545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Function 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Data" descr=" 9"/>
          <p:cNvSpPr/>
          <p:nvPr/>
        </p:nvSpPr>
        <p:spPr>
          <a:xfrm>
            <a:off x="7242200" y="3949713"/>
            <a:ext cx="138545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&quot;TCP&quot;" descr=" 23"/>
          <p:cNvSpPr txBox="1"/>
          <p:nvPr/>
        </p:nvSpPr>
        <p:spPr>
          <a:xfrm>
            <a:off x="3030523" y="3593068"/>
            <a:ext cx="291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Modbus TCP Telegram</a:t>
            </a:r>
            <a:endParaRPr lang="en-US" b="1" dirty="0"/>
          </a:p>
        </p:txBody>
      </p:sp>
      <p:sp>
        <p:nvSpPr>
          <p:cNvPr id="17" name="Transaction Identifier" descr=" 24"/>
          <p:cNvSpPr/>
          <p:nvPr/>
        </p:nvSpPr>
        <p:spPr>
          <a:xfrm>
            <a:off x="353290" y="3954011"/>
            <a:ext cx="1385455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Transaction Identifier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Protocol Identifier" descr=" 25"/>
          <p:cNvSpPr/>
          <p:nvPr/>
        </p:nvSpPr>
        <p:spPr>
          <a:xfrm>
            <a:off x="1731818" y="3954011"/>
            <a:ext cx="1385455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Protocol Identifier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Length Field" descr=" 26"/>
          <p:cNvSpPr/>
          <p:nvPr/>
        </p:nvSpPr>
        <p:spPr>
          <a:xfrm>
            <a:off x="3110345" y="3954011"/>
            <a:ext cx="1385455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Length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Unit ID" descr=" 27"/>
          <p:cNvSpPr/>
          <p:nvPr/>
        </p:nvSpPr>
        <p:spPr>
          <a:xfrm>
            <a:off x="4481945" y="3954011"/>
            <a:ext cx="1385455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Unit 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&quot;TCP&quot;" descr=" 28"/>
          <p:cNvSpPr txBox="1"/>
          <p:nvPr/>
        </p:nvSpPr>
        <p:spPr>
          <a:xfrm>
            <a:off x="3015143" y="3132589"/>
            <a:ext cx="291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TCP/IP Frame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493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Modbus TCP</a:t>
            </a:r>
            <a:endParaRPr lang="en-US" sz="2800" dirty="0"/>
          </a:p>
        </p:txBody>
      </p:sp>
      <p:pic>
        <p:nvPicPr>
          <p:cNvPr id="32" name="Do-more" descr="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 descr="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 descr=" 1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95400"/>
          </a:xfrm>
        </p:spPr>
        <p:txBody>
          <a:bodyPr numCol="1">
            <a:normAutofit/>
          </a:bodyPr>
          <a:lstStyle/>
          <a:p>
            <a:r>
              <a:rPr lang="en-US" dirty="0" smtClean="0">
                <a:latin typeface="Georgia"/>
                <a:sym typeface="Wingdings" panose="05000000000000000000" pitchFamily="2" charset="2"/>
              </a:rPr>
              <a:t>There are actually 3 Modbus protocols</a:t>
            </a:r>
          </a:p>
          <a:p>
            <a:pPr lvl="1">
              <a:buClr>
                <a:srgbClr val="438086"/>
              </a:buClr>
            </a:pPr>
            <a:r>
              <a:rPr lang="en-US" dirty="0" smtClean="0">
                <a:latin typeface="Georgia"/>
                <a:sym typeface="Wingdings" panose="05000000000000000000" pitchFamily="2" charset="2"/>
              </a:rPr>
              <a:t>(3) Modbus Over TCP</a:t>
            </a:r>
          </a:p>
          <a:p>
            <a:pPr lvl="1">
              <a:buChar char=" "/>
            </a:pPr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17" name="Rounded Rectangular Callout 16" descr=" 39"/>
          <p:cNvSpPr/>
          <p:nvPr/>
        </p:nvSpPr>
        <p:spPr>
          <a:xfrm>
            <a:off x="2119567" y="4876800"/>
            <a:ext cx="4724754" cy="692727"/>
          </a:xfrm>
          <a:prstGeom prst="wedgeRoundRectCallout">
            <a:avLst>
              <a:gd name="adj1" fmla="val -24056"/>
              <a:gd name="adj2" fmla="val 47487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 &amp; ECOM100s </a:t>
            </a:r>
            <a:r>
              <a:rPr lang="en-US" b="1" i="1" u="sng" dirty="0" smtClean="0"/>
              <a:t>do not natively</a:t>
            </a:r>
            <a:r>
              <a:rPr lang="en-US" b="1" i="1" dirty="0" smtClean="0"/>
              <a:t> </a:t>
            </a:r>
            <a:r>
              <a:rPr lang="en-US" dirty="0" smtClean="0"/>
              <a:t>support </a:t>
            </a:r>
            <a:r>
              <a:rPr lang="en-US" b="1" dirty="0" smtClean="0"/>
              <a:t>Modbus Over TCP</a:t>
            </a:r>
            <a:endParaRPr lang="en-US" b="1" dirty="0"/>
          </a:p>
        </p:txBody>
      </p:sp>
      <p:grpSp>
        <p:nvGrpSpPr>
          <p:cNvPr id="28" name="Group 27" descr=" 45"/>
          <p:cNvGrpSpPr/>
          <p:nvPr/>
        </p:nvGrpSpPr>
        <p:grpSpPr>
          <a:xfrm>
            <a:off x="1600200" y="3132589"/>
            <a:ext cx="5791200" cy="1591811"/>
            <a:chOff x="1600200" y="3132589"/>
            <a:chExt cx="5791200" cy="1591811"/>
          </a:xfrm>
        </p:grpSpPr>
        <p:sp>
          <p:nvSpPr>
            <p:cNvPr id="29" name="TCP/IP Small Frame"/>
            <p:cNvSpPr/>
            <p:nvPr/>
          </p:nvSpPr>
          <p:spPr>
            <a:xfrm>
              <a:off x="1600200" y="3505200"/>
              <a:ext cx="5791200" cy="12192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&quot;TCP2&quot;"/>
            <p:cNvSpPr txBox="1"/>
            <p:nvPr/>
          </p:nvSpPr>
          <p:spPr>
            <a:xfrm>
              <a:off x="3015143" y="3132589"/>
              <a:ext cx="2918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TCP/IP Frame</a:t>
              </a:r>
              <a:endParaRPr lang="en-US" b="1" dirty="0"/>
            </a:p>
          </p:txBody>
        </p:sp>
      </p:grpSp>
      <p:grpSp>
        <p:nvGrpSpPr>
          <p:cNvPr id="16" name="Group 15" descr=" 48"/>
          <p:cNvGrpSpPr/>
          <p:nvPr/>
        </p:nvGrpSpPr>
        <p:grpSpPr>
          <a:xfrm>
            <a:off x="1738745" y="3581400"/>
            <a:ext cx="5514110" cy="914400"/>
            <a:chOff x="1738745" y="3581400"/>
            <a:chExt cx="5514110" cy="914400"/>
          </a:xfrm>
        </p:grpSpPr>
        <p:sp>
          <p:nvSpPr>
            <p:cNvPr id="23" name="Address2"/>
            <p:cNvSpPr/>
            <p:nvPr/>
          </p:nvSpPr>
          <p:spPr>
            <a:xfrm>
              <a:off x="1738745" y="3962400"/>
              <a:ext cx="1385455" cy="533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Address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Function Code2"/>
            <p:cNvSpPr/>
            <p:nvPr/>
          </p:nvSpPr>
          <p:spPr>
            <a:xfrm>
              <a:off x="3117273" y="3962400"/>
              <a:ext cx="1385455" cy="533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Function Code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Data2"/>
            <p:cNvSpPr/>
            <p:nvPr/>
          </p:nvSpPr>
          <p:spPr>
            <a:xfrm>
              <a:off x="4495800" y="3962400"/>
              <a:ext cx="1385455" cy="533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Data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Checksum2"/>
            <p:cNvSpPr/>
            <p:nvPr/>
          </p:nvSpPr>
          <p:spPr>
            <a:xfrm>
              <a:off x="5867400" y="3962400"/>
              <a:ext cx="1385455" cy="533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Checksum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&quot;RTU2&quot;"/>
            <p:cNvSpPr txBox="1"/>
            <p:nvPr/>
          </p:nvSpPr>
          <p:spPr>
            <a:xfrm>
              <a:off x="3038912" y="3581400"/>
              <a:ext cx="2918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Modbus RTU Telegram</a:t>
              </a:r>
              <a:endParaRPr lang="en-US" b="1" dirty="0"/>
            </a:p>
          </p:txBody>
        </p:sp>
      </p:grpSp>
      <p:sp>
        <p:nvSpPr>
          <p:cNvPr id="31" name="Rounded Rectangular Callout 30" descr=" 6"/>
          <p:cNvSpPr/>
          <p:nvPr/>
        </p:nvSpPr>
        <p:spPr>
          <a:xfrm>
            <a:off x="4858245" y="2057400"/>
            <a:ext cx="3904755" cy="838200"/>
          </a:xfrm>
          <a:prstGeom prst="wedgeRoundRectCallout">
            <a:avLst>
              <a:gd name="adj1" fmla="val -39739"/>
              <a:gd name="adj2" fmla="val 132558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Modbus </a:t>
            </a:r>
            <a:r>
              <a:rPr lang="en-US" b="1" u="sng" dirty="0" smtClean="0"/>
              <a:t>Over</a:t>
            </a:r>
            <a:r>
              <a:rPr lang="en-US" b="1" dirty="0" smtClean="0"/>
              <a:t> TCP </a:t>
            </a:r>
            <a:r>
              <a:rPr lang="en-US" dirty="0" smtClean="0"/>
              <a:t>is just a Modbus RTU Telegram encapsulated in a TCP/IP Frame</a:t>
            </a:r>
            <a:endParaRPr lang="en-US" dirty="0"/>
          </a:p>
        </p:txBody>
      </p:sp>
      <p:sp>
        <p:nvSpPr>
          <p:cNvPr id="18" name="Rounded Rectangular Callout 17" descr=" 61"/>
          <p:cNvSpPr/>
          <p:nvPr/>
        </p:nvSpPr>
        <p:spPr>
          <a:xfrm>
            <a:off x="1039650" y="5639741"/>
            <a:ext cx="6917512" cy="1014222"/>
          </a:xfrm>
          <a:prstGeom prst="wedgeRoundRectCallout">
            <a:avLst>
              <a:gd name="adj1" fmla="val -24056"/>
              <a:gd name="adj2" fmla="val 4748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However, it can be accomplished in Do-more using a </a:t>
            </a:r>
            <a:r>
              <a:rPr lang="en-US" b="1" u="sng" dirty="0" smtClean="0"/>
              <a:t>Custom TCP</a:t>
            </a:r>
            <a:r>
              <a:rPr lang="en-US" dirty="0" smtClean="0"/>
              <a:t> Device &amp; using the </a:t>
            </a:r>
            <a:r>
              <a:rPr lang="en-US" b="1" dirty="0" smtClean="0"/>
              <a:t>CHECKSUM</a:t>
            </a:r>
            <a:r>
              <a:rPr lang="en-US" dirty="0" smtClean="0"/>
              <a:t> instruction to calculate the “Checksum” portion of the telegram 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45638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Point #1: Device-centric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Do-m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Host Enginee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[Hardware]"/>
          <p:cNvSpPr/>
          <p:nvPr/>
        </p:nvSpPr>
        <p:spPr>
          <a:xfrm>
            <a:off x="3651422" y="1660234"/>
            <a:ext cx="1752600" cy="940553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 or</a:t>
            </a:r>
            <a:br>
              <a:rPr lang="en-US" dirty="0" smtClean="0"/>
            </a:br>
            <a:r>
              <a:rPr lang="en-US" dirty="0" smtClean="0"/>
              <a:t>System Resource</a:t>
            </a:r>
          </a:p>
        </p:txBody>
      </p:sp>
      <p:sp>
        <p:nvSpPr>
          <p:cNvPr id="10" name="[Device]"/>
          <p:cNvSpPr/>
          <p:nvPr/>
        </p:nvSpPr>
        <p:spPr>
          <a:xfrm>
            <a:off x="3695700" y="3505200"/>
            <a:ext cx="1752600" cy="838200"/>
          </a:xfrm>
          <a:prstGeom prst="roundRect">
            <a:avLst/>
          </a:prstGeom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en-US" dirty="0"/>
          </a:p>
        </p:txBody>
      </p:sp>
      <p:sp>
        <p:nvSpPr>
          <p:cNvPr id="11" name="&lt;-&gt; HW-Dev"/>
          <p:cNvSpPr/>
          <p:nvPr/>
        </p:nvSpPr>
        <p:spPr>
          <a:xfrm>
            <a:off x="4280072" y="2667000"/>
            <a:ext cx="495300" cy="762000"/>
          </a:xfrm>
          <a:prstGeom prst="upDownArrow">
            <a:avLst/>
          </a:prstGeom>
          <a:solidFill>
            <a:srgbClr val="F77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[Memory]"/>
          <p:cNvSpPr/>
          <p:nvPr/>
        </p:nvSpPr>
        <p:spPr>
          <a:xfrm>
            <a:off x="5791200" y="5295900"/>
            <a:ext cx="1752600" cy="838200"/>
          </a:xfrm>
          <a:prstGeom prst="roundRect">
            <a:avLst/>
          </a:prstGeom>
          <a:solidFill>
            <a:srgbClr val="0070C0"/>
          </a:solidFill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5" name="[Instruction]"/>
          <p:cNvSpPr/>
          <p:nvPr/>
        </p:nvSpPr>
        <p:spPr>
          <a:xfrm>
            <a:off x="1600200" y="5295900"/>
            <a:ext cx="1752600" cy="838200"/>
          </a:xfrm>
          <a:prstGeom prst="roundRect">
            <a:avLst/>
          </a:prstGeom>
          <a:solidFill>
            <a:srgbClr val="00B050"/>
          </a:solidFill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17" name="&lt;-&gt; Dev-Inst"/>
          <p:cNvSpPr/>
          <p:nvPr/>
        </p:nvSpPr>
        <p:spPr>
          <a:xfrm rot="2661009">
            <a:off x="3199008" y="4332470"/>
            <a:ext cx="495300" cy="914400"/>
          </a:xfrm>
          <a:prstGeom prst="upDownArrow">
            <a:avLst/>
          </a:prstGeom>
          <a:solidFill>
            <a:srgbClr val="F77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&lt;-&gt; Inst-Mem"/>
          <p:cNvSpPr/>
          <p:nvPr/>
        </p:nvSpPr>
        <p:spPr>
          <a:xfrm rot="16200000">
            <a:off x="4333179" y="4580829"/>
            <a:ext cx="495300" cy="2268342"/>
          </a:xfrm>
          <a:prstGeom prst="upDownArrow">
            <a:avLst/>
          </a:prstGeom>
          <a:solidFill>
            <a:srgbClr val="F77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&lt;-&gt; Dev-Mem"/>
          <p:cNvSpPr/>
          <p:nvPr/>
        </p:nvSpPr>
        <p:spPr>
          <a:xfrm rot="19159192">
            <a:off x="5419777" y="4309977"/>
            <a:ext cx="495300" cy="914400"/>
          </a:xfrm>
          <a:prstGeom prst="upDownArrow">
            <a:avLst/>
          </a:prstGeom>
          <a:solidFill>
            <a:srgbClr val="F77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[Server]"/>
          <p:cNvSpPr/>
          <p:nvPr/>
        </p:nvSpPr>
        <p:spPr>
          <a:xfrm>
            <a:off x="6318527" y="3116992"/>
            <a:ext cx="1752600" cy="838200"/>
          </a:xfrm>
          <a:prstGeom prst="roundRect">
            <a:avLst/>
          </a:prstGeom>
          <a:ln cmpd="sng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37" name="&lt;-&gt; HW-Serv"/>
          <p:cNvSpPr/>
          <p:nvPr/>
        </p:nvSpPr>
        <p:spPr>
          <a:xfrm rot="18299258">
            <a:off x="5560374" y="2430548"/>
            <a:ext cx="495300" cy="914400"/>
          </a:xfrm>
          <a:prstGeom prst="upDownArrow">
            <a:avLst/>
          </a:prstGeom>
          <a:solidFill>
            <a:srgbClr val="F77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&lt;-&gt; Serv-Mem"/>
          <p:cNvSpPr/>
          <p:nvPr/>
        </p:nvSpPr>
        <p:spPr>
          <a:xfrm rot="1160814">
            <a:off x="6749937" y="4088601"/>
            <a:ext cx="495300" cy="1134805"/>
          </a:xfrm>
          <a:prstGeom prst="upDownArrow">
            <a:avLst/>
          </a:prstGeom>
          <a:solidFill>
            <a:srgbClr val="F77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4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  <p:bldP spid="17" grpId="0" animBg="1"/>
      <p:bldP spid="19" grpId="0" animBg="1"/>
      <p:bldP spid="18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Point #2: Configuration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en-US" dirty="0" smtClean="0"/>
              <a:t>CPU Configuration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I/O Configuration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Module Configuration(s)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Device Configuration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I/O Mappings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Memory Configuration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Config Butto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123716"/>
              </p:ext>
            </p:extLst>
          </p:nvPr>
        </p:nvGraphicFramePr>
        <p:xfrm>
          <a:off x="5852304" y="5181600"/>
          <a:ext cx="163039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Bitmap Image" r:id="rId3" imgW="600159" imgH="504762" progId="Paint.Picture">
                  <p:embed/>
                </p:oleObj>
              </mc:Choice>
              <mc:Fallback>
                <p:oleObj name="Bitmap Image" r:id="rId3" imgW="600159" imgH="50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2304" y="5181600"/>
                        <a:ext cx="1630392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0" name="System Confi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09800"/>
            <a:ext cx="2819400" cy="2737282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-&gt;Do-more Way"/>
          <p:cNvCxnSpPr/>
          <p:nvPr/>
        </p:nvCxnSpPr>
        <p:spPr>
          <a:xfrm>
            <a:off x="381000" y="2362200"/>
            <a:ext cx="0" cy="2743200"/>
          </a:xfrm>
          <a:prstGeom prst="straightConnector1">
            <a:avLst/>
          </a:prstGeom>
          <a:ln w="127000" cap="rnd">
            <a:solidFill>
              <a:srgbClr val="00B050"/>
            </a:solidFill>
            <a:headEnd type="none"/>
            <a:tailEnd type="triangl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-&gt;Do-more Way"/>
          <p:cNvCxnSpPr/>
          <p:nvPr/>
        </p:nvCxnSpPr>
        <p:spPr>
          <a:xfrm>
            <a:off x="7696200" y="3205964"/>
            <a:ext cx="0" cy="1594636"/>
          </a:xfrm>
          <a:prstGeom prst="straightConnector1">
            <a:avLst/>
          </a:prstGeom>
          <a:ln w="127000" cap="rnd">
            <a:solidFill>
              <a:srgbClr val="00B050"/>
            </a:solidFill>
            <a:headEnd type="none"/>
            <a:tailEnd type="triangl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02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548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3200" dirty="0"/>
              <a:t>Instruction Set (</a:t>
            </a:r>
            <a:r>
              <a:rPr lang="en-US" sz="3200" dirty="0" err="1"/>
              <a:t>Misc</a:t>
            </a:r>
            <a:r>
              <a:rPr lang="en-US" sz="3200" dirty="0"/>
              <a:t>/Data Manipulation)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49840"/>
            <a:ext cx="8763000" cy="480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3532" y="1295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Picking the Best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9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747436"/>
              </p:ext>
            </p:extLst>
          </p:nvPr>
        </p:nvGraphicFramePr>
        <p:xfrm>
          <a:off x="304800" y="2352040"/>
          <a:ext cx="8458200" cy="301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151081589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2143892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83953866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64094938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86492831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774896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Custom Protocol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Client Instruction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Server Instruction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Server Member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230336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InQueue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(# of bytes)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82748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994253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OPENTCP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TCPLISTEN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06806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77558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593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UDP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Packet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 packet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PACKETOUT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PACKETIN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PacketAvailable</a:t>
                      </a:r>
                      <a:endParaRPr lang="en-US" sz="1600" b="1" i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(bit)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9764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9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err="1" smtClean="0"/>
              <a:t>DirectLOGIC</a:t>
            </a:r>
            <a:r>
              <a:rPr lang="en-US" dirty="0" smtClean="0"/>
              <a:t>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48019"/>
              </p:ext>
            </p:extLst>
          </p:nvPr>
        </p:nvGraphicFramePr>
        <p:xfrm>
          <a:off x="457200" y="1468604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1143000"/>
                <a:gridCol w="1676400"/>
                <a:gridCol w="1828800"/>
                <a:gridCol w="18288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Master CPU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Ethernet Port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Do-more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DLRX/DLWX</a:t>
                      </a:r>
                      <a:r>
                        <a:rPr lang="en-US" dirty="0" smtClean="0"/>
                        <a:t> (Module ID)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@</a:t>
                      </a:r>
                      <a:r>
                        <a:rPr lang="en-US" b="1" dirty="0" err="1" smtClean="0">
                          <a:solidFill>
                            <a:schemeClr val="accent1"/>
                          </a:solidFill>
                        </a:rPr>
                        <a:t>IntEthernet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Broadcast Ethernet 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DLRX/DLWX</a:t>
                      </a:r>
                      <a:r>
                        <a:rPr lang="en-US" dirty="0" smtClean="0"/>
                        <a:t> (IP Address)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ECOM100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DLRX/DLWX</a:t>
                      </a:r>
                      <a:r>
                        <a:rPr lang="en-US" dirty="0" smtClean="0"/>
                        <a:t> (Module ID)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@ECOM_001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Broadcast Ethernet 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ECOM100 (Peer-to-Peer)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DL-PLC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ECOM100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ECRX/ECWX (Module ID)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Broadcast Ethernet 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ECOM100 (Peer-to-Peer)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55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err="1" smtClean="0"/>
              <a:t>DirectLOGIC</a:t>
            </a:r>
            <a:r>
              <a:rPr lang="en-US" dirty="0" smtClean="0"/>
              <a:t>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704977"/>
              </p:ext>
            </p:extLst>
          </p:nvPr>
        </p:nvGraphicFramePr>
        <p:xfrm>
          <a:off x="685800" y="1828800"/>
          <a:ext cx="77724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1143000"/>
                <a:gridCol w="1295400"/>
                <a:gridCol w="1447800"/>
                <a:gridCol w="18288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Slave</a:t>
                      </a:r>
                      <a:r>
                        <a:rPr lang="en-US" baseline="0" dirty="0" smtClean="0"/>
                        <a:t> 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Ethernet 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 Available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Do-more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Broadcast Ethernet II*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@</a:t>
                      </a:r>
                      <a:r>
                        <a:rPr lang="en-US" b="1" dirty="0" err="1" smtClean="0">
                          <a:solidFill>
                            <a:schemeClr val="accent1"/>
                          </a:solidFill>
                        </a:rPr>
                        <a:t>IntEthernet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DL-memory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ECOM100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Broadcast Ethernet II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@ECOM_001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DL-PLC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Broadcast</a:t>
                      </a:r>
                      <a:r>
                        <a:rPr lang="en-US" baseline="0" dirty="0" smtClean="0"/>
                        <a:t> Ethernet II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V, X, Y, C, S, T, CT, GX, GY, SP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949164"/>
            <a:ext cx="5431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* - Currently (as of May-2016) does not work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3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Modbus TCP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74959"/>
              </p:ext>
            </p:extLst>
          </p:nvPr>
        </p:nvGraphicFramePr>
        <p:xfrm>
          <a:off x="601542" y="1981200"/>
          <a:ext cx="7939454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2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 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Ethernet 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Instruction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Function Codes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Do-more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Internal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MRX/MWX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</a:rPr>
                        <a:t>IntModTCPClient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1-7, 15, 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ECOM100</a:t>
                      </a:r>
                    </a:p>
                    <a:p>
                      <a:pPr algn="ctr"/>
                      <a:r>
                        <a:rPr lang="en-US" sz="1600" dirty="0"/>
                        <a:t>(Modbus</a:t>
                      </a:r>
                      <a:r>
                        <a:rPr lang="en-US" sz="1600" baseline="0" dirty="0"/>
                        <a:t> TCP Peer-to-Peer)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DLRX/DLWX</a:t>
                      </a:r>
                      <a:r>
                        <a:rPr lang="en-US" sz="1600" b="1" baseline="30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</a:rPr>
                        <a:t>@ECOM_001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1-4, 15, 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DL-PLC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ECRX/ECWX</a:t>
                      </a:r>
                      <a:r>
                        <a:rPr lang="en-US" sz="1600" b="1" baseline="30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4800600"/>
            <a:ext cx="8468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baseline="30000" dirty="0">
                <a:solidFill>
                  <a:srgbClr val="FF0000"/>
                </a:solidFill>
              </a:rPr>
              <a:t>1</a:t>
            </a:r>
            <a:r>
              <a:rPr lang="en-US" dirty="0"/>
              <a:t> Must use Client table in </a:t>
            </a:r>
            <a:r>
              <a:rPr lang="en-US" i="1" dirty="0"/>
              <a:t>“ECOM100 Server Client Mapping (Do-more).PDF”</a:t>
            </a:r>
            <a:r>
              <a:rPr lang="en-US" dirty="0"/>
              <a:t> file</a:t>
            </a:r>
            <a:br>
              <a:rPr lang="en-US" dirty="0"/>
            </a:br>
            <a:r>
              <a:rPr lang="en-US" dirty="0"/>
              <a:t>     to choose correct Function Code &amp; Modbus memory address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7200" y="5525869"/>
            <a:ext cx="8366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dirty="0"/>
              <a:t> Must use Client table in </a:t>
            </a:r>
            <a:r>
              <a:rPr lang="en-US" i="1" dirty="0"/>
              <a:t>“ECOM100 Server Client Mapping.PDF”</a:t>
            </a:r>
            <a:r>
              <a:rPr lang="en-US" dirty="0"/>
              <a:t> file to choose</a:t>
            </a:r>
            <a:br>
              <a:rPr lang="en-US" dirty="0"/>
            </a:br>
            <a:r>
              <a:rPr lang="en-US" dirty="0"/>
              <a:t>     correct Function Code &amp; Modbus memory address</a:t>
            </a:r>
          </a:p>
        </p:txBody>
      </p:sp>
    </p:spTree>
    <p:extLst>
      <p:ext uri="{BB962C8B-B14F-4D97-AF65-F5344CB8AC3E}">
        <p14:creationId xmlns:p14="http://schemas.microsoft.com/office/powerpoint/2010/main" val="308639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Modbus TCP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0" y="4800600"/>
            <a:ext cx="8698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baseline="30000" dirty="0">
                <a:solidFill>
                  <a:srgbClr val="FF0000"/>
                </a:solidFill>
              </a:rPr>
              <a:t>1</a:t>
            </a:r>
            <a:r>
              <a:rPr lang="en-US" dirty="0"/>
              <a:t> Must use Server table in </a:t>
            </a:r>
            <a:r>
              <a:rPr lang="en-US" i="1" dirty="0"/>
              <a:t>“ECOM100 Server Client Mapping (Do-more).PDF”</a:t>
            </a:r>
            <a:r>
              <a:rPr lang="en-US" dirty="0"/>
              <a:t> file</a:t>
            </a:r>
            <a:br>
              <a:rPr lang="en-US" dirty="0"/>
            </a:br>
            <a:r>
              <a:rPr lang="en-US" dirty="0"/>
              <a:t>     to see where a Function Code &amp; Modbus memory address maps into DL-memory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76447" y="5525869"/>
            <a:ext cx="8719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dirty="0"/>
              <a:t> Must use Server table in </a:t>
            </a:r>
            <a:r>
              <a:rPr lang="en-US" i="1" dirty="0"/>
              <a:t>“ECOM100 Server Client Mapping.PDF”</a:t>
            </a:r>
            <a:r>
              <a:rPr lang="en-US" dirty="0"/>
              <a:t> file to see where</a:t>
            </a:r>
            <a:br>
              <a:rPr lang="en-US" dirty="0"/>
            </a:br>
            <a:r>
              <a:rPr lang="en-US" dirty="0"/>
              <a:t>     a Function Code &amp; Modbus memory address maps into DL-PLC memory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39771"/>
              </p:ext>
            </p:extLst>
          </p:nvPr>
        </p:nvGraphicFramePr>
        <p:xfrm>
          <a:off x="609600" y="1752600"/>
          <a:ext cx="7772400" cy="263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Slave 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Ethernet 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Function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Memory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Do-more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Internal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</a:rPr>
                        <a:t>ModbusTCPServer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1-7, 15, 16,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M-memory</a:t>
                      </a:r>
                      <a:endParaRPr lang="en-US" sz="16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ECOM100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</a:rPr>
                        <a:t>@ECOM_001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1-6, 15,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DL-memory</a:t>
                      </a:r>
                      <a:r>
                        <a:rPr lang="en-US" sz="1600" b="1" baseline="30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DL-PLC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C, </a:t>
                      </a:r>
                      <a:r>
                        <a:rPr lang="en-US" sz="1600" baseline="0" dirty="0"/>
                        <a:t>CT, GX, </a:t>
                      </a:r>
                      <a:r>
                        <a:rPr lang="en-US" sz="1600" dirty="0"/>
                        <a:t>GY,</a:t>
                      </a:r>
                      <a:r>
                        <a:rPr lang="en-US" sz="1600" baseline="0" dirty="0"/>
                        <a:t> S, SP, T, V, X, Y &amp; Internal ECOM100 memory</a:t>
                      </a:r>
                      <a:r>
                        <a:rPr lang="en-US" sz="1600" b="1" baseline="30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65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31750" cap="rnd">
          <a:solidFill>
            <a:srgbClr val="FF0000"/>
          </a:solidFill>
          <a:headEnd type="none"/>
          <a:tailEnd type="arrow"/>
        </a:ln>
        <a:effectLst>
          <a:outerShdw blurRad="76200" dist="76200" dir="2700000" algn="ctr" rotWithShape="0">
            <a:schemeClr val="bg1">
              <a:lumMod val="50000"/>
            </a:schemeClr>
          </a:outerShd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251813</TotalTime>
  <Words>535</Words>
  <Application>Microsoft Office PowerPoint</Application>
  <PresentationFormat>On-screen Show (4:3)</PresentationFormat>
  <Paragraphs>199</Paragraphs>
  <Slides>12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Urban</vt:lpstr>
      <vt:lpstr>Bitmap Image</vt:lpstr>
      <vt:lpstr>Do-more Technical Training</vt:lpstr>
      <vt:lpstr>Point #1: Device-centric</vt:lpstr>
      <vt:lpstr>Point #2: Configuration Hierarchy</vt:lpstr>
      <vt:lpstr>Instruction Set (Misc/Data Manipulation)</vt:lpstr>
      <vt:lpstr>Communications – Custom Serial </vt:lpstr>
      <vt:lpstr>Communications – DirectLOGIC </vt:lpstr>
      <vt:lpstr>Communications – DirectLOGIC </vt:lpstr>
      <vt:lpstr>Communications – Modbus TCP </vt:lpstr>
      <vt:lpstr>Communications – Modbus TCP </vt:lpstr>
      <vt:lpstr>Communications – Modbus TCP</vt:lpstr>
      <vt:lpstr>Communications – Modbus TCP</vt:lpstr>
      <vt:lpstr>Communications – Modbus TCP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1988</cp:revision>
  <dcterms:created xsi:type="dcterms:W3CDTF">2014-08-20T17:24:46Z</dcterms:created>
  <dcterms:modified xsi:type="dcterms:W3CDTF">2016-06-24T13:57:49Z</dcterms:modified>
</cp:coreProperties>
</file>