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8"/>
  </p:notes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5733" autoAdjust="0"/>
  </p:normalViewPr>
  <p:slideViewPr>
    <p:cSldViewPr>
      <p:cViewPr varScale="1">
        <p:scale>
          <a:sx n="68" d="100"/>
          <a:sy n="68" d="100"/>
        </p:scale>
        <p:origin x="80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2" d="100"/>
          <a:sy n="92" d="100"/>
        </p:scale>
        <p:origin x="-3780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E13E39-AB88-423A-BDDD-43F2F121EA26}" type="datetimeFigureOut">
              <a:rPr lang="en-US" smtClean="0"/>
              <a:t>3/14/2016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421479-E37E-483C-9463-63615A9EC3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275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r>
              <a:rPr lang="en-US" dirty="0"/>
              <a:t>Launchpad</a:t>
            </a:r>
            <a:r>
              <a:rPr lang="en-US" baseline="0" dirty="0"/>
              <a:t>: nothing new here</a:t>
            </a:r>
          </a:p>
          <a:p>
            <a:pPr marL="171450" indent="-171450">
              <a:buFont typeface="Arial" charset="0"/>
              <a:buChar char="•"/>
            </a:pPr>
            <a:r>
              <a:rPr lang="en-US" baseline="0" dirty="0"/>
              <a:t>Project Browser: 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Buttons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/>
              <a:t>Control Logic Filter – Display filter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/>
              <a:t>New Code Block – Create new code blocks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/>
              <a:t>Execution Order – Change execution order of blocks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/>
              <a:t>Status – Shows which blocks are enabled to run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/>
              <a:t>Sort Code Blocks – Change display order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/>
              <a:t>Sort Memory – Change display order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Control Logic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Configuration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Tools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/>
              <a:t>Debug View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NOTE: Message Dump – enables dump to Do-more Logger, $</a:t>
            </a:r>
            <a:r>
              <a:rPr lang="en-US" baseline="0" dirty="0" err="1"/>
              <a:t>EnableMsgDump</a:t>
            </a:r>
            <a:r>
              <a:rPr lang="en-US" baseline="0" dirty="0"/>
              <a:t> (ST36)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/>
              <a:t>Data View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/>
              <a:t>PID Overview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r>
              <a:rPr lang="en-US" dirty="0"/>
              <a:t>Launchpad</a:t>
            </a:r>
            <a:r>
              <a:rPr lang="en-US" baseline="0" dirty="0"/>
              <a:t>: nothing new here</a:t>
            </a:r>
          </a:p>
          <a:p>
            <a:pPr marL="171450" indent="-171450">
              <a:buFont typeface="Arial" charset="0"/>
              <a:buChar char="•"/>
            </a:pPr>
            <a:r>
              <a:rPr lang="en-US" baseline="0" dirty="0"/>
              <a:t>Project Browser: 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Buttons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/>
              <a:t>Control Logic Filter – Display filter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/>
              <a:t>New Code Block – Create new code blocks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/>
              <a:t>Execution Order – Change execution order of blocks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/>
              <a:t>Status – Shows which blocks are enabled to run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/>
              <a:t>Sort Code Blocks – Change display order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/>
              <a:t>Sort Memory – Change display order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Control Logic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Configuration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Tools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/>
              <a:t>Debug View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NOTE: Message Dump – enables dump to Do-more Logger, $</a:t>
            </a:r>
            <a:r>
              <a:rPr lang="en-US" baseline="0" dirty="0" err="1"/>
              <a:t>EnableMsgDump</a:t>
            </a:r>
            <a:r>
              <a:rPr lang="en-US" baseline="0" dirty="0"/>
              <a:t> (ST36)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/>
              <a:t>Data View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/>
              <a:t>PID Overview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r>
              <a:rPr lang="en-US" dirty="0"/>
              <a:t>Launchpad</a:t>
            </a:r>
            <a:r>
              <a:rPr lang="en-US" baseline="0" dirty="0"/>
              <a:t>: nothing new here</a:t>
            </a:r>
          </a:p>
          <a:p>
            <a:pPr marL="171450" indent="-171450">
              <a:buFont typeface="Arial" charset="0"/>
              <a:buChar char="•"/>
            </a:pPr>
            <a:r>
              <a:rPr lang="en-US" baseline="0" dirty="0"/>
              <a:t>Project Browser: 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Buttons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/>
              <a:t>Control Logic Filter – Display filter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/>
              <a:t>New Code Block – Create new code blocks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/>
              <a:t>Execution Order – Change execution order of blocks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/>
              <a:t>Status – Shows which blocks are enabled to run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/>
              <a:t>Sort Code Blocks – Change display order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/>
              <a:t>Sort Memory – Change display order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Control Logic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Configuration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Tools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/>
              <a:t>Debug View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NOTE: Message Dump – enables dump to Do-more Logger, $</a:t>
            </a:r>
            <a:r>
              <a:rPr lang="en-US" baseline="0" dirty="0" err="1"/>
              <a:t>EnableMsgDump</a:t>
            </a:r>
            <a:r>
              <a:rPr lang="en-US" baseline="0" dirty="0"/>
              <a:t> (ST36)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/>
              <a:t>Data View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/>
              <a:t>PID Overview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r>
              <a:rPr lang="en-US" dirty="0"/>
              <a:t>Launchpad</a:t>
            </a:r>
            <a:r>
              <a:rPr lang="en-US" baseline="0" dirty="0"/>
              <a:t>: nothing new here</a:t>
            </a:r>
          </a:p>
          <a:p>
            <a:pPr marL="171450" indent="-171450">
              <a:buFont typeface="Arial" charset="0"/>
              <a:buChar char="•"/>
            </a:pPr>
            <a:r>
              <a:rPr lang="en-US" baseline="0" dirty="0"/>
              <a:t>Project Browser: 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Buttons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/>
              <a:t>Control Logic Filter – Display filter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/>
              <a:t>New Code Block – Create new code blocks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/>
              <a:t>Execution Order – Change execution order of blocks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/>
              <a:t>Status – Shows which blocks are enabled to run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/>
              <a:t>Sort Code Blocks – Change display order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/>
              <a:t>Sort Memory – Change display order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Control Logic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Configuration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Tools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/>
              <a:t>Debug View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NOTE: Message Dump – enables dump to Do-more Logger, $</a:t>
            </a:r>
            <a:r>
              <a:rPr lang="en-US" baseline="0" dirty="0" err="1"/>
              <a:t>EnableMsgDump</a:t>
            </a:r>
            <a:r>
              <a:rPr lang="en-US" baseline="0" dirty="0"/>
              <a:t> (ST36)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/>
              <a:t>Data View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/>
              <a:t>PID Overview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r>
              <a:rPr lang="en-US" dirty="0"/>
              <a:t>Launchpad</a:t>
            </a:r>
            <a:r>
              <a:rPr lang="en-US" baseline="0" dirty="0"/>
              <a:t>: nothing new here</a:t>
            </a:r>
          </a:p>
          <a:p>
            <a:pPr marL="171450" indent="-171450">
              <a:buFont typeface="Arial" charset="0"/>
              <a:buChar char="•"/>
            </a:pPr>
            <a:r>
              <a:rPr lang="en-US" baseline="0" dirty="0"/>
              <a:t>Project Browser: 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Buttons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/>
              <a:t>Control Logic Filter – Display filter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/>
              <a:t>New Code Block – Create new code blocks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/>
              <a:t>Execution Order – Change execution order of blocks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/>
              <a:t>Status – Shows which blocks are enabled to run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/>
              <a:t>Sort Code Blocks – Change display order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/>
              <a:t>Sort Memory – Change display order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Control Logic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Configuration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Tools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/>
              <a:t>Debug View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NOTE: Message Dump – enables dump to Do-more Logger, $</a:t>
            </a:r>
            <a:r>
              <a:rPr lang="en-US" baseline="0" dirty="0" err="1"/>
              <a:t>EnableMsgDump</a:t>
            </a:r>
            <a:r>
              <a:rPr lang="en-US" baseline="0" dirty="0"/>
              <a:t> (ST36)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/>
              <a:t>Data View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/>
              <a:t>PID Overview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r>
              <a:rPr lang="en-US" dirty="0"/>
              <a:t>Launchpad</a:t>
            </a:r>
            <a:r>
              <a:rPr lang="en-US" baseline="0" dirty="0"/>
              <a:t>: nothing new here</a:t>
            </a:r>
          </a:p>
          <a:p>
            <a:pPr marL="171450" indent="-171450">
              <a:buFont typeface="Arial" charset="0"/>
              <a:buChar char="•"/>
            </a:pPr>
            <a:r>
              <a:rPr lang="en-US" baseline="0" dirty="0"/>
              <a:t>Project Browser: 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Buttons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/>
              <a:t>Control Logic Filter – Display filter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/>
              <a:t>New Code Block – Create new code blocks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/>
              <a:t>Execution Order – Change execution order of blocks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/>
              <a:t>Status – Shows which blocks are enabled to run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/>
              <a:t>Sort Code Blocks – Change display order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/>
              <a:t>Sort Memory – Change display order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Control Logic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Configuration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Tools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/>
              <a:t>Debug View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NOTE: Message Dump – enables dump to Do-more Logger, $</a:t>
            </a:r>
            <a:r>
              <a:rPr lang="en-US" baseline="0" dirty="0" err="1"/>
              <a:t>EnableMsgDump</a:t>
            </a:r>
            <a:r>
              <a:rPr lang="en-US" baseline="0" dirty="0"/>
              <a:t> (ST36)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/>
              <a:t>Data View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/>
              <a:t>PID Overview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r>
              <a:rPr lang="en-US" dirty="0"/>
              <a:t>Launchpad</a:t>
            </a:r>
            <a:r>
              <a:rPr lang="en-US" baseline="0" dirty="0"/>
              <a:t>: nothing new here</a:t>
            </a:r>
          </a:p>
          <a:p>
            <a:pPr marL="171450" indent="-171450">
              <a:buFont typeface="Arial" charset="0"/>
              <a:buChar char="•"/>
            </a:pPr>
            <a:r>
              <a:rPr lang="en-US" baseline="0" dirty="0"/>
              <a:t>Project Browser: 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Buttons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/>
              <a:t>Control Logic Filter – Display filter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/>
              <a:t>New Code Block – Create new code blocks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/>
              <a:t>Execution Order – Change execution order of blocks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/>
              <a:t>Status – Shows which blocks are enabled to run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/>
              <a:t>Sort Code Blocks – Change display order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/>
              <a:t>Sort Memory – Change display order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Control Logic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Configuration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Tools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/>
              <a:t>Debug View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NOTE: Message Dump – enables dump to Do-more Logger, $</a:t>
            </a:r>
            <a:r>
              <a:rPr lang="en-US" baseline="0" dirty="0" err="1"/>
              <a:t>EnableMsgDump</a:t>
            </a:r>
            <a:r>
              <a:rPr lang="en-US" baseline="0" dirty="0"/>
              <a:t> (ST36)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/>
              <a:t>Data View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/>
              <a:t>PID Overview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r>
              <a:rPr lang="en-US" dirty="0"/>
              <a:t>Launchpad</a:t>
            </a:r>
            <a:r>
              <a:rPr lang="en-US" baseline="0" dirty="0"/>
              <a:t>: nothing new here</a:t>
            </a:r>
          </a:p>
          <a:p>
            <a:pPr marL="171450" indent="-171450">
              <a:buFont typeface="Arial" charset="0"/>
              <a:buChar char="•"/>
            </a:pPr>
            <a:r>
              <a:rPr lang="en-US" baseline="0" dirty="0"/>
              <a:t>Project Browser: 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Buttons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/>
              <a:t>Control Logic Filter – Display filter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/>
              <a:t>New Code Block – Create new code blocks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/>
              <a:t>Execution Order – Change execution order of blocks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/>
              <a:t>Status – Shows which blocks are enabled to run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/>
              <a:t>Sort Code Blocks – Change display order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/>
              <a:t>Sort Memory – Change display order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Control Logic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Configuration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Tools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/>
              <a:t>Debug View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NOTE: Message Dump – enables dump to Do-more Logger, $</a:t>
            </a:r>
            <a:r>
              <a:rPr lang="en-US" baseline="0" dirty="0" err="1"/>
              <a:t>EnableMsgDump</a:t>
            </a:r>
            <a:r>
              <a:rPr lang="en-US" baseline="0" dirty="0"/>
              <a:t> (ST36)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/>
              <a:t>Data View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/>
              <a:t>PID Overview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r>
              <a:rPr lang="en-US" dirty="0"/>
              <a:t>Launchpad</a:t>
            </a:r>
            <a:r>
              <a:rPr lang="en-US" baseline="0" dirty="0"/>
              <a:t>: nothing new here</a:t>
            </a:r>
          </a:p>
          <a:p>
            <a:pPr marL="171450" indent="-171450">
              <a:buFont typeface="Arial" charset="0"/>
              <a:buChar char="•"/>
            </a:pPr>
            <a:r>
              <a:rPr lang="en-US" baseline="0" dirty="0"/>
              <a:t>Project Browser: 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Buttons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/>
              <a:t>Control Logic Filter – Display filter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/>
              <a:t>New Code Block – Create new code blocks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/>
              <a:t>Execution Order – Change execution order of blocks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/>
              <a:t>Status – Shows which blocks are enabled to run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/>
              <a:t>Sort Code Blocks – Change display order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/>
              <a:t>Sort Memory – Change display order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Control Logic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Configuration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Tools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/>
              <a:t>Debug View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NOTE: Message Dump – enables dump to Do-more Logger, $</a:t>
            </a:r>
            <a:r>
              <a:rPr lang="en-US" baseline="0" dirty="0" err="1"/>
              <a:t>EnableMsgDump</a:t>
            </a:r>
            <a:r>
              <a:rPr lang="en-US" baseline="0" dirty="0"/>
              <a:t> (ST36)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/>
              <a:t>Data View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/>
              <a:t>PID Overview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r>
              <a:rPr lang="en-US" dirty="0"/>
              <a:t>Launchpad</a:t>
            </a:r>
            <a:r>
              <a:rPr lang="en-US" baseline="0" dirty="0"/>
              <a:t>: nothing new here</a:t>
            </a:r>
          </a:p>
          <a:p>
            <a:pPr marL="171450" indent="-171450">
              <a:buFont typeface="Arial" charset="0"/>
              <a:buChar char="•"/>
            </a:pPr>
            <a:r>
              <a:rPr lang="en-US" baseline="0" dirty="0"/>
              <a:t>Project Browser: 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Buttons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/>
              <a:t>Control Logic Filter – Display filter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/>
              <a:t>New Code Block – Create new code blocks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/>
              <a:t>Execution Order – Change execution order of blocks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/>
              <a:t>Status – Shows which blocks are enabled to run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/>
              <a:t>Sort Code Blocks – Change display order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/>
              <a:t>Sort Memory – Change display order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Control Logic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Configuration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Tools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/>
              <a:t>Debug View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NOTE: Message Dump – enables dump to Do-more Logger, $</a:t>
            </a:r>
            <a:r>
              <a:rPr lang="en-US" baseline="0" dirty="0" err="1"/>
              <a:t>EnableMsgDump</a:t>
            </a:r>
            <a:r>
              <a:rPr lang="en-US" baseline="0" dirty="0"/>
              <a:t> (ST36)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/>
              <a:t>Data View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/>
              <a:t>PID Overview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r>
              <a:rPr lang="en-US" dirty="0"/>
              <a:t>Launchpad</a:t>
            </a:r>
            <a:r>
              <a:rPr lang="en-US" baseline="0" dirty="0"/>
              <a:t>: nothing new here</a:t>
            </a:r>
          </a:p>
          <a:p>
            <a:pPr marL="171450" indent="-171450">
              <a:buFont typeface="Arial" charset="0"/>
              <a:buChar char="•"/>
            </a:pPr>
            <a:r>
              <a:rPr lang="en-US" baseline="0" dirty="0"/>
              <a:t>Project Browser: 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Buttons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/>
              <a:t>Control Logic Filter – Display filter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/>
              <a:t>New Code Block – Create new code blocks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/>
              <a:t>Execution Order – Change execution order of blocks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/>
              <a:t>Status – Shows which blocks are enabled to run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/>
              <a:t>Sort Code Blocks – Change display order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/>
              <a:t>Sort Memory – Change display order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Control Logic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Configuration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Tools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/>
              <a:t>Debug View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NOTE: Message Dump – enables dump to Do-more Logger, $</a:t>
            </a:r>
            <a:r>
              <a:rPr lang="en-US" baseline="0" dirty="0" err="1"/>
              <a:t>EnableMsgDump</a:t>
            </a:r>
            <a:r>
              <a:rPr lang="en-US" baseline="0" dirty="0"/>
              <a:t> (ST36)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/>
              <a:t>Data View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/>
              <a:t>PID Overview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r>
              <a:rPr lang="en-US" dirty="0"/>
              <a:t>Launchpad</a:t>
            </a:r>
            <a:r>
              <a:rPr lang="en-US" baseline="0" dirty="0"/>
              <a:t>: nothing new here</a:t>
            </a:r>
          </a:p>
          <a:p>
            <a:pPr marL="171450" indent="-171450">
              <a:buFont typeface="Arial" charset="0"/>
              <a:buChar char="•"/>
            </a:pPr>
            <a:r>
              <a:rPr lang="en-US" baseline="0" dirty="0"/>
              <a:t>Project Browser: 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Buttons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/>
              <a:t>Control Logic Filter – Display filter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/>
              <a:t>New Code Block – Create new code blocks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/>
              <a:t>Execution Order – Change execution order of blocks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/>
              <a:t>Status – Shows which blocks are enabled to run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/>
              <a:t>Sort Code Blocks – Change display order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/>
              <a:t>Sort Memory – Change display order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Control Logic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Configuration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Tools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/>
              <a:t>Debug View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NOTE: Message Dump – enables dump to Do-more Logger, $</a:t>
            </a:r>
            <a:r>
              <a:rPr lang="en-US" baseline="0" dirty="0" err="1"/>
              <a:t>EnableMsgDump</a:t>
            </a:r>
            <a:r>
              <a:rPr lang="en-US" baseline="0" dirty="0"/>
              <a:t> (ST36)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/>
              <a:t>Data View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/>
              <a:t>PID Overview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r>
              <a:rPr lang="en-US" dirty="0"/>
              <a:t>Launchpad</a:t>
            </a:r>
            <a:r>
              <a:rPr lang="en-US" baseline="0" dirty="0"/>
              <a:t>: nothing new here</a:t>
            </a:r>
          </a:p>
          <a:p>
            <a:pPr marL="171450" indent="-171450">
              <a:buFont typeface="Arial" charset="0"/>
              <a:buChar char="•"/>
            </a:pPr>
            <a:r>
              <a:rPr lang="en-US" baseline="0" dirty="0"/>
              <a:t>Project Browser: 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Buttons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/>
              <a:t>Control Logic Filter – Display filter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/>
              <a:t>New Code Block – Create new code blocks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/>
              <a:t>Execution Order – Change execution order of blocks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/>
              <a:t>Status – Shows which blocks are enabled to run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/>
              <a:t>Sort Code Blocks – Change display order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/>
              <a:t>Sort Memory – Change display order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Control Logic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Configuration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Tools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/>
              <a:t>Debug View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NOTE: Message Dump – enables dump to Do-more Logger, $</a:t>
            </a:r>
            <a:r>
              <a:rPr lang="en-US" baseline="0" dirty="0" err="1"/>
              <a:t>EnableMsgDump</a:t>
            </a:r>
            <a:r>
              <a:rPr lang="en-US" baseline="0" dirty="0"/>
              <a:t> (ST36)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/>
              <a:t>Data View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/>
              <a:t>PID Overview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r>
              <a:rPr lang="en-US" dirty="0"/>
              <a:t>Launchpad</a:t>
            </a:r>
            <a:r>
              <a:rPr lang="en-US" baseline="0" dirty="0"/>
              <a:t>: nothing new here</a:t>
            </a:r>
          </a:p>
          <a:p>
            <a:pPr marL="171450" indent="-171450">
              <a:buFont typeface="Arial" charset="0"/>
              <a:buChar char="•"/>
            </a:pPr>
            <a:r>
              <a:rPr lang="en-US" baseline="0" dirty="0"/>
              <a:t>Project Browser: 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Buttons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/>
              <a:t>Control Logic Filter – Display filter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/>
              <a:t>New Code Block – Create new code blocks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/>
              <a:t>Execution Order – Change execution order of blocks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/>
              <a:t>Status – Shows which blocks are enabled to run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/>
              <a:t>Sort Code Blocks – Change display order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/>
              <a:t>Sort Memory – Change display order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Control Logic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Configuration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Tools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/>
              <a:t>Debug View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NOTE: Message Dump – enables dump to Do-more Logger, $</a:t>
            </a:r>
            <a:r>
              <a:rPr lang="en-US" baseline="0" dirty="0" err="1"/>
              <a:t>EnableMsgDump</a:t>
            </a:r>
            <a:r>
              <a:rPr lang="en-US" baseline="0" dirty="0"/>
              <a:t> (ST36)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/>
              <a:t>Data View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/>
              <a:t>PID Overview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r>
              <a:rPr lang="en-US" dirty="0"/>
              <a:t>Launchpad</a:t>
            </a:r>
            <a:r>
              <a:rPr lang="en-US" baseline="0" dirty="0"/>
              <a:t>: nothing new here</a:t>
            </a:r>
          </a:p>
          <a:p>
            <a:pPr marL="171450" indent="-171450">
              <a:buFont typeface="Arial" charset="0"/>
              <a:buChar char="•"/>
            </a:pPr>
            <a:r>
              <a:rPr lang="en-US" baseline="0" dirty="0"/>
              <a:t>Project Browser: 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Buttons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/>
              <a:t>Control Logic Filter – Display filter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/>
              <a:t>New Code Block – Create new code blocks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/>
              <a:t>Execution Order – Change execution order of blocks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/>
              <a:t>Status – Shows which blocks are enabled to run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/>
              <a:t>Sort Code Blocks – Change display order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/>
              <a:t>Sort Memory – Change display order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Control Logic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Configuration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Tools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/>
              <a:t>Debug View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/>
              <a:t>NOTE: Message Dump – enables dump to Do-more Logger, $</a:t>
            </a:r>
            <a:r>
              <a:rPr lang="en-US" baseline="0" dirty="0" err="1"/>
              <a:t>EnableMsgDump</a:t>
            </a:r>
            <a:r>
              <a:rPr lang="en-US" baseline="0" dirty="0"/>
              <a:t> (ST36)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/>
              <a:t>Data View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/>
              <a:t>PID Overview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44E30C1-4646-4205-B170-9C298C5E2638}" type="datetimeFigureOut">
              <a:rPr lang="en-US" smtClean="0"/>
              <a:t>3/14/2016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3/14/2016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3/14/2016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3/14/2016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3/14/2016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3/14/2016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44E30C1-4646-4205-B170-9C298C5E2638}" type="datetimeFigureOut">
              <a:rPr lang="en-US" smtClean="0"/>
              <a:t>3/14/2016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44E30C1-4646-4205-B170-9C298C5E2638}" type="datetimeFigureOut">
              <a:rPr lang="en-US" smtClean="0"/>
              <a:t>3/14/2016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3/14/2016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3/14/2016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3/14/2016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44E30C1-4646-4205-B170-9C298C5E2638}" type="datetimeFigureOut">
              <a:rPr lang="en-US" smtClean="0"/>
              <a:t>3/14/2016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2.png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6.png"/><Relationship Id="rId4" Type="http://schemas.openxmlformats.org/officeDocument/2006/relationships/image" Target="../media/image3.png"/><Relationship Id="rId9" Type="http://schemas.openxmlformats.org/officeDocument/2006/relationships/image" Target="../media/image2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.png"/><Relationship Id="rId7" Type="http://schemas.openxmlformats.org/officeDocument/2006/relationships/image" Target="../media/image2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Do-more Technical Training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System Configuration</a:t>
            </a:r>
          </a:p>
          <a:p>
            <a:r>
              <a:rPr lang="en-US" sz="2000" dirty="0"/>
              <a:t>(CPU Configuration)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58863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66800"/>
          </a:xfrm>
        </p:spPr>
        <p:txBody>
          <a:bodyPr/>
          <a:lstStyle/>
          <a:p>
            <a:r>
              <a:rPr lang="en-US" dirty="0"/>
              <a:t>Built-In Ethernet 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4999"/>
            <a:ext cx="7239000" cy="1219201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10Base-T / 100Base-T RJ45 connector</a:t>
            </a:r>
          </a:p>
          <a:p>
            <a:r>
              <a:rPr lang="en-US" dirty="0"/>
              <a:t>Isolated, full duplex, ESD &amp; surge protection</a:t>
            </a:r>
          </a:p>
          <a:p>
            <a:r>
              <a:rPr lang="en-US" dirty="0"/>
              <a:t>10 / 100 Mbps</a:t>
            </a:r>
          </a:p>
          <a:p>
            <a:r>
              <a:rPr lang="en-US" dirty="0"/>
              <a:t>Patch (straight-thru) or crossover cabling</a:t>
            </a:r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1066800"/>
            <a:ext cx="1057275" cy="288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Down Arrow 21"/>
          <p:cNvSpPr/>
          <p:nvPr/>
        </p:nvSpPr>
        <p:spPr>
          <a:xfrm rot="16200000">
            <a:off x="7772400" y="3048001"/>
            <a:ext cx="381000" cy="5334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3795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5057775"/>
            <a:ext cx="1619250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354121"/>
            <a:ext cx="105727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6" name="Picture 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5183505"/>
            <a:ext cx="2874169" cy="1522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7" name="Picture 5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5215890"/>
            <a:ext cx="2890361" cy="1489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8063512"/>
              </p:ext>
            </p:extLst>
          </p:nvPr>
        </p:nvGraphicFramePr>
        <p:xfrm>
          <a:off x="246018" y="3141618"/>
          <a:ext cx="7467600" cy="2712720"/>
        </p:xfrm>
        <a:graphic>
          <a:graphicData uri="http://schemas.openxmlformats.org/drawingml/2006/table">
            <a:tbl>
              <a:tblPr firstRow="1" bandRow="1">
                <a:effectLst>
                  <a:outerShdw blurRad="76200" dist="76200" dir="2700000" algn="ctr" rotWithShape="0">
                    <a:schemeClr val="bg1">
                      <a:lumMod val="50000"/>
                    </a:schemeClr>
                  </a:outerShdw>
                </a:effectLst>
                <a:tableStyleId>{16D9F66E-5EB9-4882-86FB-DCBF35E3C3E4}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PROTOCOL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NOTES: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PROTOCOL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NOTES: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/>
                        <a:t>Do-more programming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/>
                        <a:t>Always enabled – serves up all </a:t>
                      </a:r>
                      <a:r>
                        <a:rPr lang="en-US" sz="900" b="1" dirty="0"/>
                        <a:t>Do-more</a:t>
                      </a:r>
                      <a:r>
                        <a:rPr lang="en-US" sz="900" b="0" baseline="0" dirty="0"/>
                        <a:t> memory</a:t>
                      </a:r>
                      <a:endParaRPr lang="en-US" sz="9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/>
                        <a:t>SMTP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EMAIL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err="1"/>
                        <a:t>Peerlink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PEERLINK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SNTP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NETTIME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6715"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Modbus TCP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Client (master)</a:t>
                      </a:r>
                      <a:r>
                        <a:rPr lang="en-US" sz="900" baseline="0" dirty="0"/>
                        <a:t> – </a:t>
                      </a:r>
                      <a:r>
                        <a:rPr lang="en-US" sz="900" b="1" baseline="0" dirty="0"/>
                        <a:t>MRX / MWX</a:t>
                      </a:r>
                    </a:p>
                    <a:p>
                      <a:pPr algn="ctr"/>
                      <a:r>
                        <a:rPr lang="en-US" sz="900" baseline="0" dirty="0"/>
                        <a:t>Server (slave) – serves up </a:t>
                      </a:r>
                      <a:r>
                        <a:rPr lang="en-US" sz="900" b="1" baseline="0" dirty="0"/>
                        <a:t>MI, MC, MIR, MHR</a:t>
                      </a:r>
                      <a:endParaRPr lang="en-US" sz="9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Custom UDP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PACKETIN, PACKETOUT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6715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err="1"/>
                        <a:t>DirectLOGIC</a:t>
                      </a:r>
                      <a:r>
                        <a:rPr lang="en-US" sz="900" dirty="0"/>
                        <a:t> RX/WX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Always</a:t>
                      </a:r>
                      <a:r>
                        <a:rPr lang="en-US" sz="900" baseline="0" dirty="0"/>
                        <a:t> enabled – serves up </a:t>
                      </a:r>
                      <a:r>
                        <a:rPr lang="en-US" sz="900" b="1" baseline="0" dirty="0"/>
                        <a:t>DLX, DLY, DLC, DLV</a:t>
                      </a:r>
                      <a:endParaRPr lang="en-US" sz="9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Custom TCP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Client (master) – </a:t>
                      </a:r>
                      <a:r>
                        <a:rPr lang="en-US" sz="900" b="1" dirty="0"/>
                        <a:t>OPENTCP, STREAMIN, STREAMOUT</a:t>
                      </a:r>
                    </a:p>
                    <a:p>
                      <a:pPr algn="ctr"/>
                      <a:r>
                        <a:rPr lang="en-US" sz="900" dirty="0"/>
                        <a:t>Server (slave) – </a:t>
                      </a:r>
                      <a:r>
                        <a:rPr lang="en-US" sz="900" b="1" dirty="0"/>
                        <a:t>TCPLISTEN, STREAMIN, STREAMOUT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8605"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K-sequence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Server</a:t>
                      </a:r>
                      <a:r>
                        <a:rPr lang="en-US" sz="900" baseline="0" dirty="0"/>
                        <a:t> (slave) – serves up </a:t>
                      </a:r>
                      <a:r>
                        <a:rPr lang="en-US" sz="900" b="1" baseline="0" dirty="0"/>
                        <a:t>DLX, DLY, DLC, DLV</a:t>
                      </a:r>
                      <a:endParaRPr lang="en-US" sz="9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Ethernet </a:t>
                      </a:r>
                      <a:r>
                        <a:rPr lang="en-US" sz="900" baseline="0" dirty="0"/>
                        <a:t> I/O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Maps 16 EBC100</a:t>
                      </a:r>
                      <a:r>
                        <a:rPr lang="en-US" sz="900" baseline="0" dirty="0"/>
                        <a:t> slaves I/O</a:t>
                      </a:r>
                      <a:endParaRPr lang="en-US" sz="9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8605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err="1"/>
                        <a:t>EtherNet</a:t>
                      </a:r>
                      <a:r>
                        <a:rPr lang="en-US" sz="900" dirty="0"/>
                        <a:t>/IP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/>
                        <a:t>Client (master) - </a:t>
                      </a:r>
                      <a:r>
                        <a:rPr lang="en-US" sz="900" b="1" dirty="0"/>
                        <a:t>EIPMSG</a:t>
                      </a:r>
                      <a:endParaRPr lang="en-US" sz="900" b="0" dirty="0"/>
                    </a:p>
                    <a:p>
                      <a:pPr algn="ctr"/>
                      <a:r>
                        <a:rPr lang="en-US" sz="900" b="0" dirty="0"/>
                        <a:t>Server</a:t>
                      </a:r>
                      <a:r>
                        <a:rPr lang="en-US" sz="900" b="0" baseline="0" dirty="0"/>
                        <a:t> (slave) – serves up configured blocks</a:t>
                      </a:r>
                      <a:endParaRPr lang="en-US" sz="9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ICMP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PING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8605"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DNS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DNSLOOKUP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err="1"/>
                        <a:t>TimeSync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/>
                        <a:t>Client</a:t>
                      </a:r>
                      <a:r>
                        <a:rPr lang="en-US" sz="900" b="0" baseline="0" dirty="0"/>
                        <a:t> (master)</a:t>
                      </a:r>
                    </a:p>
                    <a:p>
                      <a:pPr algn="ctr"/>
                      <a:r>
                        <a:rPr lang="en-US" sz="900" b="0" baseline="0" dirty="0"/>
                        <a:t>Server (slave)</a:t>
                      </a:r>
                      <a:endParaRPr lang="en-US" sz="900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6" name="Title 1"/>
          <p:cNvSpPr txBox="1">
            <a:spLocks/>
          </p:cNvSpPr>
          <p:nvPr/>
        </p:nvSpPr>
        <p:spPr>
          <a:xfrm>
            <a:off x="457200" y="75895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System Configuration</a:t>
            </a:r>
          </a:p>
        </p:txBody>
      </p:sp>
    </p:spTree>
    <p:extLst>
      <p:ext uri="{BB962C8B-B14F-4D97-AF65-F5344CB8AC3E}">
        <p14:creationId xmlns:p14="http://schemas.microsoft.com/office/powerpoint/2010/main" val="18865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500"/>
                            </p:stCondLst>
                            <p:childTnLst>
                              <p:par>
                                <p:cTn id="2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3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2" grpId="0" animBg="1"/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66800"/>
          </a:xfrm>
        </p:spPr>
        <p:txBody>
          <a:bodyPr/>
          <a:lstStyle/>
          <a:p>
            <a:r>
              <a:rPr lang="en-US" dirty="0"/>
              <a:t>System Configuration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4999"/>
            <a:ext cx="5867400" cy="2743201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CPU Configuration</a:t>
            </a:r>
          </a:p>
          <a:p>
            <a:pPr lvl="1"/>
            <a:r>
              <a:rPr lang="en-US" dirty="0"/>
              <a:t>Modbus/TCP Server Configuration</a:t>
            </a:r>
          </a:p>
          <a:p>
            <a:pPr lvl="2"/>
            <a:r>
              <a:rPr lang="en-US" dirty="0"/>
              <a:t>Serves up </a:t>
            </a:r>
            <a:r>
              <a:rPr lang="en-US" b="1" dirty="0">
                <a:solidFill>
                  <a:srgbClr val="0070C0"/>
                </a:solidFill>
              </a:rPr>
              <a:t>MI</a:t>
            </a:r>
            <a:r>
              <a:rPr lang="en-US" dirty="0"/>
              <a:t> (Inputs), </a:t>
            </a:r>
            <a:r>
              <a:rPr lang="en-US" b="1" dirty="0">
                <a:solidFill>
                  <a:srgbClr val="0070C0"/>
                </a:solidFill>
              </a:rPr>
              <a:t>MC</a:t>
            </a:r>
            <a:r>
              <a:rPr lang="en-US" dirty="0"/>
              <a:t> (Coils), </a:t>
            </a:r>
            <a:r>
              <a:rPr lang="en-US" b="1" dirty="0">
                <a:solidFill>
                  <a:srgbClr val="0070C0"/>
                </a:solidFill>
              </a:rPr>
              <a:t>MIR</a:t>
            </a:r>
            <a:r>
              <a:rPr lang="en-US" dirty="0"/>
              <a:t> (Input Registers), </a:t>
            </a:r>
            <a:r>
              <a:rPr lang="en-US" b="1" dirty="0">
                <a:solidFill>
                  <a:srgbClr val="0070C0"/>
                </a:solidFill>
              </a:rPr>
              <a:t>MHR</a:t>
            </a:r>
            <a:r>
              <a:rPr lang="en-US" dirty="0"/>
              <a:t> (Holding Registers)</a:t>
            </a:r>
          </a:p>
          <a:p>
            <a:pPr lvl="2"/>
            <a:r>
              <a:rPr lang="en-US" u="sng" dirty="0"/>
              <a:t>Enable Modbus/TCP Server</a:t>
            </a:r>
            <a:r>
              <a:rPr lang="en-US" dirty="0"/>
              <a:t>: enabled by default</a:t>
            </a:r>
          </a:p>
          <a:p>
            <a:pPr lvl="2"/>
            <a:r>
              <a:rPr lang="en-US" u="sng" dirty="0"/>
              <a:t>Maximum Concurrent Sessions</a:t>
            </a:r>
            <a:r>
              <a:rPr lang="en-US" dirty="0"/>
              <a:t>: </a:t>
            </a:r>
            <a:r>
              <a:rPr lang="en-US" i="1" dirty="0"/>
              <a:t>1 – 16</a:t>
            </a:r>
            <a:endParaRPr lang="en-US" u="sng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2057400"/>
            <a:ext cx="2457450" cy="2486025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ounded Rectangle 9"/>
          <p:cNvSpPr/>
          <p:nvPr/>
        </p:nvSpPr>
        <p:spPr>
          <a:xfrm>
            <a:off x="6443535" y="3359195"/>
            <a:ext cx="1557466" cy="24030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6477000" y="3593511"/>
            <a:ext cx="2209800" cy="24030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6477000" y="3907020"/>
            <a:ext cx="2305050" cy="24030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6468291" y="4220529"/>
            <a:ext cx="2218509" cy="24030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457200" y="4648200"/>
            <a:ext cx="8686800" cy="1066800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/>
            <a:r>
              <a:rPr lang="en-US" u="sng" dirty="0"/>
              <a:t>Client Inactivity Timeout</a:t>
            </a:r>
            <a:r>
              <a:rPr lang="en-US" dirty="0"/>
              <a:t>: closes TCP connection if master is not heard from; </a:t>
            </a:r>
            <a:r>
              <a:rPr lang="en-US" i="1" dirty="0"/>
              <a:t>0 – 65,535 seconds</a:t>
            </a:r>
            <a:endParaRPr lang="en-US" dirty="0"/>
          </a:p>
          <a:p>
            <a:pPr lvl="2"/>
            <a:r>
              <a:rPr lang="en-US" u="sng" dirty="0"/>
              <a:t>TCP Port Number</a:t>
            </a:r>
            <a:r>
              <a:rPr lang="en-US" dirty="0"/>
              <a:t>: </a:t>
            </a:r>
            <a:r>
              <a:rPr lang="en-US" i="1" dirty="0"/>
              <a:t>0 – 65,535 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3419684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66800"/>
          </a:xfrm>
        </p:spPr>
        <p:txBody>
          <a:bodyPr/>
          <a:lstStyle/>
          <a:p>
            <a:r>
              <a:rPr lang="en-US" dirty="0"/>
              <a:t>System Configuration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4999"/>
            <a:ext cx="8477250" cy="4798268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CPU Configuration</a:t>
            </a:r>
          </a:p>
          <a:p>
            <a:pPr lvl="1"/>
            <a:r>
              <a:rPr lang="en-US" dirty="0" err="1"/>
              <a:t>TimeSync</a:t>
            </a:r>
            <a:r>
              <a:rPr lang="en-US" dirty="0"/>
              <a:t> Configuration</a:t>
            </a:r>
          </a:p>
          <a:p>
            <a:pPr lvl="2"/>
            <a:r>
              <a:rPr lang="en-US" dirty="0"/>
              <a:t>Automatic time sync network</a:t>
            </a:r>
          </a:p>
          <a:p>
            <a:pPr lvl="3"/>
            <a:r>
              <a:rPr lang="en-US" dirty="0"/>
              <a:t>1 server</a:t>
            </a:r>
          </a:p>
          <a:p>
            <a:pPr lvl="3"/>
            <a:r>
              <a:rPr lang="en-US" dirty="0"/>
              <a:t>1 or more alternate server(s)</a:t>
            </a:r>
          </a:p>
          <a:p>
            <a:pPr lvl="3"/>
            <a:r>
              <a:rPr lang="en-US" dirty="0"/>
              <a:t>1 or more client(s)</a:t>
            </a:r>
          </a:p>
          <a:p>
            <a:pPr lvl="2"/>
            <a:r>
              <a:rPr lang="en-US" dirty="0"/>
              <a:t>TCP/IP broadcast (network domain)</a:t>
            </a:r>
          </a:p>
          <a:p>
            <a:pPr lvl="2"/>
            <a:r>
              <a:rPr lang="en-US" u="sng" dirty="0"/>
              <a:t>Disabled</a:t>
            </a:r>
            <a:r>
              <a:rPr lang="en-US" dirty="0"/>
              <a:t>: default</a:t>
            </a:r>
          </a:p>
          <a:p>
            <a:pPr lvl="2"/>
            <a:r>
              <a:rPr lang="en-US" u="sng" dirty="0"/>
              <a:t>Client</a:t>
            </a:r>
            <a:r>
              <a:rPr lang="en-US" dirty="0"/>
              <a:t>:</a:t>
            </a:r>
          </a:p>
          <a:p>
            <a:pPr lvl="3"/>
            <a:r>
              <a:rPr lang="en-US" dirty="0"/>
              <a:t>Listens for server’s time-sync packet</a:t>
            </a:r>
          </a:p>
          <a:p>
            <a:pPr lvl="3"/>
            <a:r>
              <a:rPr lang="en-US" dirty="0"/>
              <a:t>If heard </a:t>
            </a:r>
            <a:r>
              <a:rPr lang="en-US" dirty="0">
                <a:sym typeface="Wingdings" panose="05000000000000000000" pitchFamily="2" charset="2"/>
              </a:rPr>
              <a:t> </a:t>
            </a:r>
          </a:p>
          <a:p>
            <a:pPr lvl="4"/>
            <a:r>
              <a:rPr lang="en-US" b="1" i="1" dirty="0">
                <a:solidFill>
                  <a:srgbClr val="0070C0"/>
                </a:solidFill>
                <a:sym typeface="Wingdings" panose="05000000000000000000" pitchFamily="2" charset="2"/>
              </a:rPr>
              <a:t>$</a:t>
            </a:r>
            <a:r>
              <a:rPr lang="en-US" b="1" i="1" dirty="0" err="1">
                <a:solidFill>
                  <a:srgbClr val="0070C0"/>
                </a:solidFill>
                <a:sym typeface="Wingdings" panose="05000000000000000000" pitchFamily="2" charset="2"/>
              </a:rPr>
              <a:t>TimeSynced</a:t>
            </a:r>
            <a:r>
              <a:rPr lang="en-US" dirty="0">
                <a:sym typeface="Wingdings" panose="05000000000000000000" pitchFamily="2" charset="2"/>
              </a:rPr>
              <a:t> (</a:t>
            </a:r>
            <a:r>
              <a:rPr lang="en-US" dirty="0">
                <a:solidFill>
                  <a:srgbClr val="0070C0"/>
                </a:solidFill>
                <a:sym typeface="Wingdings" panose="05000000000000000000" pitchFamily="2" charset="2"/>
              </a:rPr>
              <a:t>ST23</a:t>
            </a:r>
            <a:r>
              <a:rPr lang="en-US" dirty="0">
                <a:sym typeface="Wingdings" panose="05000000000000000000" pitchFamily="2" charset="2"/>
              </a:rPr>
              <a:t>) = ON</a:t>
            </a:r>
          </a:p>
          <a:p>
            <a:pPr lvl="4"/>
            <a:r>
              <a:rPr lang="en-US" dirty="0">
                <a:sym typeface="Wingdings" panose="05000000000000000000" pitchFamily="2" charset="2"/>
              </a:rPr>
              <a:t>Sets real-time clock</a:t>
            </a:r>
          </a:p>
          <a:p>
            <a:pPr lvl="4"/>
            <a:r>
              <a:rPr lang="en-US" dirty="0">
                <a:sym typeface="Wingdings" panose="05000000000000000000" pitchFamily="2" charset="2"/>
              </a:rPr>
              <a:t>Keeps listening (times down from </a:t>
            </a:r>
            <a:r>
              <a:rPr lang="en-US" u="sng" dirty="0">
                <a:sym typeface="Wingdings" panose="05000000000000000000" pitchFamily="2" charset="2"/>
              </a:rPr>
              <a:t>Update Interval</a:t>
            </a:r>
            <a:r>
              <a:rPr lang="en-US" dirty="0">
                <a:sym typeface="Wingdings" panose="05000000000000000000" pitchFamily="2" charset="2"/>
              </a:rPr>
              <a:t>)</a:t>
            </a:r>
          </a:p>
          <a:p>
            <a:pPr lvl="3"/>
            <a:r>
              <a:rPr lang="en-US" dirty="0">
                <a:sym typeface="Wingdings" panose="05000000000000000000" pitchFamily="2" charset="2"/>
              </a:rPr>
              <a:t>If </a:t>
            </a:r>
            <a:r>
              <a:rPr lang="en-US" u="sng" dirty="0">
                <a:sym typeface="Wingdings" panose="05000000000000000000" pitchFamily="2" charset="2"/>
              </a:rPr>
              <a:t>Update Interval</a:t>
            </a:r>
            <a:r>
              <a:rPr lang="en-US" dirty="0">
                <a:sym typeface="Wingdings" panose="05000000000000000000" pitchFamily="2" charset="2"/>
              </a:rPr>
              <a:t> times out  </a:t>
            </a:r>
          </a:p>
          <a:p>
            <a:pPr lvl="4"/>
            <a:r>
              <a:rPr lang="en-US" b="1" i="1" dirty="0">
                <a:solidFill>
                  <a:srgbClr val="0070C0"/>
                </a:solidFill>
                <a:sym typeface="Wingdings" panose="05000000000000000000" pitchFamily="2" charset="2"/>
              </a:rPr>
              <a:t>$</a:t>
            </a:r>
            <a:r>
              <a:rPr lang="en-US" b="1" i="1" dirty="0" err="1">
                <a:solidFill>
                  <a:srgbClr val="0070C0"/>
                </a:solidFill>
                <a:sym typeface="Wingdings" panose="05000000000000000000" pitchFamily="2" charset="2"/>
              </a:rPr>
              <a:t>TimeSynced</a:t>
            </a:r>
            <a:r>
              <a:rPr lang="en-US" dirty="0">
                <a:sym typeface="Wingdings" panose="05000000000000000000" pitchFamily="2" charset="2"/>
              </a:rPr>
              <a:t> (</a:t>
            </a:r>
            <a:r>
              <a:rPr lang="en-US" dirty="0">
                <a:solidFill>
                  <a:srgbClr val="0070C0"/>
                </a:solidFill>
                <a:sym typeface="Wingdings" panose="05000000000000000000" pitchFamily="2" charset="2"/>
              </a:rPr>
              <a:t>ST23</a:t>
            </a:r>
            <a:r>
              <a:rPr lang="en-US" dirty="0">
                <a:sym typeface="Wingdings" panose="05000000000000000000" pitchFamily="2" charset="2"/>
              </a:rPr>
              <a:t>) = OFF</a:t>
            </a:r>
          </a:p>
          <a:p>
            <a:pPr lvl="4"/>
            <a:r>
              <a:rPr lang="en-US" dirty="0">
                <a:sym typeface="Wingdings" panose="05000000000000000000" pitchFamily="2" charset="2"/>
              </a:rPr>
              <a:t>Keeps listening (times down from </a:t>
            </a:r>
            <a:r>
              <a:rPr lang="en-US" u="sng" dirty="0">
                <a:sym typeface="Wingdings" panose="05000000000000000000" pitchFamily="2" charset="2"/>
              </a:rPr>
              <a:t>Update Interval</a:t>
            </a:r>
            <a:r>
              <a:rPr lang="en-US" dirty="0">
                <a:sym typeface="Wingdings" panose="05000000000000000000" pitchFamily="2" charset="2"/>
              </a:rPr>
              <a:t>)</a:t>
            </a:r>
          </a:p>
          <a:p>
            <a:pPr lvl="2"/>
            <a:r>
              <a:rPr lang="en-US" u="sng" dirty="0">
                <a:sym typeface="Wingdings" panose="05000000000000000000" pitchFamily="2" charset="2"/>
              </a:rPr>
              <a:t>Server</a:t>
            </a:r>
            <a:r>
              <a:rPr lang="en-US" dirty="0">
                <a:sym typeface="Wingdings" panose="05000000000000000000" pitchFamily="2" charset="2"/>
              </a:rPr>
              <a:t>: transmits 3 time-sync packets (5 second intervals) every </a:t>
            </a:r>
            <a:r>
              <a:rPr lang="en-US" u="sng" dirty="0">
                <a:sym typeface="Wingdings" panose="05000000000000000000" pitchFamily="2" charset="2"/>
              </a:rPr>
              <a:t>Update Interval</a:t>
            </a:r>
            <a:r>
              <a:rPr lang="en-US" dirty="0">
                <a:sym typeface="Wingdings" panose="05000000000000000000" pitchFamily="2" charset="2"/>
              </a:rPr>
              <a:t>)</a:t>
            </a:r>
          </a:p>
          <a:p>
            <a:pPr lvl="2"/>
            <a:r>
              <a:rPr lang="en-US" u="sng" dirty="0">
                <a:sym typeface="Wingdings" panose="05000000000000000000" pitchFamily="2" charset="2"/>
              </a:rPr>
              <a:t>Alternate</a:t>
            </a:r>
            <a:r>
              <a:rPr lang="en-US" dirty="0">
                <a:sym typeface="Wingdings" panose="05000000000000000000" pitchFamily="2" charset="2"/>
              </a:rPr>
              <a:t>:</a:t>
            </a:r>
            <a:endParaRPr lang="en-US" u="sng" dirty="0">
              <a:sym typeface="Wingdings" panose="05000000000000000000" pitchFamily="2" charset="2"/>
            </a:endParaRPr>
          </a:p>
          <a:p>
            <a:pPr lvl="3"/>
            <a:r>
              <a:rPr lang="en-US" dirty="0">
                <a:sym typeface="Wingdings" panose="05000000000000000000" pitchFamily="2" charset="2"/>
              </a:rPr>
              <a:t>Normally a </a:t>
            </a:r>
            <a:r>
              <a:rPr lang="en-US" u="sng" dirty="0">
                <a:sym typeface="Wingdings" panose="05000000000000000000" pitchFamily="2" charset="2"/>
              </a:rPr>
              <a:t>Client</a:t>
            </a:r>
            <a:endParaRPr lang="en-US" dirty="0">
              <a:sym typeface="Wingdings" panose="05000000000000000000" pitchFamily="2" charset="2"/>
            </a:endParaRPr>
          </a:p>
          <a:p>
            <a:pPr lvl="3"/>
            <a:r>
              <a:rPr lang="en-US" dirty="0">
                <a:sym typeface="Wingdings" panose="05000000000000000000" pitchFamily="2" charset="2"/>
              </a:rPr>
              <a:t>If </a:t>
            </a:r>
            <a:r>
              <a:rPr lang="en-US" u="sng" dirty="0">
                <a:sym typeface="Wingdings" panose="05000000000000000000" pitchFamily="2" charset="2"/>
              </a:rPr>
              <a:t>Update Interval</a:t>
            </a:r>
            <a:r>
              <a:rPr lang="en-US" dirty="0">
                <a:sym typeface="Wingdings" panose="05000000000000000000" pitchFamily="2" charset="2"/>
              </a:rPr>
              <a:t> times out + 15 seconds </a:t>
            </a:r>
          </a:p>
          <a:p>
            <a:pPr lvl="4"/>
            <a:r>
              <a:rPr lang="en-US" dirty="0">
                <a:sym typeface="Wingdings" panose="05000000000000000000" pitchFamily="2" charset="2"/>
              </a:rPr>
              <a:t>Becomes the new </a:t>
            </a:r>
            <a:r>
              <a:rPr lang="en-US" u="sng" dirty="0">
                <a:sym typeface="Wingdings" panose="05000000000000000000" pitchFamily="2" charset="2"/>
              </a:rPr>
              <a:t>Server</a:t>
            </a:r>
            <a:endParaRPr lang="en-US" dirty="0">
              <a:sym typeface="Wingdings" panose="05000000000000000000" pitchFamily="2" charset="2"/>
            </a:endParaRPr>
          </a:p>
          <a:p>
            <a:pPr lvl="2"/>
            <a:r>
              <a:rPr lang="en-US" u="sng" dirty="0">
                <a:sym typeface="Wingdings" panose="05000000000000000000" pitchFamily="2" charset="2"/>
              </a:rPr>
              <a:t>Update Interval</a:t>
            </a:r>
            <a:r>
              <a:rPr lang="en-US" dirty="0">
                <a:sym typeface="Wingdings" panose="05000000000000000000" pitchFamily="2" charset="2"/>
              </a:rPr>
              <a:t>: </a:t>
            </a:r>
            <a:r>
              <a:rPr lang="en-US" i="1" dirty="0">
                <a:sym typeface="Wingdings" panose="05000000000000000000" pitchFamily="2" charset="2"/>
              </a:rPr>
              <a:t>0 – 32,767 minutes </a:t>
            </a:r>
            <a:r>
              <a:rPr lang="en-US" dirty="0">
                <a:sym typeface="Wingdings" panose="05000000000000000000" pitchFamily="2" charset="2"/>
              </a:rPr>
              <a:t>(22 days)</a:t>
            </a:r>
            <a:endParaRPr lang="en-US" u="sng" dirty="0">
              <a:sym typeface="Wingdings" panose="05000000000000000000" pitchFamily="2" charset="2"/>
            </a:endParaRPr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269" y="1981200"/>
            <a:ext cx="2457450" cy="2886075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5218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00"/>
                            </p:stCondLst>
                            <p:childTnLst>
                              <p:par>
                                <p:cTn id="9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66800"/>
          </a:xfrm>
        </p:spPr>
        <p:txBody>
          <a:bodyPr/>
          <a:lstStyle/>
          <a:p>
            <a:r>
              <a:rPr lang="en-US" dirty="0"/>
              <a:t>System Configuration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4999"/>
            <a:ext cx="8477250" cy="4798268"/>
          </a:xfrm>
        </p:spPr>
        <p:txBody>
          <a:bodyPr>
            <a:normAutofit/>
          </a:bodyPr>
          <a:lstStyle/>
          <a:p>
            <a:r>
              <a:rPr lang="en-US" dirty="0"/>
              <a:t>CPU Configuration</a:t>
            </a:r>
          </a:p>
          <a:p>
            <a:pPr lvl="1"/>
            <a:r>
              <a:rPr lang="en-US" dirty="0"/>
              <a:t>Default Watchdog Timeout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Time allowed for 1 scan</a:t>
            </a:r>
          </a:p>
          <a:p>
            <a:pPr lvl="2"/>
            <a:r>
              <a:rPr lang="en-US" u="sng" dirty="0">
                <a:sym typeface="Wingdings" panose="05000000000000000000" pitchFamily="2" charset="2"/>
              </a:rPr>
              <a:t>Default Timeout</a:t>
            </a:r>
            <a:r>
              <a:rPr lang="en-US" dirty="0">
                <a:sym typeface="Wingdings" panose="05000000000000000000" pitchFamily="2" charset="2"/>
              </a:rPr>
              <a:t>: </a:t>
            </a:r>
            <a:r>
              <a:rPr lang="en-US" i="1" dirty="0">
                <a:sym typeface="Wingdings" panose="05000000000000000000" pitchFamily="2" charset="2"/>
              </a:rPr>
              <a:t>50 – 65,535 </a:t>
            </a:r>
            <a:r>
              <a:rPr lang="en-US" i="1" dirty="0" err="1">
                <a:sym typeface="Wingdings" panose="05000000000000000000" pitchFamily="2" charset="2"/>
              </a:rPr>
              <a:t>ms</a:t>
            </a:r>
            <a:endParaRPr lang="en-US" dirty="0">
              <a:sym typeface="Wingdings" panose="05000000000000000000" pitchFamily="2" charset="2"/>
            </a:endParaRPr>
          </a:p>
          <a:p>
            <a:pPr lvl="2"/>
            <a:r>
              <a:rPr lang="en-US" b="1" i="1" dirty="0">
                <a:solidFill>
                  <a:srgbClr val="0070C0"/>
                </a:solidFill>
                <a:sym typeface="Wingdings" panose="05000000000000000000" pitchFamily="2" charset="2"/>
              </a:rPr>
              <a:t>$</a:t>
            </a:r>
            <a:r>
              <a:rPr lang="en-US" b="1" i="1" dirty="0" err="1">
                <a:solidFill>
                  <a:srgbClr val="0070C0"/>
                </a:solidFill>
                <a:sym typeface="Wingdings" panose="05000000000000000000" pitchFamily="2" charset="2"/>
              </a:rPr>
              <a:t>WatchdogTimeVal</a:t>
            </a:r>
            <a:r>
              <a:rPr lang="en-US" dirty="0">
                <a:sym typeface="Wingdings" panose="05000000000000000000" pitchFamily="2" charset="2"/>
              </a:rPr>
              <a:t> (</a:t>
            </a:r>
            <a:r>
              <a:rPr lang="en-US" dirty="0">
                <a:solidFill>
                  <a:srgbClr val="0070C0"/>
                </a:solidFill>
                <a:sym typeface="Wingdings" panose="05000000000000000000" pitchFamily="2" charset="2"/>
              </a:rPr>
              <a:t>DST23</a:t>
            </a:r>
            <a:r>
              <a:rPr lang="en-US" dirty="0">
                <a:sym typeface="Wingdings" panose="05000000000000000000" pitchFamily="2" charset="2"/>
              </a:rPr>
              <a:t>)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If exceeded </a:t>
            </a:r>
          </a:p>
          <a:p>
            <a:pPr lvl="3"/>
            <a:r>
              <a:rPr lang="en-US" dirty="0">
                <a:sym typeface="Wingdings" panose="05000000000000000000" pitchFamily="2" charset="2"/>
              </a:rPr>
              <a:t>STOP mode</a:t>
            </a:r>
          </a:p>
          <a:p>
            <a:pPr lvl="3"/>
            <a:r>
              <a:rPr lang="en-US" dirty="0">
                <a:sym typeface="Wingdings" panose="05000000000000000000" pitchFamily="2" charset="2"/>
              </a:rPr>
              <a:t>Error message in System Information</a:t>
            </a:r>
          </a:p>
          <a:p>
            <a:pPr lvl="3"/>
            <a:r>
              <a:rPr lang="en-US" b="1" dirty="0">
                <a:solidFill>
                  <a:srgbClr val="FF0000"/>
                </a:solidFill>
                <a:sym typeface="Wingdings" panose="05000000000000000000" pitchFamily="2" charset="2"/>
              </a:rPr>
              <a:t>ERR</a:t>
            </a:r>
            <a:r>
              <a:rPr lang="en-US" dirty="0">
                <a:sym typeface="Wingdings" panose="05000000000000000000" pitchFamily="2" charset="2"/>
              </a:rPr>
              <a:t> light</a:t>
            </a:r>
            <a:endParaRPr lang="en-US" b="1" dirty="0">
              <a:sym typeface="Wingdings" panose="05000000000000000000" pitchFamily="2" charset="2"/>
            </a:endParaRPr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2543" y="2538412"/>
            <a:ext cx="2486025" cy="1419225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2909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66800"/>
          </a:xfrm>
        </p:spPr>
        <p:txBody>
          <a:bodyPr/>
          <a:lstStyle/>
          <a:p>
            <a:r>
              <a:rPr lang="en-US" dirty="0"/>
              <a:t>System Configuration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4999"/>
            <a:ext cx="8477250" cy="4798268"/>
          </a:xfrm>
        </p:spPr>
        <p:txBody>
          <a:bodyPr>
            <a:normAutofit/>
          </a:bodyPr>
          <a:lstStyle/>
          <a:p>
            <a:r>
              <a:rPr lang="en-US" dirty="0"/>
              <a:t>CPU Configuration</a:t>
            </a:r>
          </a:p>
          <a:p>
            <a:pPr lvl="1"/>
            <a:r>
              <a:rPr lang="en-US" dirty="0"/>
              <a:t>Ethernet I/O Master</a:t>
            </a:r>
          </a:p>
          <a:p>
            <a:pPr lvl="2"/>
            <a:r>
              <a:rPr lang="en-US" u="sng" dirty="0">
                <a:sym typeface="Wingdings" panose="05000000000000000000" pitchFamily="2" charset="2"/>
              </a:rPr>
              <a:t>Enable Ethernet I/O Master</a:t>
            </a:r>
            <a:r>
              <a:rPr lang="en-US" dirty="0">
                <a:sym typeface="Wingdings" panose="05000000000000000000" pitchFamily="2" charset="2"/>
              </a:rPr>
              <a:t> </a:t>
            </a:r>
          </a:p>
          <a:p>
            <a:pPr lvl="3"/>
            <a:r>
              <a:rPr lang="en-US" dirty="0">
                <a:sym typeface="Wingdings" panose="05000000000000000000" pitchFamily="2" charset="2"/>
              </a:rPr>
              <a:t>Creates </a:t>
            </a:r>
            <a:r>
              <a:rPr lang="en-US" b="1" i="1" dirty="0">
                <a:solidFill>
                  <a:srgbClr val="0070C0"/>
                </a:solidFill>
                <a:sym typeface="Wingdings" panose="05000000000000000000" pitchFamily="2" charset="2"/>
              </a:rPr>
              <a:t>$</a:t>
            </a:r>
            <a:r>
              <a:rPr lang="en-US" b="1" i="1" dirty="0" err="1">
                <a:solidFill>
                  <a:srgbClr val="0070C0"/>
                </a:solidFill>
                <a:sym typeface="Wingdings" panose="05000000000000000000" pitchFamily="2" charset="2"/>
              </a:rPr>
              <a:t>EthIOMaster</a:t>
            </a:r>
            <a:r>
              <a:rPr lang="en-US" dirty="0">
                <a:sym typeface="Wingdings" panose="05000000000000000000" pitchFamily="2" charset="2"/>
              </a:rPr>
              <a:t> structure</a:t>
            </a:r>
          </a:p>
          <a:p>
            <a:pPr lvl="3"/>
            <a:r>
              <a:rPr lang="en-US" dirty="0">
                <a:sym typeface="Wingdings" panose="05000000000000000000" pitchFamily="2" charset="2"/>
              </a:rPr>
              <a:t>Creates Ethernet I/O Master entry in the I/O Configuration</a:t>
            </a:r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286000"/>
            <a:ext cx="2295525" cy="1057275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7892834"/>
              </p:ext>
            </p:extLst>
          </p:nvPr>
        </p:nvGraphicFramePr>
        <p:xfrm>
          <a:off x="838200" y="3698240"/>
          <a:ext cx="6096000" cy="1483360"/>
        </p:xfrm>
        <a:graphic>
          <a:graphicData uri="http://schemas.openxmlformats.org/drawingml/2006/table">
            <a:tbl>
              <a:tblPr firstRow="1" bandRow="1">
                <a:effectLst>
                  <a:outerShdw blurRad="76200" dist="76200" dir="2700000" algn="ctr" rotWithShape="0">
                    <a:schemeClr val="bg1">
                      <a:lumMod val="50000"/>
                    </a:schemeClr>
                  </a:outerShdw>
                </a:effectLst>
                <a:tableStyleId>{21E4AEA4-8DFA-4A89-87EB-49C32662AFE0}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Ethernet I/O Master Structure</a:t>
                      </a:r>
                      <a:r>
                        <a:rPr lang="en-US" baseline="0" dirty="0"/>
                        <a:t> Members (68)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Warning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SlaveErrors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Slave</a:t>
                      </a:r>
                      <a:r>
                        <a:rPr lang="en-US" dirty="0" err="1">
                          <a:solidFill>
                            <a:srgbClr val="FF0000"/>
                          </a:solidFill>
                        </a:rPr>
                        <a:t>x</a:t>
                      </a:r>
                      <a:r>
                        <a:rPr lang="en-US" dirty="0" err="1"/>
                        <a:t>Error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Error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Slave</a:t>
                      </a:r>
                      <a:r>
                        <a:rPr lang="en-US" dirty="0" err="1">
                          <a:solidFill>
                            <a:srgbClr val="FF0000"/>
                          </a:solidFill>
                        </a:rPr>
                        <a:t>x</a:t>
                      </a:r>
                      <a:r>
                        <a:rPr lang="en-US" dirty="0" err="1"/>
                        <a:t>RetryCnt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Slave</a:t>
                      </a:r>
                      <a:r>
                        <a:rPr lang="en-US" dirty="0" err="1">
                          <a:solidFill>
                            <a:srgbClr val="FF0000"/>
                          </a:solidFill>
                        </a:rPr>
                        <a:t>x</a:t>
                      </a:r>
                      <a:r>
                        <a:rPr lang="en-US" dirty="0" err="1"/>
                        <a:t>ErrorInfo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SlaveWarnings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Slave</a:t>
                      </a:r>
                      <a:r>
                        <a:rPr lang="en-US" dirty="0" err="1">
                          <a:solidFill>
                            <a:srgbClr val="FF0000"/>
                          </a:solidFill>
                        </a:rPr>
                        <a:t>x</a:t>
                      </a:r>
                      <a:r>
                        <a:rPr lang="en-US" dirty="0" err="1"/>
                        <a:t>UpdateCnt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solidFill>
                            <a:srgbClr val="FF0000"/>
                          </a:solidFill>
                        </a:rPr>
                        <a:t>x</a:t>
                      </a:r>
                      <a:r>
                        <a:rPr lang="en-US" i="1" baseline="0" dirty="0">
                          <a:solidFill>
                            <a:srgbClr val="FF0000"/>
                          </a:solidFill>
                        </a:rPr>
                        <a:t> = 0-15</a:t>
                      </a:r>
                      <a:endParaRPr lang="en-US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37891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4191000"/>
            <a:ext cx="2009775" cy="1695450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2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295525"/>
            <a:ext cx="2286000" cy="1047750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4" name="Picture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2849" y="4191000"/>
            <a:ext cx="197167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0824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981"/>
                            </p:stCondLst>
                            <p:childTnLst>
                              <p:par>
                                <p:cTn id="3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78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78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7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7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66800"/>
          </a:xfrm>
        </p:spPr>
        <p:txBody>
          <a:bodyPr/>
          <a:lstStyle/>
          <a:p>
            <a:r>
              <a:rPr lang="en-US" dirty="0"/>
              <a:t>System Configuration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4999"/>
            <a:ext cx="8382000" cy="4798268"/>
          </a:xfrm>
        </p:spPr>
        <p:txBody>
          <a:bodyPr>
            <a:normAutofit/>
          </a:bodyPr>
          <a:lstStyle/>
          <a:p>
            <a:r>
              <a:rPr lang="en-US" dirty="0"/>
              <a:t>CPU Configuration</a:t>
            </a:r>
          </a:p>
          <a:p>
            <a:pPr lvl="1"/>
            <a:r>
              <a:rPr lang="en-US" dirty="0"/>
              <a:t>Internal Ethernet Port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Configure IP parameters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Normal Do-more Designer Programming session uses TCP/IP Port # 28,784 (7070 hex).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Checking </a:t>
            </a:r>
            <a:r>
              <a:rPr lang="en-US" u="sng" dirty="0">
                <a:sym typeface="Wingdings" panose="05000000000000000000" pitchFamily="2" charset="2"/>
              </a:rPr>
              <a:t>Enable Secondary Ethernet Connection</a:t>
            </a:r>
            <a:r>
              <a:rPr lang="en-US" dirty="0">
                <a:sym typeface="Wingdings" panose="05000000000000000000" pitchFamily="2" charset="2"/>
              </a:rPr>
              <a:t> allows an additional TCP/IP Port # of your choice.</a:t>
            </a:r>
          </a:p>
          <a:p>
            <a:pPr lvl="2"/>
            <a:r>
              <a:rPr lang="en-US" u="sng" dirty="0">
                <a:sym typeface="Wingdings" panose="05000000000000000000" pitchFamily="2" charset="2"/>
              </a:rPr>
              <a:t>UDP Port Number</a:t>
            </a:r>
            <a:r>
              <a:rPr lang="en-US" dirty="0">
                <a:sym typeface="Wingdings" panose="05000000000000000000" pitchFamily="2" charset="2"/>
              </a:rPr>
              <a:t>: </a:t>
            </a:r>
            <a:r>
              <a:rPr lang="en-US" i="1" dirty="0">
                <a:sym typeface="Wingdings" panose="05000000000000000000" pitchFamily="2" charset="2"/>
              </a:rPr>
              <a:t>5000 – 65,535</a:t>
            </a:r>
            <a:r>
              <a:rPr lang="en-US" dirty="0">
                <a:sym typeface="Wingdings" panose="05000000000000000000" pitchFamily="2" charset="2"/>
              </a:rPr>
              <a:t> (except 28,784)</a:t>
            </a:r>
            <a:endParaRPr lang="en-US" u="sng" dirty="0">
              <a:sym typeface="Wingdings" panose="05000000000000000000" pitchFamily="2" charset="2"/>
            </a:endParaRPr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8119" y="838200"/>
            <a:ext cx="2514600" cy="1924050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5838" y="3682484"/>
            <a:ext cx="4829175" cy="2514600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798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66800"/>
          </a:xfrm>
        </p:spPr>
        <p:txBody>
          <a:bodyPr/>
          <a:lstStyle/>
          <a:p>
            <a:r>
              <a:rPr lang="en-US" dirty="0"/>
              <a:t>System Configuration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4999"/>
            <a:ext cx="8382000" cy="4798268"/>
          </a:xfrm>
        </p:spPr>
        <p:txBody>
          <a:bodyPr>
            <a:normAutofit/>
          </a:bodyPr>
          <a:lstStyle/>
          <a:p>
            <a:r>
              <a:rPr lang="en-US" dirty="0"/>
              <a:t>CPU Configuration</a:t>
            </a:r>
          </a:p>
          <a:p>
            <a:pPr lvl="1"/>
            <a:r>
              <a:rPr lang="en-US" dirty="0" err="1"/>
              <a:t>EtherNet</a:t>
            </a:r>
            <a:r>
              <a:rPr lang="en-US" dirty="0"/>
              <a:t>/IP Explicit Message Server</a:t>
            </a:r>
          </a:p>
          <a:p>
            <a:pPr lvl="2"/>
            <a:r>
              <a:rPr lang="en-US" dirty="0" err="1">
                <a:sym typeface="Wingdings" panose="05000000000000000000" pitchFamily="2" charset="2"/>
              </a:rPr>
              <a:t>EtherNet</a:t>
            </a:r>
            <a:r>
              <a:rPr lang="en-US" dirty="0">
                <a:sym typeface="Wingdings" panose="05000000000000000000" pitchFamily="2" charset="2"/>
              </a:rPr>
              <a:t>/IP Settings…</a:t>
            </a:r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4645" y="838200"/>
            <a:ext cx="2524125" cy="1447800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3226679"/>
            <a:ext cx="4580124" cy="3502867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3328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66800"/>
          </a:xfrm>
        </p:spPr>
        <p:txBody>
          <a:bodyPr/>
          <a:lstStyle/>
          <a:p>
            <a:r>
              <a:rPr lang="en-US" dirty="0"/>
              <a:t>System Configuration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4999"/>
            <a:ext cx="4258491" cy="4419601"/>
          </a:xfrm>
        </p:spPr>
        <p:txBody>
          <a:bodyPr>
            <a:normAutofit fontScale="92500"/>
          </a:bodyPr>
          <a:lstStyle/>
          <a:p>
            <a:r>
              <a:rPr lang="en-US" dirty="0"/>
              <a:t>CPU Configuration</a:t>
            </a:r>
          </a:p>
          <a:p>
            <a:pPr lvl="1"/>
            <a:r>
              <a:rPr lang="en-US" dirty="0"/>
              <a:t>Serial Port Mode</a:t>
            </a:r>
          </a:p>
          <a:p>
            <a:pPr lvl="1"/>
            <a:r>
              <a:rPr lang="en-US" dirty="0"/>
              <a:t>Modbus/TCP Server Configuration</a:t>
            </a:r>
          </a:p>
          <a:p>
            <a:pPr lvl="1"/>
            <a:r>
              <a:rPr lang="en-US" dirty="0" err="1"/>
              <a:t>TimeSync</a:t>
            </a:r>
            <a:r>
              <a:rPr lang="en-US" dirty="0"/>
              <a:t> Configuration</a:t>
            </a:r>
          </a:p>
          <a:p>
            <a:pPr lvl="1"/>
            <a:r>
              <a:rPr lang="en-US" dirty="0"/>
              <a:t>Default Watchdog Timeout</a:t>
            </a:r>
          </a:p>
          <a:p>
            <a:pPr lvl="1"/>
            <a:r>
              <a:rPr lang="en-US" dirty="0"/>
              <a:t>Ethernet I/O Master</a:t>
            </a:r>
          </a:p>
          <a:p>
            <a:pPr lvl="1"/>
            <a:r>
              <a:rPr lang="en-US" dirty="0"/>
              <a:t>Internal Ethernet Port</a:t>
            </a:r>
          </a:p>
          <a:p>
            <a:pPr lvl="1"/>
            <a:r>
              <a:rPr lang="en-US" dirty="0" err="1"/>
              <a:t>EtherNet</a:t>
            </a:r>
            <a:r>
              <a:rPr lang="en-US" dirty="0"/>
              <a:t>/IP Explicit Message Server</a:t>
            </a:r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5545" y="2065026"/>
            <a:ext cx="4314455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Down Arrow 14"/>
          <p:cNvSpPr/>
          <p:nvPr/>
        </p:nvSpPr>
        <p:spPr>
          <a:xfrm rot="16200000">
            <a:off x="4247601" y="2100945"/>
            <a:ext cx="381000" cy="5334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5486400" y="2312127"/>
            <a:ext cx="1143000" cy="114300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7713618" y="2743200"/>
            <a:ext cx="1143000" cy="121920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6579327" y="3167745"/>
            <a:ext cx="1143000" cy="1380309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5514708" y="3411575"/>
            <a:ext cx="1143000" cy="690154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7737564" y="2303418"/>
            <a:ext cx="1066800" cy="53340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le 20"/>
          <p:cNvSpPr/>
          <p:nvPr/>
        </p:nvSpPr>
        <p:spPr>
          <a:xfrm>
            <a:off x="6594564" y="2286000"/>
            <a:ext cx="1066800" cy="940326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7677696" y="3973341"/>
            <a:ext cx="1173480" cy="645414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30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66800"/>
          </a:xfrm>
        </p:spPr>
        <p:txBody>
          <a:bodyPr/>
          <a:lstStyle/>
          <a:p>
            <a:r>
              <a:rPr lang="en-US" dirty="0"/>
              <a:t>System Configuration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4999"/>
            <a:ext cx="8305800" cy="3657601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CPU Configuration</a:t>
            </a:r>
          </a:p>
          <a:p>
            <a:pPr lvl="1"/>
            <a:r>
              <a:rPr lang="en-US" dirty="0"/>
              <a:t>Serial Port Mode</a:t>
            </a:r>
          </a:p>
          <a:p>
            <a:pPr lvl="2"/>
            <a:r>
              <a:rPr lang="en-US" dirty="0"/>
              <a:t>RS-232, RJ12 connector</a:t>
            </a:r>
          </a:p>
          <a:p>
            <a:pPr lvl="2"/>
            <a:r>
              <a:rPr lang="en-US" dirty="0"/>
              <a:t>Non-isolated, full duplex, ESD &amp; surge </a:t>
            </a:r>
            <a:br>
              <a:rPr lang="en-US" dirty="0"/>
            </a:br>
            <a:r>
              <a:rPr lang="en-US" dirty="0"/>
              <a:t>protection</a:t>
            </a:r>
          </a:p>
          <a:p>
            <a:pPr lvl="2"/>
            <a:r>
              <a:rPr lang="en-US" dirty="0"/>
              <a:t>Power pins 1-2, reverse polarity &amp; </a:t>
            </a:r>
            <a:br>
              <a:rPr lang="en-US" dirty="0"/>
            </a:br>
            <a:r>
              <a:rPr lang="en-US" dirty="0"/>
              <a:t>overload protection</a:t>
            </a:r>
          </a:p>
          <a:p>
            <a:pPr lvl="2"/>
            <a:r>
              <a:rPr lang="en-US" dirty="0"/>
              <a:t>RXD, TXD load = 3K</a:t>
            </a:r>
            <a:r>
              <a:rPr lang="el-GR" dirty="0"/>
              <a:t>Ω</a:t>
            </a:r>
            <a:r>
              <a:rPr lang="en-US" dirty="0"/>
              <a:t> 1000pF</a:t>
            </a:r>
          </a:p>
          <a:p>
            <a:pPr lvl="2"/>
            <a:r>
              <a:rPr lang="en-US" dirty="0"/>
              <a:t>D2=DSCBL, USB-RS3232 w/D2-DSCBL, FA-CABKIT, FA-ISOCON (RS-232 to RS-422/485), EA-MG-PGM</a:t>
            </a:r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1066799"/>
            <a:ext cx="1019175" cy="288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1066800"/>
            <a:ext cx="1057275" cy="288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4726" y="5301717"/>
            <a:ext cx="44577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2" name="Down Arrow 21"/>
          <p:cNvSpPr/>
          <p:nvPr/>
        </p:nvSpPr>
        <p:spPr>
          <a:xfrm rot="16200000">
            <a:off x="7772400" y="2555964"/>
            <a:ext cx="381000" cy="5334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Down Arrow 22"/>
          <p:cNvSpPr/>
          <p:nvPr/>
        </p:nvSpPr>
        <p:spPr>
          <a:xfrm rot="16200000">
            <a:off x="6425844" y="2555964"/>
            <a:ext cx="381000" cy="5334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970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81"/>
                            </p:stCondLst>
                            <p:childTnLst>
                              <p:par>
                                <p:cTn id="2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66800"/>
          </a:xfrm>
        </p:spPr>
        <p:txBody>
          <a:bodyPr/>
          <a:lstStyle/>
          <a:p>
            <a:r>
              <a:rPr lang="en-US" dirty="0"/>
              <a:t>System Configuration</a:t>
            </a:r>
          </a:p>
        </p:txBody>
      </p:sp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4999"/>
            <a:ext cx="8305800" cy="431167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CPU Configuration</a:t>
            </a:r>
          </a:p>
          <a:p>
            <a:pPr lvl="1"/>
            <a:r>
              <a:rPr lang="en-US" dirty="0"/>
              <a:t>Serial Port Mode</a:t>
            </a:r>
          </a:p>
          <a:p>
            <a:pPr lvl="2"/>
            <a:r>
              <a:rPr lang="en-US" dirty="0"/>
              <a:t>Do-more Programming (default)</a:t>
            </a:r>
          </a:p>
          <a:p>
            <a:pPr lvl="2"/>
            <a:r>
              <a:rPr lang="en-US" dirty="0"/>
              <a:t>K Sequence Server</a:t>
            </a:r>
          </a:p>
          <a:p>
            <a:pPr lvl="3"/>
            <a:r>
              <a:rPr lang="en-US" dirty="0"/>
              <a:t>Serves up </a:t>
            </a:r>
            <a:r>
              <a:rPr lang="en-US" b="1" dirty="0">
                <a:solidFill>
                  <a:srgbClr val="0070C0"/>
                </a:solidFill>
              </a:rPr>
              <a:t>DL</a:t>
            </a:r>
            <a:r>
              <a:rPr lang="en-US" dirty="0">
                <a:solidFill>
                  <a:srgbClr val="0070C0"/>
                </a:solidFill>
              </a:rPr>
              <a:t>-memory</a:t>
            </a:r>
          </a:p>
          <a:p>
            <a:pPr lvl="2"/>
            <a:r>
              <a:rPr lang="en-US" dirty="0"/>
              <a:t>Modbus RTU Server (Slave)</a:t>
            </a:r>
          </a:p>
          <a:p>
            <a:pPr lvl="3"/>
            <a:r>
              <a:rPr lang="en-US" dirty="0"/>
              <a:t>Serves up </a:t>
            </a:r>
            <a:r>
              <a:rPr lang="en-US" b="1" dirty="0">
                <a:solidFill>
                  <a:srgbClr val="0070C0"/>
                </a:solidFill>
              </a:rPr>
              <a:t>M</a:t>
            </a:r>
            <a:r>
              <a:rPr lang="en-US" dirty="0">
                <a:solidFill>
                  <a:srgbClr val="0070C0"/>
                </a:solidFill>
              </a:rPr>
              <a:t>-memory</a:t>
            </a:r>
          </a:p>
          <a:p>
            <a:pPr lvl="2"/>
            <a:r>
              <a:rPr lang="en-US" dirty="0"/>
              <a:t>Modbus RTU Client (Master)</a:t>
            </a:r>
          </a:p>
          <a:p>
            <a:pPr lvl="3"/>
            <a:r>
              <a:rPr lang="en-US" dirty="0"/>
              <a:t>Uses the </a:t>
            </a:r>
            <a:r>
              <a:rPr lang="en-US" b="1" dirty="0">
                <a:solidFill>
                  <a:srgbClr val="00B050"/>
                </a:solidFill>
              </a:rPr>
              <a:t>MRX / MWX</a:t>
            </a:r>
            <a:r>
              <a:rPr lang="en-US" b="1" dirty="0"/>
              <a:t> </a:t>
            </a:r>
            <a:r>
              <a:rPr lang="en-US" dirty="0"/>
              <a:t>instructions</a:t>
            </a:r>
          </a:p>
          <a:p>
            <a:pPr lvl="2"/>
            <a:r>
              <a:rPr lang="en-US" dirty="0"/>
              <a:t>General Purpose – (Master/Slave)</a:t>
            </a:r>
          </a:p>
          <a:p>
            <a:pPr lvl="3"/>
            <a:r>
              <a:rPr lang="en-US" dirty="0"/>
              <a:t>Uses the </a:t>
            </a:r>
            <a:r>
              <a:rPr lang="en-US" b="1" dirty="0">
                <a:solidFill>
                  <a:srgbClr val="00B050"/>
                </a:solidFill>
              </a:rPr>
              <a:t>STREAMIN</a:t>
            </a:r>
            <a:r>
              <a:rPr lang="en-US" b="1" dirty="0"/>
              <a:t> / </a:t>
            </a:r>
            <a:r>
              <a:rPr lang="en-US" b="1" dirty="0">
                <a:solidFill>
                  <a:srgbClr val="00B050"/>
                </a:solidFill>
              </a:rPr>
              <a:t>STREAMOUT</a:t>
            </a:r>
            <a:r>
              <a:rPr lang="en-US" dirty="0"/>
              <a:t> instructions</a:t>
            </a:r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9624" y="2590800"/>
            <a:ext cx="2466975" cy="2343150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ounded Rectangle 11"/>
          <p:cNvSpPr/>
          <p:nvPr/>
        </p:nvSpPr>
        <p:spPr>
          <a:xfrm>
            <a:off x="6477000" y="3408589"/>
            <a:ext cx="1371600" cy="24030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6498765" y="3621952"/>
            <a:ext cx="1197435" cy="24030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6511821" y="3870151"/>
            <a:ext cx="1547979" cy="24030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6524877" y="4100932"/>
            <a:ext cx="1547979" cy="24030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6520515" y="4323004"/>
            <a:ext cx="1023285" cy="24030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63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66800"/>
          </a:xfrm>
        </p:spPr>
        <p:txBody>
          <a:bodyPr/>
          <a:lstStyle/>
          <a:p>
            <a:r>
              <a:rPr lang="en-US" dirty="0"/>
              <a:t>System Configuration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4999"/>
            <a:ext cx="5792424" cy="468873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CPU Configuration</a:t>
            </a:r>
          </a:p>
          <a:p>
            <a:pPr lvl="1"/>
            <a:r>
              <a:rPr lang="en-US" dirty="0"/>
              <a:t>Serial Port Mode</a:t>
            </a:r>
          </a:p>
          <a:p>
            <a:pPr lvl="2"/>
            <a:r>
              <a:rPr lang="en-US" b="1" dirty="0"/>
              <a:t>Do-more Programming</a:t>
            </a:r>
            <a:r>
              <a:rPr lang="en-US" dirty="0"/>
              <a:t> (default)</a:t>
            </a:r>
          </a:p>
          <a:p>
            <a:pPr lvl="3"/>
            <a:r>
              <a:rPr lang="en-US" u="sng" dirty="0"/>
              <a:t>Baud Rate</a:t>
            </a:r>
            <a:r>
              <a:rPr lang="en-US" dirty="0"/>
              <a:t>: </a:t>
            </a:r>
            <a:r>
              <a:rPr lang="en-US" i="1" dirty="0"/>
              <a:t>300, 1200, 2400, 4800, 9600, 19.2K, 38.4K, 57.6K, 115.2K</a:t>
            </a:r>
          </a:p>
          <a:p>
            <a:pPr lvl="3"/>
            <a:r>
              <a:rPr lang="en-US" u="sng" dirty="0"/>
              <a:t>Data Bits</a:t>
            </a:r>
            <a:r>
              <a:rPr lang="en-US" dirty="0"/>
              <a:t>: </a:t>
            </a:r>
            <a:r>
              <a:rPr lang="en-US" i="1" dirty="0"/>
              <a:t>7, 8</a:t>
            </a:r>
          </a:p>
          <a:p>
            <a:pPr lvl="3"/>
            <a:r>
              <a:rPr lang="en-US" u="sng" dirty="0"/>
              <a:t>Stop Bits</a:t>
            </a:r>
            <a:r>
              <a:rPr lang="en-US" dirty="0"/>
              <a:t>: </a:t>
            </a:r>
            <a:r>
              <a:rPr lang="en-US" i="1" dirty="0"/>
              <a:t>1, 2</a:t>
            </a:r>
          </a:p>
          <a:p>
            <a:pPr lvl="3"/>
            <a:r>
              <a:rPr lang="en-US" u="sng" dirty="0"/>
              <a:t>Parity</a:t>
            </a:r>
            <a:r>
              <a:rPr lang="en-US" dirty="0"/>
              <a:t>: </a:t>
            </a:r>
            <a:r>
              <a:rPr lang="en-US" i="1" dirty="0"/>
              <a:t>None, Odd, Even</a:t>
            </a:r>
          </a:p>
          <a:p>
            <a:pPr lvl="3"/>
            <a:r>
              <a:rPr lang="en-US" u="sng" dirty="0"/>
              <a:t>Transmit Control</a:t>
            </a:r>
            <a:r>
              <a:rPr lang="en-US" dirty="0"/>
              <a:t>: </a:t>
            </a:r>
          </a:p>
          <a:p>
            <a:pPr lvl="4"/>
            <a:r>
              <a:rPr lang="en-US" i="1" dirty="0"/>
              <a:t>Unconditional</a:t>
            </a:r>
            <a:r>
              <a:rPr lang="en-US" dirty="0"/>
              <a:t> – </a:t>
            </a:r>
            <a:r>
              <a:rPr lang="en-US" dirty="0" err="1"/>
              <a:t>Xmit</a:t>
            </a:r>
            <a:r>
              <a:rPr lang="en-US" dirty="0"/>
              <a:t> w/o delay</a:t>
            </a:r>
          </a:p>
          <a:p>
            <a:pPr lvl="4"/>
            <a:r>
              <a:rPr lang="en-US" i="1" dirty="0"/>
              <a:t>Wait for CTS</a:t>
            </a:r>
            <a:endParaRPr lang="en-US" dirty="0"/>
          </a:p>
          <a:p>
            <a:pPr lvl="4"/>
            <a:r>
              <a:rPr lang="en-US" i="1" dirty="0"/>
              <a:t>Delayed 5ms, 50ms, 250ms, 500ms</a:t>
            </a:r>
            <a:r>
              <a:rPr lang="en-US" dirty="0"/>
              <a:t> – </a:t>
            </a:r>
            <a:r>
              <a:rPr lang="en-US" dirty="0" err="1"/>
              <a:t>Xmit</a:t>
            </a:r>
            <a:r>
              <a:rPr lang="en-US" dirty="0"/>
              <a:t> after asserting RTS + delay</a:t>
            </a:r>
          </a:p>
          <a:p>
            <a:pPr lvl="3"/>
            <a:r>
              <a:rPr lang="en-US" u="sng" dirty="0"/>
              <a:t>RTS Control</a:t>
            </a:r>
            <a:r>
              <a:rPr lang="en-US" dirty="0"/>
              <a:t>:</a:t>
            </a:r>
          </a:p>
          <a:p>
            <a:pPr lvl="4"/>
            <a:r>
              <a:rPr lang="en-US" i="1" dirty="0"/>
              <a:t>Follows Transmitter</a:t>
            </a:r>
            <a:r>
              <a:rPr lang="en-US" dirty="0"/>
              <a:t> – RTS controlled by </a:t>
            </a:r>
            <a:r>
              <a:rPr lang="en-US" dirty="0" err="1"/>
              <a:t>xmitter</a:t>
            </a:r>
            <a:endParaRPr lang="en-US" dirty="0"/>
          </a:p>
          <a:p>
            <a:pPr lvl="4"/>
            <a:r>
              <a:rPr lang="en-US" i="1" dirty="0"/>
              <a:t>Manual</a:t>
            </a:r>
            <a:r>
              <a:rPr lang="en-US" dirty="0"/>
              <a:t> – RTS controlled by </a:t>
            </a:r>
            <a:r>
              <a:rPr lang="en-US" b="1" i="1" dirty="0" err="1">
                <a:solidFill>
                  <a:srgbClr val="0070C0"/>
                </a:solidFill>
              </a:rPr>
              <a:t>IntSerial.RTS</a:t>
            </a:r>
            <a:endParaRPr lang="en-US" b="1" i="1" dirty="0">
              <a:solidFill>
                <a:srgbClr val="0070C0"/>
              </a:solidFill>
            </a:endParaRPr>
          </a:p>
          <a:p>
            <a:pPr lvl="4"/>
            <a:r>
              <a:rPr lang="en-US" i="1" dirty="0"/>
              <a:t>Off/On</a:t>
            </a:r>
            <a:r>
              <a:rPr lang="en-US" dirty="0"/>
              <a:t> – Forces RTS</a:t>
            </a:r>
            <a:endParaRPr lang="en-US" i="1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9624" y="2590800"/>
            <a:ext cx="2466975" cy="2343150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9624" y="3896930"/>
            <a:ext cx="2609850" cy="2819400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Rounded Rectangle 16"/>
          <p:cNvSpPr/>
          <p:nvPr/>
        </p:nvSpPr>
        <p:spPr>
          <a:xfrm>
            <a:off x="6712143" y="4771480"/>
            <a:ext cx="2004456" cy="24030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6794871" y="5029200"/>
            <a:ext cx="1913019" cy="24030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6816637" y="5233854"/>
            <a:ext cx="1891254" cy="24030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6942910" y="5474698"/>
            <a:ext cx="1764980" cy="24030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le 20"/>
          <p:cNvSpPr/>
          <p:nvPr/>
        </p:nvSpPr>
        <p:spPr>
          <a:xfrm>
            <a:off x="6470108" y="5703298"/>
            <a:ext cx="2237782" cy="24030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6666053" y="5931898"/>
            <a:ext cx="2050546" cy="24030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403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3.95559E-7 L -0.00173 -0.20402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" y="-102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66800"/>
          </a:xfrm>
        </p:spPr>
        <p:txBody>
          <a:bodyPr/>
          <a:lstStyle/>
          <a:p>
            <a:r>
              <a:rPr lang="en-US" dirty="0"/>
              <a:t>System Configuration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4999"/>
            <a:ext cx="5792424" cy="468873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CPU Configuration</a:t>
            </a:r>
          </a:p>
          <a:p>
            <a:pPr lvl="1"/>
            <a:r>
              <a:rPr lang="en-US" dirty="0"/>
              <a:t>Serial Port Mode</a:t>
            </a:r>
          </a:p>
          <a:p>
            <a:pPr lvl="2"/>
            <a:r>
              <a:rPr lang="en-US" b="1" dirty="0"/>
              <a:t>K Sequence Server</a:t>
            </a:r>
          </a:p>
          <a:p>
            <a:pPr lvl="3"/>
            <a:r>
              <a:rPr lang="en-US" dirty="0"/>
              <a:t>Serves up </a:t>
            </a:r>
            <a:r>
              <a:rPr lang="en-US" b="1" dirty="0">
                <a:solidFill>
                  <a:srgbClr val="0070C0"/>
                </a:solidFill>
              </a:rPr>
              <a:t>DLX</a:t>
            </a:r>
            <a:r>
              <a:rPr lang="en-US" b="1" dirty="0"/>
              <a:t>, </a:t>
            </a:r>
            <a:r>
              <a:rPr lang="en-US" b="1" dirty="0">
                <a:solidFill>
                  <a:srgbClr val="0070C0"/>
                </a:solidFill>
              </a:rPr>
              <a:t>DLY</a:t>
            </a:r>
            <a:r>
              <a:rPr lang="en-US" b="1" dirty="0"/>
              <a:t>, </a:t>
            </a:r>
            <a:r>
              <a:rPr lang="en-US" b="1" dirty="0">
                <a:solidFill>
                  <a:srgbClr val="0070C0"/>
                </a:solidFill>
              </a:rPr>
              <a:t>DLC</a:t>
            </a:r>
            <a:r>
              <a:rPr lang="en-US" b="1" dirty="0"/>
              <a:t> </a:t>
            </a:r>
            <a:r>
              <a:rPr lang="en-US" dirty="0"/>
              <a:t>&amp; </a:t>
            </a:r>
            <a:r>
              <a:rPr lang="en-US" b="1" dirty="0">
                <a:solidFill>
                  <a:srgbClr val="0070C0"/>
                </a:solidFill>
              </a:rPr>
              <a:t>DLV</a:t>
            </a:r>
          </a:p>
          <a:p>
            <a:pPr lvl="3"/>
            <a:r>
              <a:rPr lang="en-US" u="sng" dirty="0"/>
              <a:t>Station</a:t>
            </a:r>
            <a:r>
              <a:rPr lang="en-US" dirty="0"/>
              <a:t>: </a:t>
            </a:r>
            <a:r>
              <a:rPr lang="en-US" i="1" dirty="0"/>
              <a:t>1 - 90</a:t>
            </a:r>
            <a:endParaRPr lang="en-US" u="sng" dirty="0"/>
          </a:p>
          <a:p>
            <a:pPr lvl="3"/>
            <a:r>
              <a:rPr lang="en-US" u="sng" dirty="0"/>
              <a:t>Baud Rate</a:t>
            </a:r>
            <a:r>
              <a:rPr lang="en-US" dirty="0"/>
              <a:t>: </a:t>
            </a:r>
            <a:r>
              <a:rPr lang="en-US" i="1" dirty="0"/>
              <a:t>300, 1200, 2400, 4800, 9600, 19.2K, 38.4K, 57.6K, 115.2K</a:t>
            </a:r>
          </a:p>
          <a:p>
            <a:pPr lvl="3"/>
            <a:r>
              <a:rPr lang="en-US" u="sng" dirty="0"/>
              <a:t>Data Bits</a:t>
            </a:r>
            <a:r>
              <a:rPr lang="en-US" dirty="0"/>
              <a:t>: </a:t>
            </a:r>
            <a:r>
              <a:rPr lang="en-US" i="1" dirty="0"/>
              <a:t>7, 8</a:t>
            </a:r>
          </a:p>
          <a:p>
            <a:pPr lvl="3"/>
            <a:r>
              <a:rPr lang="en-US" u="sng" dirty="0"/>
              <a:t>Stop Bits</a:t>
            </a:r>
            <a:r>
              <a:rPr lang="en-US" dirty="0"/>
              <a:t>: </a:t>
            </a:r>
            <a:r>
              <a:rPr lang="en-US" i="1" dirty="0"/>
              <a:t>1, 2</a:t>
            </a:r>
          </a:p>
          <a:p>
            <a:pPr lvl="3"/>
            <a:r>
              <a:rPr lang="en-US" u="sng" dirty="0"/>
              <a:t>Parity</a:t>
            </a:r>
            <a:r>
              <a:rPr lang="en-US" dirty="0"/>
              <a:t>: </a:t>
            </a:r>
            <a:r>
              <a:rPr lang="en-US" i="1" dirty="0"/>
              <a:t>None, Odd, Even</a:t>
            </a:r>
          </a:p>
          <a:p>
            <a:pPr lvl="3"/>
            <a:r>
              <a:rPr lang="en-US" u="sng" dirty="0"/>
              <a:t>Transmit Control</a:t>
            </a:r>
            <a:r>
              <a:rPr lang="en-US" dirty="0"/>
              <a:t>: </a:t>
            </a:r>
          </a:p>
          <a:p>
            <a:pPr lvl="4"/>
            <a:r>
              <a:rPr lang="en-US" i="1" dirty="0"/>
              <a:t>Unconditional</a:t>
            </a:r>
            <a:r>
              <a:rPr lang="en-US" dirty="0"/>
              <a:t> – </a:t>
            </a:r>
            <a:r>
              <a:rPr lang="en-US" dirty="0" err="1"/>
              <a:t>Xmit</a:t>
            </a:r>
            <a:r>
              <a:rPr lang="en-US" dirty="0"/>
              <a:t> w/o delay</a:t>
            </a:r>
          </a:p>
          <a:p>
            <a:pPr lvl="4"/>
            <a:r>
              <a:rPr lang="en-US" i="1" dirty="0"/>
              <a:t>Wait for CTS</a:t>
            </a:r>
            <a:endParaRPr lang="en-US" dirty="0"/>
          </a:p>
          <a:p>
            <a:pPr lvl="4"/>
            <a:r>
              <a:rPr lang="en-US" i="1" dirty="0"/>
              <a:t>Delayed 5ms, 50ms, 250ms, 500ms</a:t>
            </a:r>
            <a:r>
              <a:rPr lang="en-US" dirty="0"/>
              <a:t> – </a:t>
            </a:r>
            <a:r>
              <a:rPr lang="en-US" dirty="0" err="1"/>
              <a:t>Xmit</a:t>
            </a:r>
            <a:r>
              <a:rPr lang="en-US" dirty="0"/>
              <a:t> after asserting RTS + delay</a:t>
            </a:r>
          </a:p>
          <a:p>
            <a:pPr lvl="3"/>
            <a:r>
              <a:rPr lang="en-US" u="sng" dirty="0"/>
              <a:t>RTS Control</a:t>
            </a:r>
            <a:r>
              <a:rPr lang="en-US" dirty="0"/>
              <a:t>:</a:t>
            </a:r>
          </a:p>
          <a:p>
            <a:pPr lvl="4"/>
            <a:r>
              <a:rPr lang="en-US" i="1" dirty="0"/>
              <a:t>Follows Transmitter</a:t>
            </a:r>
            <a:r>
              <a:rPr lang="en-US" dirty="0"/>
              <a:t> – RTS controlled by </a:t>
            </a:r>
            <a:r>
              <a:rPr lang="en-US" dirty="0" err="1"/>
              <a:t>xmitter</a:t>
            </a:r>
            <a:endParaRPr lang="en-US" dirty="0"/>
          </a:p>
          <a:p>
            <a:pPr lvl="4"/>
            <a:r>
              <a:rPr lang="en-US" i="1" dirty="0"/>
              <a:t>Manual</a:t>
            </a:r>
            <a:r>
              <a:rPr lang="en-US" dirty="0"/>
              <a:t> – RTS controlled by </a:t>
            </a:r>
            <a:r>
              <a:rPr lang="en-US" b="1" i="1" dirty="0" err="1">
                <a:solidFill>
                  <a:srgbClr val="0070C0"/>
                </a:solidFill>
              </a:rPr>
              <a:t>IntSerial.RTS</a:t>
            </a:r>
            <a:endParaRPr lang="en-US" b="1" i="1" dirty="0">
              <a:solidFill>
                <a:srgbClr val="0070C0"/>
              </a:solidFill>
            </a:endParaRPr>
          </a:p>
          <a:p>
            <a:pPr lvl="4"/>
            <a:r>
              <a:rPr lang="en-US" i="1" dirty="0"/>
              <a:t>Off/On</a:t>
            </a:r>
            <a:r>
              <a:rPr lang="en-US" dirty="0"/>
              <a:t> – Forces RTS</a:t>
            </a:r>
            <a:endParaRPr lang="en-US" i="1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1318" y="1175655"/>
            <a:ext cx="2476500" cy="2343150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6155" y="3240657"/>
            <a:ext cx="2609850" cy="3362325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ounded Rectangle 15"/>
          <p:cNvSpPr/>
          <p:nvPr/>
        </p:nvSpPr>
        <p:spPr>
          <a:xfrm>
            <a:off x="6925506" y="4135753"/>
            <a:ext cx="1304094" cy="24030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038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61"/>
                            </p:stCondLst>
                            <p:childTnLst>
                              <p:par>
                                <p:cTn id="28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61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172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283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474"/>
                            </p:stCondLst>
                            <p:childTnLst>
                              <p:par>
                                <p:cTn id="41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625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876"/>
                            </p:stCondLst>
                            <p:childTnLst>
                              <p:par>
                                <p:cTn id="47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967"/>
                            </p:stCondLst>
                            <p:childTnLst>
                              <p:par>
                                <p:cTn id="50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508"/>
                            </p:stCondLst>
                            <p:childTnLst>
                              <p:par>
                                <p:cTn id="53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609"/>
                            </p:stCondLst>
                            <p:childTnLst>
                              <p:par>
                                <p:cTn id="56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010"/>
                            </p:stCondLst>
                            <p:childTnLst>
                              <p:par>
                                <p:cTn id="59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351"/>
                            </p:stCondLst>
                            <p:childTnLst>
                              <p:par>
                                <p:cTn id="62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66800"/>
          </a:xfrm>
        </p:spPr>
        <p:txBody>
          <a:bodyPr/>
          <a:lstStyle/>
          <a:p>
            <a:r>
              <a:rPr lang="en-US" dirty="0"/>
              <a:t>System Configuration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4999"/>
            <a:ext cx="5792424" cy="468873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CPU Configuration</a:t>
            </a:r>
          </a:p>
          <a:p>
            <a:pPr lvl="1"/>
            <a:r>
              <a:rPr lang="en-US" dirty="0"/>
              <a:t>Serial Port Mode</a:t>
            </a:r>
          </a:p>
          <a:p>
            <a:pPr lvl="2"/>
            <a:r>
              <a:rPr lang="en-US" b="1" dirty="0"/>
              <a:t>Modbus RTU Server (Slave)</a:t>
            </a:r>
          </a:p>
          <a:p>
            <a:pPr lvl="3"/>
            <a:r>
              <a:rPr lang="en-US" dirty="0"/>
              <a:t>Serves up </a:t>
            </a:r>
            <a:r>
              <a:rPr lang="en-US" b="1" dirty="0">
                <a:solidFill>
                  <a:srgbClr val="0070C0"/>
                </a:solidFill>
              </a:rPr>
              <a:t>MI</a:t>
            </a:r>
            <a:r>
              <a:rPr lang="en-US" b="1" dirty="0"/>
              <a:t>, </a:t>
            </a:r>
            <a:r>
              <a:rPr lang="en-US" b="1" dirty="0">
                <a:solidFill>
                  <a:srgbClr val="0070C0"/>
                </a:solidFill>
              </a:rPr>
              <a:t>MC</a:t>
            </a:r>
            <a:r>
              <a:rPr lang="en-US" b="1" dirty="0"/>
              <a:t>, </a:t>
            </a:r>
            <a:r>
              <a:rPr lang="en-US" b="1" dirty="0">
                <a:solidFill>
                  <a:srgbClr val="0070C0"/>
                </a:solidFill>
              </a:rPr>
              <a:t>MIR</a:t>
            </a:r>
            <a:r>
              <a:rPr lang="en-US" b="1" dirty="0"/>
              <a:t>, </a:t>
            </a:r>
            <a:r>
              <a:rPr lang="en-US" dirty="0"/>
              <a:t>&amp; </a:t>
            </a:r>
            <a:r>
              <a:rPr lang="en-US" b="1" dirty="0">
                <a:solidFill>
                  <a:srgbClr val="0070C0"/>
                </a:solidFill>
              </a:rPr>
              <a:t>MHR</a:t>
            </a:r>
          </a:p>
          <a:p>
            <a:pPr lvl="3"/>
            <a:r>
              <a:rPr lang="en-US" u="sng" dirty="0"/>
              <a:t>Unit ID</a:t>
            </a:r>
            <a:r>
              <a:rPr lang="en-US" dirty="0"/>
              <a:t>: </a:t>
            </a:r>
            <a:r>
              <a:rPr lang="en-US" i="1" dirty="0"/>
              <a:t>0 - 255</a:t>
            </a:r>
            <a:endParaRPr lang="en-US" u="sng" dirty="0"/>
          </a:p>
          <a:p>
            <a:pPr lvl="3"/>
            <a:r>
              <a:rPr lang="en-US" u="sng" dirty="0"/>
              <a:t>Baud Rate</a:t>
            </a:r>
            <a:r>
              <a:rPr lang="en-US" dirty="0"/>
              <a:t>: </a:t>
            </a:r>
            <a:r>
              <a:rPr lang="en-US" i="1" dirty="0"/>
              <a:t>300, 1200, 2400, 4800, 9600, 19.2K, 38.4K, 57.6K, 115.2K</a:t>
            </a:r>
          </a:p>
          <a:p>
            <a:pPr lvl="3"/>
            <a:r>
              <a:rPr lang="en-US" u="sng" dirty="0"/>
              <a:t>Data Bits</a:t>
            </a:r>
            <a:r>
              <a:rPr lang="en-US" dirty="0"/>
              <a:t>: </a:t>
            </a:r>
            <a:r>
              <a:rPr lang="en-US" i="1" dirty="0"/>
              <a:t>7, 8</a:t>
            </a:r>
          </a:p>
          <a:p>
            <a:pPr lvl="3"/>
            <a:r>
              <a:rPr lang="en-US" u="sng" dirty="0"/>
              <a:t>Stop Bits</a:t>
            </a:r>
            <a:r>
              <a:rPr lang="en-US" dirty="0"/>
              <a:t>: </a:t>
            </a:r>
            <a:r>
              <a:rPr lang="en-US" i="1" dirty="0"/>
              <a:t>1, 2</a:t>
            </a:r>
          </a:p>
          <a:p>
            <a:pPr lvl="3"/>
            <a:r>
              <a:rPr lang="en-US" u="sng" dirty="0"/>
              <a:t>Parity</a:t>
            </a:r>
            <a:r>
              <a:rPr lang="en-US" dirty="0"/>
              <a:t>: </a:t>
            </a:r>
            <a:r>
              <a:rPr lang="en-US" i="1" dirty="0"/>
              <a:t>None, Odd, Even</a:t>
            </a:r>
          </a:p>
          <a:p>
            <a:pPr lvl="3"/>
            <a:r>
              <a:rPr lang="en-US" u="sng" dirty="0"/>
              <a:t>Transmit Control</a:t>
            </a:r>
            <a:r>
              <a:rPr lang="en-US" dirty="0"/>
              <a:t>: </a:t>
            </a:r>
          </a:p>
          <a:p>
            <a:pPr lvl="4"/>
            <a:r>
              <a:rPr lang="en-US" i="1" dirty="0"/>
              <a:t>Unconditional</a:t>
            </a:r>
            <a:r>
              <a:rPr lang="en-US" dirty="0"/>
              <a:t> – </a:t>
            </a:r>
            <a:r>
              <a:rPr lang="en-US" dirty="0" err="1"/>
              <a:t>Xmit</a:t>
            </a:r>
            <a:r>
              <a:rPr lang="en-US" dirty="0"/>
              <a:t> w/o delay</a:t>
            </a:r>
          </a:p>
          <a:p>
            <a:pPr lvl="4"/>
            <a:r>
              <a:rPr lang="en-US" i="1" dirty="0"/>
              <a:t>Wait for CTS</a:t>
            </a:r>
            <a:endParaRPr lang="en-US" dirty="0"/>
          </a:p>
          <a:p>
            <a:pPr lvl="4"/>
            <a:r>
              <a:rPr lang="en-US" i="1" dirty="0"/>
              <a:t>Delayed 5ms, 50ms, 250ms, 500ms</a:t>
            </a:r>
            <a:r>
              <a:rPr lang="en-US" dirty="0"/>
              <a:t> – </a:t>
            </a:r>
            <a:r>
              <a:rPr lang="en-US" dirty="0" err="1"/>
              <a:t>Xmit</a:t>
            </a:r>
            <a:r>
              <a:rPr lang="en-US" dirty="0"/>
              <a:t> after asserting RTS + delay</a:t>
            </a:r>
          </a:p>
          <a:p>
            <a:pPr lvl="3"/>
            <a:r>
              <a:rPr lang="en-US" u="sng" dirty="0"/>
              <a:t>RTS Control</a:t>
            </a:r>
            <a:r>
              <a:rPr lang="en-US" dirty="0"/>
              <a:t>:</a:t>
            </a:r>
          </a:p>
          <a:p>
            <a:pPr lvl="4"/>
            <a:r>
              <a:rPr lang="en-US" i="1" dirty="0"/>
              <a:t>Follows Transmitter</a:t>
            </a:r>
            <a:r>
              <a:rPr lang="en-US" dirty="0"/>
              <a:t> – RTS controlled by </a:t>
            </a:r>
            <a:r>
              <a:rPr lang="en-US" dirty="0" err="1"/>
              <a:t>xmitter</a:t>
            </a:r>
            <a:endParaRPr lang="en-US" dirty="0"/>
          </a:p>
          <a:p>
            <a:pPr lvl="4"/>
            <a:r>
              <a:rPr lang="en-US" i="1" dirty="0"/>
              <a:t>Manual</a:t>
            </a:r>
            <a:r>
              <a:rPr lang="en-US" dirty="0"/>
              <a:t> – RTS controlled by </a:t>
            </a:r>
            <a:r>
              <a:rPr lang="en-US" b="1" i="1" dirty="0" err="1">
                <a:solidFill>
                  <a:srgbClr val="0070C0"/>
                </a:solidFill>
              </a:rPr>
              <a:t>IntSerial.RTS</a:t>
            </a:r>
            <a:endParaRPr lang="en-US" b="1" i="1" dirty="0">
              <a:solidFill>
                <a:srgbClr val="0070C0"/>
              </a:solidFill>
            </a:endParaRPr>
          </a:p>
          <a:p>
            <a:pPr lvl="4"/>
            <a:r>
              <a:rPr lang="en-US" i="1" dirty="0"/>
              <a:t>Off/On</a:t>
            </a:r>
            <a:r>
              <a:rPr lang="en-US" dirty="0"/>
              <a:t> – Forces RTS</a:t>
            </a:r>
            <a:endParaRPr lang="en-US" i="1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7920" y="1179576"/>
            <a:ext cx="2466975" cy="2314575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6482" y="3231404"/>
            <a:ext cx="2609850" cy="3362325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ounded Rectangle 15"/>
          <p:cNvSpPr/>
          <p:nvPr/>
        </p:nvSpPr>
        <p:spPr>
          <a:xfrm>
            <a:off x="6847124" y="4135753"/>
            <a:ext cx="1382475" cy="24030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983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61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72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83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974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125"/>
                            </p:stCondLst>
                            <p:childTnLst>
                              <p:par>
                                <p:cTn id="43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376"/>
                            </p:stCondLst>
                            <p:childTnLst>
                              <p:par>
                                <p:cTn id="46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467"/>
                            </p:stCondLst>
                            <p:childTnLst>
                              <p:par>
                                <p:cTn id="49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8"/>
                            </p:stCondLst>
                            <p:childTnLst>
                              <p:par>
                                <p:cTn id="52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109"/>
                            </p:stCondLst>
                            <p:childTnLst>
                              <p:par>
                                <p:cTn id="55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510"/>
                            </p:stCondLst>
                            <p:childTnLst>
                              <p:par>
                                <p:cTn id="58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851"/>
                            </p:stCondLst>
                            <p:childTnLst>
                              <p:par>
                                <p:cTn id="61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66800"/>
          </a:xfrm>
        </p:spPr>
        <p:txBody>
          <a:bodyPr/>
          <a:lstStyle/>
          <a:p>
            <a:r>
              <a:rPr lang="en-US" dirty="0"/>
              <a:t>System Configuration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4999"/>
            <a:ext cx="5792424" cy="468873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CPU Configuration</a:t>
            </a:r>
          </a:p>
          <a:p>
            <a:pPr lvl="1"/>
            <a:r>
              <a:rPr lang="en-US" dirty="0"/>
              <a:t>Serial Port Mode</a:t>
            </a:r>
          </a:p>
          <a:p>
            <a:pPr lvl="2"/>
            <a:r>
              <a:rPr lang="en-US" b="1" dirty="0"/>
              <a:t>Modbus RTU Client (Master)</a:t>
            </a:r>
          </a:p>
          <a:p>
            <a:pPr lvl="3"/>
            <a:r>
              <a:rPr lang="en-US" dirty="0"/>
              <a:t>Master has no Unit ID address</a:t>
            </a:r>
          </a:p>
          <a:p>
            <a:pPr lvl="3"/>
            <a:r>
              <a:rPr lang="en-US" dirty="0"/>
              <a:t>Use </a:t>
            </a:r>
            <a:r>
              <a:rPr lang="en-US" b="1" dirty="0">
                <a:solidFill>
                  <a:srgbClr val="00B050"/>
                </a:solidFill>
              </a:rPr>
              <a:t>MRX</a:t>
            </a:r>
            <a:r>
              <a:rPr lang="en-US" dirty="0"/>
              <a:t> &amp; </a:t>
            </a:r>
            <a:r>
              <a:rPr lang="en-US" b="1" dirty="0">
                <a:solidFill>
                  <a:srgbClr val="00B050"/>
                </a:solidFill>
              </a:rPr>
              <a:t>MWX</a:t>
            </a:r>
            <a:r>
              <a:rPr lang="en-US" dirty="0"/>
              <a:t> instructions</a:t>
            </a:r>
          </a:p>
          <a:p>
            <a:pPr lvl="3"/>
            <a:r>
              <a:rPr lang="en-US" u="sng" dirty="0"/>
              <a:t>Timeout</a:t>
            </a:r>
            <a:r>
              <a:rPr lang="en-US" dirty="0"/>
              <a:t>: </a:t>
            </a:r>
            <a:r>
              <a:rPr lang="en-US" i="1" dirty="0"/>
              <a:t>0 – 32,767 </a:t>
            </a:r>
            <a:r>
              <a:rPr lang="en-US" i="1" dirty="0" err="1"/>
              <a:t>ms</a:t>
            </a:r>
            <a:r>
              <a:rPr lang="en-US" i="1" dirty="0"/>
              <a:t>; </a:t>
            </a:r>
            <a:r>
              <a:rPr lang="en-US" dirty="0"/>
              <a:t>time for slave to respond</a:t>
            </a:r>
          </a:p>
          <a:p>
            <a:pPr lvl="3"/>
            <a:r>
              <a:rPr lang="en-US" u="sng" dirty="0"/>
              <a:t>Retries</a:t>
            </a:r>
            <a:r>
              <a:rPr lang="en-US" dirty="0"/>
              <a:t>: </a:t>
            </a:r>
            <a:r>
              <a:rPr lang="en-US" i="1" dirty="0"/>
              <a:t>0 – 255</a:t>
            </a:r>
          </a:p>
          <a:p>
            <a:pPr lvl="3"/>
            <a:r>
              <a:rPr lang="en-US" u="sng" dirty="0"/>
              <a:t>Inter-packet Delay</a:t>
            </a:r>
            <a:r>
              <a:rPr lang="en-US" dirty="0"/>
              <a:t>: </a:t>
            </a:r>
            <a:r>
              <a:rPr lang="en-US" i="1" dirty="0"/>
              <a:t>0 – 65,535 µs; </a:t>
            </a:r>
            <a:r>
              <a:rPr lang="en-US" dirty="0"/>
              <a:t>between packets</a:t>
            </a:r>
            <a:endParaRPr lang="en-US" u="sng" dirty="0"/>
          </a:p>
          <a:p>
            <a:pPr lvl="3"/>
            <a:r>
              <a:rPr lang="en-US" u="sng" dirty="0"/>
              <a:t>Baud Rate</a:t>
            </a:r>
            <a:r>
              <a:rPr lang="en-US" dirty="0"/>
              <a:t>: </a:t>
            </a:r>
            <a:r>
              <a:rPr lang="en-US" i="1" dirty="0"/>
              <a:t>300, 1200, 2400, 4800, 9600, 19.2K, 38.4K, 57.6K, 115.2K</a:t>
            </a:r>
          </a:p>
          <a:p>
            <a:pPr lvl="3"/>
            <a:r>
              <a:rPr lang="en-US" u="sng" dirty="0"/>
              <a:t>Data Bits</a:t>
            </a:r>
            <a:r>
              <a:rPr lang="en-US" dirty="0"/>
              <a:t>: </a:t>
            </a:r>
            <a:r>
              <a:rPr lang="en-US" i="1" dirty="0"/>
              <a:t>7, 8</a:t>
            </a:r>
          </a:p>
          <a:p>
            <a:pPr lvl="3"/>
            <a:r>
              <a:rPr lang="en-US" u="sng" dirty="0"/>
              <a:t>Stop Bits</a:t>
            </a:r>
            <a:r>
              <a:rPr lang="en-US" dirty="0"/>
              <a:t>: </a:t>
            </a:r>
            <a:r>
              <a:rPr lang="en-US" i="1" dirty="0"/>
              <a:t>1, 2</a:t>
            </a:r>
          </a:p>
          <a:p>
            <a:pPr lvl="3"/>
            <a:r>
              <a:rPr lang="en-US" u="sng" dirty="0"/>
              <a:t>Parity</a:t>
            </a:r>
            <a:r>
              <a:rPr lang="en-US" dirty="0"/>
              <a:t>: </a:t>
            </a:r>
            <a:r>
              <a:rPr lang="en-US" i="1" dirty="0"/>
              <a:t>None, Odd, Even</a:t>
            </a:r>
          </a:p>
          <a:p>
            <a:pPr lvl="3"/>
            <a:r>
              <a:rPr lang="en-US" u="sng" dirty="0"/>
              <a:t>Transmit Control</a:t>
            </a:r>
            <a:r>
              <a:rPr lang="en-US" dirty="0"/>
              <a:t>: </a:t>
            </a:r>
          </a:p>
          <a:p>
            <a:pPr lvl="4"/>
            <a:r>
              <a:rPr lang="en-US" i="1" dirty="0"/>
              <a:t>Unconditional</a:t>
            </a:r>
            <a:r>
              <a:rPr lang="en-US" dirty="0"/>
              <a:t> – </a:t>
            </a:r>
            <a:r>
              <a:rPr lang="en-US" dirty="0" err="1"/>
              <a:t>Xmit</a:t>
            </a:r>
            <a:r>
              <a:rPr lang="en-US" dirty="0"/>
              <a:t> w/o delay</a:t>
            </a:r>
          </a:p>
          <a:p>
            <a:pPr lvl="4"/>
            <a:r>
              <a:rPr lang="en-US" i="1" dirty="0"/>
              <a:t>Wait for CTS</a:t>
            </a:r>
            <a:endParaRPr lang="en-US" dirty="0"/>
          </a:p>
          <a:p>
            <a:pPr lvl="4"/>
            <a:r>
              <a:rPr lang="en-US" i="1" dirty="0"/>
              <a:t>Delayed 5ms, 50ms, 250ms, 500ms</a:t>
            </a:r>
            <a:r>
              <a:rPr lang="en-US" dirty="0"/>
              <a:t> – </a:t>
            </a:r>
            <a:r>
              <a:rPr lang="en-US" dirty="0" err="1"/>
              <a:t>Xmit</a:t>
            </a:r>
            <a:r>
              <a:rPr lang="en-US" dirty="0"/>
              <a:t> after asserting RTS + delay</a:t>
            </a:r>
          </a:p>
          <a:p>
            <a:pPr lvl="3"/>
            <a:r>
              <a:rPr lang="en-US" u="sng" dirty="0"/>
              <a:t>RTS Control</a:t>
            </a:r>
            <a:r>
              <a:rPr lang="en-US" dirty="0"/>
              <a:t>:</a:t>
            </a:r>
          </a:p>
          <a:p>
            <a:pPr lvl="4"/>
            <a:r>
              <a:rPr lang="en-US" i="1" dirty="0"/>
              <a:t>Follows Transmitter</a:t>
            </a:r>
            <a:r>
              <a:rPr lang="en-US" dirty="0"/>
              <a:t> – RTS controlled by </a:t>
            </a:r>
            <a:r>
              <a:rPr lang="en-US" dirty="0" err="1"/>
              <a:t>xmitter</a:t>
            </a:r>
            <a:endParaRPr lang="en-US" dirty="0"/>
          </a:p>
          <a:p>
            <a:pPr lvl="4"/>
            <a:r>
              <a:rPr lang="en-US" i="1" dirty="0"/>
              <a:t>Manual</a:t>
            </a:r>
            <a:r>
              <a:rPr lang="en-US" dirty="0"/>
              <a:t> – RTS controlled by </a:t>
            </a:r>
            <a:r>
              <a:rPr lang="en-US" b="1" i="1" dirty="0" err="1">
                <a:solidFill>
                  <a:srgbClr val="0070C0"/>
                </a:solidFill>
              </a:rPr>
              <a:t>IntSerial.RTS</a:t>
            </a:r>
            <a:endParaRPr lang="en-US" b="1" i="1" dirty="0">
              <a:solidFill>
                <a:srgbClr val="0070C0"/>
              </a:solidFill>
            </a:endParaRPr>
          </a:p>
          <a:p>
            <a:pPr lvl="4"/>
            <a:r>
              <a:rPr lang="en-US" i="1" dirty="0"/>
              <a:t>Off/On</a:t>
            </a:r>
            <a:r>
              <a:rPr lang="en-US" dirty="0"/>
              <a:t> – Forces RTS</a:t>
            </a:r>
            <a:endParaRPr lang="en-US" i="1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7920" y="1179576"/>
            <a:ext cx="2447925" cy="2333625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8857" y="2895600"/>
            <a:ext cx="2686050" cy="3905250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ounded Rectangle 15"/>
          <p:cNvSpPr/>
          <p:nvPr/>
        </p:nvSpPr>
        <p:spPr>
          <a:xfrm>
            <a:off x="6812288" y="3860073"/>
            <a:ext cx="1818721" cy="24030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6858001" y="4114800"/>
            <a:ext cx="1600200" cy="24030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6324599" y="4328163"/>
            <a:ext cx="2306409" cy="24030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1748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904571"/>
            <a:ext cx="5067300" cy="47625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3510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61"/>
                            </p:stCondLst>
                            <p:childTnLst>
                              <p:par>
                                <p:cTn id="68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172"/>
                            </p:stCondLst>
                            <p:childTnLst>
                              <p:par>
                                <p:cTn id="71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283"/>
                            </p:stCondLst>
                            <p:childTnLst>
                              <p:par>
                                <p:cTn id="74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474"/>
                            </p:stCondLst>
                            <p:childTnLst>
                              <p:par>
                                <p:cTn id="77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625"/>
                            </p:stCondLst>
                            <p:childTnLst>
                              <p:par>
                                <p:cTn id="80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876"/>
                            </p:stCondLst>
                            <p:childTnLst>
                              <p:par>
                                <p:cTn id="83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967"/>
                            </p:stCondLst>
                            <p:childTnLst>
                              <p:par>
                                <p:cTn id="86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508"/>
                            </p:stCondLst>
                            <p:childTnLst>
                              <p:par>
                                <p:cTn id="89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609"/>
                            </p:stCondLst>
                            <p:childTnLst>
                              <p:par>
                                <p:cTn id="92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3010"/>
                            </p:stCondLst>
                            <p:childTnLst>
                              <p:par>
                                <p:cTn id="95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3351"/>
                            </p:stCondLst>
                            <p:childTnLst>
                              <p:par>
                                <p:cTn id="98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"/>
                                  </p:iterate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  <p:bldP spid="11" grpId="0" animBg="1"/>
      <p:bldP spid="11" grpId="1" animBg="1"/>
      <p:bldP spid="12" grpId="0" animBg="1"/>
      <p:bldP spid="12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66800"/>
          </a:xfrm>
        </p:spPr>
        <p:txBody>
          <a:bodyPr/>
          <a:lstStyle/>
          <a:p>
            <a:r>
              <a:rPr lang="en-US" dirty="0"/>
              <a:t>System Configuration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4999"/>
            <a:ext cx="5792424" cy="4688730"/>
          </a:xfrm>
        </p:spPr>
        <p:txBody>
          <a:bodyPr>
            <a:normAutofit/>
          </a:bodyPr>
          <a:lstStyle/>
          <a:p>
            <a:r>
              <a:rPr lang="en-US" sz="2000" dirty="0"/>
              <a:t>CPU Configuration</a:t>
            </a:r>
          </a:p>
          <a:p>
            <a:pPr lvl="1"/>
            <a:r>
              <a:rPr lang="en-US" sz="1800" dirty="0"/>
              <a:t>Serial Port Mode</a:t>
            </a:r>
          </a:p>
          <a:p>
            <a:pPr lvl="2"/>
            <a:r>
              <a:rPr lang="en-US" sz="1600" b="1" dirty="0"/>
              <a:t>General Purpose</a:t>
            </a:r>
          </a:p>
          <a:p>
            <a:pPr lvl="3"/>
            <a:r>
              <a:rPr lang="en-US" sz="1400" dirty="0"/>
              <a:t>Use </a:t>
            </a:r>
            <a:r>
              <a:rPr lang="en-US" sz="1400" b="1" dirty="0">
                <a:solidFill>
                  <a:srgbClr val="00B050"/>
                </a:solidFill>
              </a:rPr>
              <a:t>STREAMIN</a:t>
            </a:r>
            <a:r>
              <a:rPr lang="en-US" sz="1400" dirty="0"/>
              <a:t> &amp; </a:t>
            </a:r>
            <a:r>
              <a:rPr lang="en-US" sz="1400" b="1" dirty="0">
                <a:solidFill>
                  <a:srgbClr val="00B050"/>
                </a:solidFill>
              </a:rPr>
              <a:t>STREAMOUT</a:t>
            </a:r>
            <a:r>
              <a:rPr lang="en-US" sz="1400" dirty="0"/>
              <a:t> instructions</a:t>
            </a:r>
          </a:p>
          <a:p>
            <a:pPr lvl="3"/>
            <a:r>
              <a:rPr lang="en-US" sz="1400" u="sng" dirty="0"/>
              <a:t>Baud Rate</a:t>
            </a:r>
            <a:r>
              <a:rPr lang="en-US" sz="1400" dirty="0"/>
              <a:t>: </a:t>
            </a:r>
            <a:r>
              <a:rPr lang="en-US" sz="1400" i="1" dirty="0"/>
              <a:t>300, 1200, 2400, 4800, 9600, 19.2K, 38.4K, 57.6K, 115.2K</a:t>
            </a:r>
          </a:p>
          <a:p>
            <a:pPr lvl="3"/>
            <a:r>
              <a:rPr lang="en-US" sz="1400" u="sng" dirty="0"/>
              <a:t>Data Bits</a:t>
            </a:r>
            <a:r>
              <a:rPr lang="en-US" sz="1400" dirty="0"/>
              <a:t>: </a:t>
            </a:r>
            <a:r>
              <a:rPr lang="en-US" sz="1400" i="1" dirty="0"/>
              <a:t>7, 8</a:t>
            </a:r>
          </a:p>
          <a:p>
            <a:pPr lvl="3"/>
            <a:r>
              <a:rPr lang="en-US" sz="1400" u="sng" dirty="0"/>
              <a:t>Stop Bits</a:t>
            </a:r>
            <a:r>
              <a:rPr lang="en-US" sz="1400" dirty="0"/>
              <a:t>: </a:t>
            </a:r>
            <a:r>
              <a:rPr lang="en-US" sz="1400" i="1" dirty="0"/>
              <a:t>1, 2</a:t>
            </a:r>
          </a:p>
          <a:p>
            <a:pPr lvl="3"/>
            <a:r>
              <a:rPr lang="en-US" sz="1400" u="sng" dirty="0"/>
              <a:t>Parity</a:t>
            </a:r>
            <a:r>
              <a:rPr lang="en-US" sz="1400" dirty="0"/>
              <a:t>: </a:t>
            </a:r>
            <a:r>
              <a:rPr lang="en-US" sz="1400" i="1" dirty="0"/>
              <a:t>None, Odd, Even</a:t>
            </a:r>
          </a:p>
          <a:p>
            <a:pPr lvl="3"/>
            <a:r>
              <a:rPr lang="en-US" sz="1400" u="sng" dirty="0"/>
              <a:t>Transmit Control</a:t>
            </a:r>
            <a:r>
              <a:rPr lang="en-US" sz="1400" dirty="0"/>
              <a:t>: </a:t>
            </a:r>
          </a:p>
          <a:p>
            <a:pPr lvl="4"/>
            <a:r>
              <a:rPr lang="en-US" sz="1400" i="1" dirty="0"/>
              <a:t>Unconditional</a:t>
            </a:r>
            <a:r>
              <a:rPr lang="en-US" sz="1400" dirty="0"/>
              <a:t> – </a:t>
            </a:r>
            <a:r>
              <a:rPr lang="en-US" sz="1400" dirty="0" err="1"/>
              <a:t>Xmit</a:t>
            </a:r>
            <a:r>
              <a:rPr lang="en-US" sz="1400" dirty="0"/>
              <a:t> w/o delay</a:t>
            </a:r>
          </a:p>
          <a:p>
            <a:pPr lvl="4"/>
            <a:r>
              <a:rPr lang="en-US" sz="1400" i="1" dirty="0"/>
              <a:t>Wait for CTS</a:t>
            </a:r>
            <a:endParaRPr lang="en-US" sz="1400" dirty="0"/>
          </a:p>
          <a:p>
            <a:pPr lvl="4"/>
            <a:r>
              <a:rPr lang="en-US" sz="1400" i="1" dirty="0"/>
              <a:t>Delayed 5ms, 50ms, 250ms, 500ms</a:t>
            </a:r>
            <a:r>
              <a:rPr lang="en-US" sz="1400" dirty="0"/>
              <a:t> – </a:t>
            </a:r>
            <a:r>
              <a:rPr lang="en-US" sz="1400" dirty="0" err="1"/>
              <a:t>Xmit</a:t>
            </a:r>
            <a:r>
              <a:rPr lang="en-US" sz="1400" dirty="0"/>
              <a:t> after asserting RTS + delay</a:t>
            </a:r>
          </a:p>
          <a:p>
            <a:pPr lvl="3"/>
            <a:r>
              <a:rPr lang="en-US" sz="1400" u="sng" dirty="0"/>
              <a:t>RTS Control</a:t>
            </a:r>
            <a:r>
              <a:rPr lang="en-US" sz="1400" dirty="0"/>
              <a:t>:</a:t>
            </a:r>
          </a:p>
          <a:p>
            <a:pPr lvl="4"/>
            <a:r>
              <a:rPr lang="en-US" sz="1400" i="1" dirty="0"/>
              <a:t>Follows Transmitter</a:t>
            </a:r>
            <a:r>
              <a:rPr lang="en-US" sz="1400" dirty="0"/>
              <a:t> – RTS controlled by </a:t>
            </a:r>
            <a:r>
              <a:rPr lang="en-US" sz="1400" dirty="0" err="1"/>
              <a:t>xmitter</a:t>
            </a:r>
            <a:endParaRPr lang="en-US" sz="1400" dirty="0"/>
          </a:p>
          <a:p>
            <a:pPr lvl="4"/>
            <a:r>
              <a:rPr lang="en-US" sz="1400" i="1" dirty="0"/>
              <a:t>Manual</a:t>
            </a:r>
            <a:r>
              <a:rPr lang="en-US" sz="1400" dirty="0"/>
              <a:t> – RTS controlled by </a:t>
            </a:r>
            <a:r>
              <a:rPr lang="en-US" sz="1400" b="1" i="1" dirty="0" err="1">
                <a:solidFill>
                  <a:srgbClr val="0070C0"/>
                </a:solidFill>
              </a:rPr>
              <a:t>IntSerial.RTS</a:t>
            </a:r>
            <a:endParaRPr lang="en-US" sz="1400" b="1" i="1" dirty="0">
              <a:solidFill>
                <a:srgbClr val="0070C0"/>
              </a:solidFill>
            </a:endParaRPr>
          </a:p>
          <a:p>
            <a:pPr lvl="4"/>
            <a:r>
              <a:rPr lang="en-US" sz="1400" i="1" dirty="0"/>
              <a:t>Off/On</a:t>
            </a:r>
            <a:r>
              <a:rPr lang="en-US" sz="1400" dirty="0"/>
              <a:t> – Forces RTS</a:t>
            </a:r>
            <a:endParaRPr lang="en-US" sz="1400" i="1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7920" y="1179576"/>
            <a:ext cx="2466975" cy="2333625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1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6482" y="3662615"/>
            <a:ext cx="2609850" cy="2819400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2502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2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61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72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83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74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125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376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467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8"/>
                            </p:stCondLst>
                            <p:childTnLst>
                              <p:par>
                                <p:cTn id="41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109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510"/>
                            </p:stCondLst>
                            <p:childTnLst>
                              <p:par>
                                <p:cTn id="47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851"/>
                            </p:stCondLst>
                            <p:childTnLst>
                              <p:par>
                                <p:cTn id="50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>
    <a:lnDef>
      <a:spPr>
        <a:ln w="92075" cap="rnd">
          <a:solidFill>
            <a:srgbClr val="FF0000"/>
          </a:solidFill>
          <a:headEnd type="oval"/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107199</TotalTime>
  <Words>2360</Words>
  <Application>Microsoft Office PowerPoint</Application>
  <PresentationFormat>On-screen Show (4:3)</PresentationFormat>
  <Paragraphs>488</Paragraphs>
  <Slides>16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Georgia</vt:lpstr>
      <vt:lpstr>Trebuchet MS</vt:lpstr>
      <vt:lpstr>Wingdings</vt:lpstr>
      <vt:lpstr>Wingdings 2</vt:lpstr>
      <vt:lpstr>Urban</vt:lpstr>
      <vt:lpstr>Do-more Technical Training</vt:lpstr>
      <vt:lpstr>System Configuration</vt:lpstr>
      <vt:lpstr>System Configuration</vt:lpstr>
      <vt:lpstr>System Configuration</vt:lpstr>
      <vt:lpstr>System Configuration</vt:lpstr>
      <vt:lpstr>System Configuration</vt:lpstr>
      <vt:lpstr>System Configuration</vt:lpstr>
      <vt:lpstr>System Configuration</vt:lpstr>
      <vt:lpstr>System Configuration</vt:lpstr>
      <vt:lpstr>Built-In Ethernet Port</vt:lpstr>
      <vt:lpstr>System Configuration</vt:lpstr>
      <vt:lpstr>System Configuration</vt:lpstr>
      <vt:lpstr>System Configuration</vt:lpstr>
      <vt:lpstr>System Configuration</vt:lpstr>
      <vt:lpstr>System Configuration</vt:lpstr>
      <vt:lpstr>System Configuration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Do-more Way</dc:title>
  <dc:creator>Greg</dc:creator>
  <cp:lastModifiedBy>Gregory Kiser</cp:lastModifiedBy>
  <cp:revision>674</cp:revision>
  <dcterms:created xsi:type="dcterms:W3CDTF">2014-08-20T17:24:46Z</dcterms:created>
  <dcterms:modified xsi:type="dcterms:W3CDTF">2016-03-14T12:10:09Z</dcterms:modified>
</cp:coreProperties>
</file>