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81" r:id="rId3"/>
    <p:sldId id="279" r:id="rId4"/>
    <p:sldId id="287" r:id="rId5"/>
    <p:sldId id="291" r:id="rId6"/>
    <p:sldId id="290" r:id="rId7"/>
    <p:sldId id="292" r:id="rId8"/>
    <p:sldId id="293" r:id="rId9"/>
    <p:sldId id="289" r:id="rId10"/>
    <p:sldId id="264" r:id="rId11"/>
    <p:sldId id="280" r:id="rId12"/>
    <p:sldId id="282" r:id="rId13"/>
    <p:sldId id="286" r:id="rId14"/>
    <p:sldId id="285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FFCC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733" autoAdjust="0"/>
  </p:normalViewPr>
  <p:slideViewPr>
    <p:cSldViewPr>
      <p:cViewPr varScale="1">
        <p:scale>
          <a:sx n="108" d="100"/>
          <a:sy n="108" d="100"/>
        </p:scale>
        <p:origin x="-7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Storage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/>
              <a:t>Manage Projects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3"/>
            <a:r>
              <a:rPr lang="en-US" i="1" dirty="0"/>
              <a:t>Folder Settings…</a:t>
            </a:r>
            <a:endParaRPr lang="en-US" i="1" dirty="0">
              <a:sym typeface="Wingdings" panose="05000000000000000000" pitchFamily="2" charset="2"/>
            </a:endParaRPr>
          </a:p>
          <a:p>
            <a:pPr lvl="4"/>
            <a:r>
              <a:rPr lang="en-US" u="sng" dirty="0">
                <a:sym typeface="Wingdings" panose="05000000000000000000" pitchFamily="2" charset="2"/>
              </a:rPr>
              <a:t>Projects Folder </a:t>
            </a:r>
            <a:r>
              <a:rPr lang="en-US" dirty="0">
                <a:sym typeface="Wingdings" panose="05000000000000000000" pitchFamily="2" charset="2"/>
              </a:rPr>
              <a:t>– location of all project files</a:t>
            </a:r>
          </a:p>
          <a:p>
            <a:pPr lvl="4"/>
            <a:r>
              <a:rPr lang="en-US" u="sng" dirty="0">
                <a:sym typeface="Wingdings" panose="05000000000000000000" pitchFamily="2" charset="2"/>
              </a:rPr>
              <a:t>Backup Folder </a:t>
            </a:r>
            <a:r>
              <a:rPr lang="en-US" dirty="0">
                <a:sym typeface="Wingdings" panose="05000000000000000000" pitchFamily="2" charset="2"/>
              </a:rPr>
              <a:t>– location of Backup files (</a:t>
            </a:r>
            <a:r>
              <a:rPr lang="en-US" i="1" dirty="0">
                <a:sym typeface="Wingdings" panose="05000000000000000000" pitchFamily="2" charset="2"/>
              </a:rPr>
              <a:t>File  Backup Project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&lt;Set Backup Folder to Default&gt;</a:t>
            </a:r>
          </a:p>
          <a:p>
            <a:pPr lvl="4"/>
            <a:r>
              <a:rPr lang="en-US" u="sng" dirty="0">
                <a:sym typeface="Wingdings" panose="05000000000000000000" pitchFamily="2" charset="2"/>
              </a:rPr>
              <a:t>Auto Save Folder </a:t>
            </a:r>
            <a:r>
              <a:rPr lang="en-US" dirty="0">
                <a:sym typeface="Wingdings" panose="05000000000000000000" pitchFamily="2" charset="2"/>
              </a:rPr>
              <a:t>– location of AutoSave files</a:t>
            </a:r>
          </a:p>
          <a:p>
            <a:pPr lvl="5"/>
            <a:r>
              <a:rPr lang="en-US" i="1" dirty="0">
                <a:sym typeface="Wingdings" panose="05000000000000000000" pitchFamily="2" charset="2"/>
              </a:rPr>
              <a:t>&lt;Set the Number to Keep&gt; </a:t>
            </a:r>
            <a:r>
              <a:rPr lang="en-US" dirty="0">
                <a:sym typeface="Wingdings" panose="05000000000000000000" pitchFamily="2" charset="2"/>
              </a:rPr>
              <a:t>button </a:t>
            </a:r>
          </a:p>
          <a:p>
            <a:pPr lvl="4"/>
            <a:r>
              <a:rPr lang="en-US" u="sng" dirty="0">
                <a:sym typeface="Wingdings" panose="05000000000000000000" pitchFamily="2" charset="2"/>
              </a:rPr>
              <a:t>Edit History Folder </a:t>
            </a:r>
            <a:r>
              <a:rPr lang="en-US" dirty="0">
                <a:sym typeface="Wingdings" panose="05000000000000000000" pitchFamily="2" charset="2"/>
              </a:rPr>
              <a:t>– locations of files created by Restore Point process (</a:t>
            </a:r>
            <a:r>
              <a:rPr lang="en-US" i="1" dirty="0">
                <a:sym typeface="Wingdings" panose="05000000000000000000" pitchFamily="2" charset="2"/>
              </a:rPr>
              <a:t>Edit  Edit History…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4"/>
            <a:endParaRPr lang="en-US" dirty="0"/>
          </a:p>
        </p:txBody>
      </p:sp>
      <p:pic>
        <p:nvPicPr>
          <p:cNvPr id="37894" name="Folder Sett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71850"/>
            <a:ext cx="5486400" cy="304245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SetNumberAutoSa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76850"/>
            <a:ext cx="3552825" cy="15049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19800" y="1676400"/>
            <a:ext cx="1185859" cy="19050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048855" y="1981200"/>
            <a:ext cx="1304445" cy="25355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974946" y="2261044"/>
            <a:ext cx="1578379" cy="25355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962650" y="2546794"/>
            <a:ext cx="1578379" cy="25355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077200" y="1809750"/>
            <a:ext cx="228600" cy="394144"/>
          </a:xfrm>
          <a:prstGeom prst="up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8077200" y="2091881"/>
            <a:ext cx="228600" cy="394144"/>
          </a:xfrm>
          <a:prstGeom prst="up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8077200" y="2209800"/>
            <a:ext cx="228600" cy="394144"/>
          </a:xfrm>
          <a:prstGeom prst="up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8077200" y="2501456"/>
            <a:ext cx="228600" cy="394144"/>
          </a:xfrm>
          <a:prstGeom prst="upArrow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378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1375 4.07407E-6 C 0.19913 4.07407E-6 0.275 -0.1051 0.275 -0.19005 L 0.275 -0.3801 " pathEditMode="relative" rAng="0" ptsTypes="FfFF">
                                      <p:cBhvr>
                                        <p:cTn id="3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61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61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1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animBg="1"/>
      <p:bldP spid="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7" grpId="0" animBg="1"/>
      <p:bldP spid="7" grpId="1" animBg="1"/>
      <p:bldP spid="30" grpId="0" animBg="1"/>
      <p:bldP spid="30" grpId="1" animBg="1"/>
      <p:bldP spid="31" grpId="0" animBg="1"/>
      <p:bldP spid="31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Creation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New Project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Offline…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Online…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endParaRPr lang="en-US" dirty="0"/>
          </a:p>
        </p:txBody>
      </p:sp>
      <p:pic>
        <p:nvPicPr>
          <p:cNvPr id="113666" name="Pic-New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90738"/>
            <a:ext cx="3686175" cy="26955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-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090738"/>
            <a:ext cx="3829050" cy="27813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31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Editing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Open Project…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Read Project from PLC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Import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Project…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Element Documentation…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Merge (Project priority)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Merge (.CSV File priority)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Delete existing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Memory Data… </a:t>
            </a:r>
            <a:r>
              <a:rPr lang="en-US" dirty="0">
                <a:sym typeface="Wingdings" panose="05000000000000000000" pitchFamily="2" charset="2"/>
              </a:rPr>
              <a:t>(following slides)</a:t>
            </a:r>
            <a:endParaRPr lang="en-US" i="1" dirty="0">
              <a:sym typeface="Wingdings" panose="05000000000000000000" pitchFamily="2" charset="2"/>
            </a:endParaRP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Migrate DirectSOFT Project…</a:t>
            </a:r>
            <a:r>
              <a:rPr lang="en-US" dirty="0">
                <a:sym typeface="Wingdings" panose="05000000000000000000" pitchFamily="2" charset="2"/>
              </a:rPr>
              <a:t> (following slides)</a:t>
            </a:r>
            <a:endParaRPr lang="en-US" i="1" dirty="0">
              <a:sym typeface="Wingdings" panose="05000000000000000000" pitchFamily="2" charset="2"/>
            </a:endParaRPr>
          </a:p>
        </p:txBody>
      </p:sp>
      <p:pic>
        <p:nvPicPr>
          <p:cNvPr id="114691" name="Pic-OpenPr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17092"/>
            <a:ext cx="6553200" cy="36861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0" name="Pic-ReadPrjPL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952750" cy="14668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-ImportPr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95" y="3438525"/>
            <a:ext cx="4763405" cy="305519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-ImportD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09433" cy="222408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irc-ImportDoc"/>
          <p:cNvSpPr/>
          <p:nvPr/>
        </p:nvSpPr>
        <p:spPr>
          <a:xfrm>
            <a:off x="8012175" y="2305050"/>
            <a:ext cx="774033" cy="457200"/>
          </a:xfrm>
          <a:prstGeom prst="roundRect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Editing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Import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Memory Data…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Follow the rules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600"/>
            <a:ext cx="4667250" cy="31908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0" y="3831479"/>
            <a:ext cx="75342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9294876">
            <a:off x="2971800" y="5029200"/>
            <a:ext cx="914400" cy="4572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14599"/>
            <a:ext cx="4667250" cy="31908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228599" y="4202953"/>
            <a:ext cx="6400801" cy="239077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Bit / Numeric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:</a:t>
            </a:r>
          </a:p>
          <a:p>
            <a:pPr marL="800100" lvl="1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Delimited by comma</a:t>
            </a:r>
          </a:p>
          <a:p>
            <a:pPr marL="800100" lvl="1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Valid data for type</a:t>
            </a:r>
          </a:p>
          <a:p>
            <a:pPr marL="800100" lvl="1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Start bits on byte boundary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429000" y="1295400"/>
            <a:ext cx="5616638" cy="282416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Text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:</a:t>
            </a:r>
          </a:p>
          <a:p>
            <a:pPr marL="800100" lvl="1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Enclose in “”</a:t>
            </a:r>
          </a:p>
          <a:p>
            <a:pPr marL="800100" lvl="1" indent="-342900">
              <a:buAutoNum type="arabicPeriod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Observe escape sequence for special characters (e.g. $)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38550"/>
            <a:ext cx="1160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CSV File</a:t>
            </a:r>
          </a:p>
        </p:txBody>
      </p:sp>
    </p:spTree>
    <p:extLst>
      <p:ext uri="{BB962C8B-B14F-4D97-AF65-F5344CB8AC3E}">
        <p14:creationId xmlns:p14="http://schemas.microsoft.com/office/powerpoint/2010/main" val="9906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2" grpId="0" animBg="1"/>
      <p:bldP spid="12" grpId="1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Editing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Import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Migrate DirectSOFT Project…</a:t>
            </a:r>
          </a:p>
        </p:txBody>
      </p:sp>
      <p:pic>
        <p:nvPicPr>
          <p:cNvPr id="114694" name="Pic-Migr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00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-Ex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9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-Impo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00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-Intr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8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-DiscreteI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00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-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7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-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6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-T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5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-St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4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-CP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00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-Summar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3" y="1105274"/>
            <a:ext cx="3324701" cy="464343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-Succes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4638675" cy="26098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-OpenLo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4019550"/>
            <a:ext cx="4200525" cy="203835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-Ladd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2" y="1524000"/>
            <a:ext cx="7270278" cy="4917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Project Editing</a:t>
            </a:r>
          </a:p>
          <a:p>
            <a:pPr lvl="1"/>
            <a:r>
              <a:rPr lang="en-US" i="1" dirty="0"/>
              <a:t>Tools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Insert Instructions From File…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(text file)</a:t>
            </a:r>
            <a:endParaRPr lang="en-US" i="1" dirty="0">
              <a:sym typeface="Wingdings" panose="05000000000000000000" pitchFamily="2" charset="2"/>
            </a:endParaRP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Instruction Import Method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As Code Blocks</a:t>
            </a:r>
            <a:r>
              <a:rPr lang="en-US" dirty="0">
                <a:sym typeface="Wingdings" panose="05000000000000000000" pitchFamily="2" charset="2"/>
              </a:rPr>
              <a:t>: imported as </a:t>
            </a:r>
            <a:r>
              <a:rPr lang="en-US" u="sng" dirty="0">
                <a:sym typeface="Wingdings" panose="05000000000000000000" pitchFamily="2" charset="2"/>
              </a:rPr>
              <a:t>new</a:t>
            </a:r>
            <a:r>
              <a:rPr lang="en-US" dirty="0">
                <a:sym typeface="Wingdings" panose="05000000000000000000" pitchFamily="2" charset="2"/>
              </a:rPr>
              <a:t> code blocks in project</a:t>
            </a:r>
          </a:p>
          <a:p>
            <a:pPr lvl="4"/>
            <a:r>
              <a:rPr lang="en-US" b="1" dirty="0">
                <a:sym typeface="Wingdings" panose="05000000000000000000" pitchFamily="2" charset="2"/>
              </a:rPr>
              <a:t>As Rungs of Logic</a:t>
            </a:r>
            <a:r>
              <a:rPr lang="en-US" dirty="0">
                <a:sym typeface="Wingdings" panose="05000000000000000000" pitchFamily="2" charset="2"/>
              </a:rPr>
              <a:t>: imported as logic in </a:t>
            </a:r>
            <a:r>
              <a:rPr lang="en-US" u="sng" dirty="0">
                <a:sym typeface="Wingdings" panose="05000000000000000000" pitchFamily="2" charset="2"/>
              </a:rPr>
              <a:t>existing</a:t>
            </a:r>
            <a:r>
              <a:rPr lang="en-US" dirty="0">
                <a:sym typeface="Wingdings" panose="05000000000000000000" pitchFamily="2" charset="2"/>
              </a:rPr>
              <a:t> code block </a:t>
            </a:r>
          </a:p>
          <a:p>
            <a:pPr lvl="5"/>
            <a:r>
              <a:rPr lang="en-US" b="1" dirty="0">
                <a:sym typeface="Wingdings" panose="05000000000000000000" pitchFamily="2" charset="2"/>
              </a:rPr>
              <a:t>Import Rungs into Code Block</a:t>
            </a:r>
            <a:r>
              <a:rPr lang="en-US" dirty="0">
                <a:sym typeface="Wingdings" panose="05000000000000000000" pitchFamily="2" charset="2"/>
              </a:rPr>
              <a:t>: choose code block</a:t>
            </a:r>
          </a:p>
          <a:p>
            <a:pPr lvl="5"/>
            <a:r>
              <a:rPr lang="en-US" b="1" dirty="0">
                <a:sym typeface="Wingdings" panose="05000000000000000000" pitchFamily="2" charset="2"/>
              </a:rPr>
              <a:t>Insert at Beginning / End / Before Rung Number</a:t>
            </a: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Documentation Import Method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Merge (.DMD Priority)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Merge (.TXT Priority)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Ignore Element Documentation: </a:t>
            </a:r>
            <a:r>
              <a:rPr lang="en-US" i="1" dirty="0">
                <a:sym typeface="Wingdings" panose="05000000000000000000" pitchFamily="2" charset="2"/>
              </a:rPr>
              <a:t>retains </a:t>
            </a:r>
            <a:r>
              <a:rPr lang="en-US" i="1" dirty="0" smtClean="0">
                <a:sym typeface="Wingdings" panose="05000000000000000000" pitchFamily="2" charset="2"/>
              </a:rPr>
              <a:t>current documentation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b="1" dirty="0">
                <a:sym typeface="Wingdings" panose="05000000000000000000" pitchFamily="2" charset="2"/>
              </a:rPr>
              <a:t>Ignore MEM_CONFIG Sections</a:t>
            </a:r>
            <a:r>
              <a:rPr lang="en-US" dirty="0">
                <a:sym typeface="Wingdings" panose="05000000000000000000" pitchFamily="2" charset="2"/>
              </a:rPr>
              <a:t>: Disables memory configuration (Heap Items &amp; Memory Blocks that may be required by instructions being imported)</a:t>
            </a:r>
            <a:endParaRPr lang="en-US" b="1" dirty="0">
              <a:sym typeface="Wingdings" panose="05000000000000000000" pitchFamily="2" charset="2"/>
            </a:endParaRPr>
          </a:p>
        </p:txBody>
      </p:sp>
      <p:pic>
        <p:nvPicPr>
          <p:cNvPr id="3074" name="Pic-InsertInstru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052863"/>
            <a:ext cx="6553200" cy="340275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10450" y="1028700"/>
            <a:ext cx="668400" cy="866776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094600" y="1000125"/>
            <a:ext cx="668400" cy="489273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125677" y="1464011"/>
            <a:ext cx="552396" cy="228250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1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2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2.96296E-6 L 0.15938 2.96296E-6 C 0.23073 2.96296E-6 0.31875 -0.12084 0.31875 -0.21898 L 0.31875 -0.43773 " pathEditMode="relative" rAng="0" ptsTypes="FfFF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81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2" grpId="0" animBg="1"/>
      <p:bldP spid="22" grpId="1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File</a:t>
            </a:r>
          </a:p>
          <a:p>
            <a:r>
              <a:rPr lang="en-US" dirty="0"/>
              <a:t>Project Saving</a:t>
            </a:r>
          </a:p>
          <a:p>
            <a:r>
              <a:rPr lang="en-US" dirty="0"/>
              <a:t>Project Storage</a:t>
            </a:r>
          </a:p>
          <a:p>
            <a:r>
              <a:rPr lang="en-US" dirty="0"/>
              <a:t>Project Creation</a:t>
            </a:r>
          </a:p>
          <a:p>
            <a:r>
              <a:rPr lang="en-US" dirty="0"/>
              <a:t>Project Editing</a:t>
            </a:r>
          </a:p>
          <a:p>
            <a:endParaRPr lang="en-US" dirty="0"/>
          </a:p>
        </p:txBody>
      </p:sp>
      <p:pic>
        <p:nvPicPr>
          <p:cNvPr id="4101" name="Pic-S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88" y="16002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-Fold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4288631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-N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1" y="3390881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-Op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-DMDFILE"/>
          <p:cNvGrpSpPr/>
          <p:nvPr/>
        </p:nvGrpSpPr>
        <p:grpSpPr>
          <a:xfrm>
            <a:off x="4681555" y="1600200"/>
            <a:ext cx="1462070" cy="1819275"/>
            <a:chOff x="4681555" y="1600200"/>
            <a:chExt cx="1462070" cy="1819275"/>
          </a:xfrm>
        </p:grpSpPr>
        <p:pic>
          <p:nvPicPr>
            <p:cNvPr id="4100" name="Fil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600200"/>
              <a:ext cx="1419225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DMD"/>
            <p:cNvSpPr/>
            <p:nvPr/>
          </p:nvSpPr>
          <p:spPr>
            <a:xfrm>
              <a:off x="4681555" y="1847850"/>
              <a:ext cx="871519" cy="304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0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Project File</a:t>
            </a:r>
          </a:p>
          <a:p>
            <a:pPr lvl="1"/>
            <a:r>
              <a:rPr lang="en-US" dirty="0"/>
              <a:t>Filename: </a:t>
            </a:r>
            <a:r>
              <a:rPr lang="en-US" i="1" dirty="0"/>
              <a:t>&lt;</a:t>
            </a:r>
            <a:r>
              <a:rPr lang="en-US" i="1" dirty="0" err="1"/>
              <a:t>MyProject</a:t>
            </a:r>
            <a:r>
              <a:rPr lang="en-US" i="1" dirty="0"/>
              <a:t>&gt;.DMD</a:t>
            </a:r>
          </a:p>
          <a:p>
            <a:pPr lvl="1"/>
            <a:r>
              <a:rPr lang="en-US" dirty="0"/>
              <a:t>Contains everything:</a:t>
            </a:r>
          </a:p>
          <a:p>
            <a:pPr lvl="2"/>
            <a:r>
              <a:rPr lang="en-US" u="sng" dirty="0"/>
              <a:t>System Configuration</a:t>
            </a:r>
          </a:p>
          <a:p>
            <a:pPr lvl="3"/>
            <a:r>
              <a:rPr lang="en-US" dirty="0"/>
              <a:t>CPU Configuration</a:t>
            </a:r>
          </a:p>
          <a:p>
            <a:pPr lvl="3"/>
            <a:r>
              <a:rPr lang="en-US" dirty="0"/>
              <a:t>I/O Configuration</a:t>
            </a:r>
          </a:p>
          <a:p>
            <a:pPr lvl="3"/>
            <a:r>
              <a:rPr lang="en-US" dirty="0"/>
              <a:t>Module Configuration</a:t>
            </a:r>
          </a:p>
          <a:p>
            <a:pPr lvl="3"/>
            <a:r>
              <a:rPr lang="en-US" dirty="0"/>
              <a:t>Device Configuration</a:t>
            </a:r>
          </a:p>
          <a:p>
            <a:pPr lvl="3"/>
            <a:r>
              <a:rPr lang="en-US" dirty="0"/>
              <a:t>I/O Mappings</a:t>
            </a:r>
          </a:p>
          <a:p>
            <a:pPr lvl="3"/>
            <a:r>
              <a:rPr lang="en-US" dirty="0"/>
              <a:t>Memory Configuration</a:t>
            </a:r>
          </a:p>
          <a:p>
            <a:pPr lvl="2"/>
            <a:r>
              <a:rPr lang="en-US" u="sng" dirty="0"/>
              <a:t>Ladder logic program</a:t>
            </a:r>
          </a:p>
          <a:p>
            <a:pPr lvl="3"/>
            <a:r>
              <a:rPr lang="en-US" b="1" i="1" dirty="0"/>
              <a:t>$Main</a:t>
            </a:r>
            <a:r>
              <a:rPr lang="en-US" dirty="0"/>
              <a:t> Program</a:t>
            </a:r>
          </a:p>
          <a:p>
            <a:pPr lvl="3"/>
            <a:r>
              <a:rPr lang="en-US" dirty="0"/>
              <a:t>System Tasks (used)</a:t>
            </a:r>
          </a:p>
          <a:p>
            <a:pPr lvl="3"/>
            <a:r>
              <a:rPr lang="en-US" dirty="0"/>
              <a:t>Tasks (User)</a:t>
            </a:r>
          </a:p>
          <a:p>
            <a:pPr lvl="3"/>
            <a:r>
              <a:rPr lang="en-US" dirty="0"/>
              <a:t>Programs (User)</a:t>
            </a:r>
          </a:p>
          <a:p>
            <a:pPr lvl="2"/>
            <a:r>
              <a:rPr lang="en-US" u="sng" dirty="0"/>
              <a:t>Documentation</a:t>
            </a:r>
          </a:p>
          <a:p>
            <a:pPr lvl="3"/>
            <a:r>
              <a:rPr lang="en-US" dirty="0"/>
              <a:t>Project Filename</a:t>
            </a:r>
          </a:p>
          <a:p>
            <a:pPr lvl="3"/>
            <a:r>
              <a:rPr lang="en-US" dirty="0"/>
              <a:t>Project Info</a:t>
            </a:r>
          </a:p>
          <a:p>
            <a:pPr lvl="3"/>
            <a:r>
              <a:rPr lang="en-US" dirty="0"/>
              <a:t>Element Documentation</a:t>
            </a:r>
          </a:p>
          <a:p>
            <a:pPr lvl="3"/>
            <a:r>
              <a:rPr lang="en-US" dirty="0"/>
              <a:t>Rung Comments</a:t>
            </a:r>
          </a:p>
          <a:p>
            <a:pPr lvl="3"/>
            <a:r>
              <a:rPr lang="en-US" dirty="0"/>
              <a:t>Title Page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User Document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u="sng" dirty="0"/>
              <a:t>Memory Image</a:t>
            </a:r>
          </a:p>
          <a:p>
            <a:pPr lvl="3"/>
            <a:r>
              <a:rPr lang="en-US" dirty="0"/>
              <a:t>Memory Image </a:t>
            </a:r>
            <a:r>
              <a:rPr lang="en-US" dirty="0" err="1"/>
              <a:t>Config</a:t>
            </a:r>
            <a:endParaRPr lang="en-US" dirty="0"/>
          </a:p>
          <a:p>
            <a:pPr lvl="3"/>
            <a:r>
              <a:rPr lang="en-US" dirty="0"/>
              <a:t>Memory Image Data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u="sng" dirty="0"/>
              <a:t>Print Options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* Not stored in the PLC</a:t>
            </a:r>
          </a:p>
        </p:txBody>
      </p:sp>
      <p:grpSp>
        <p:nvGrpSpPr>
          <p:cNvPr id="6" name="Group-DMDFILE"/>
          <p:cNvGrpSpPr/>
          <p:nvPr/>
        </p:nvGrpSpPr>
        <p:grpSpPr>
          <a:xfrm>
            <a:off x="3962400" y="1339994"/>
            <a:ext cx="1329155" cy="1653886"/>
            <a:chOff x="4681555" y="1600200"/>
            <a:chExt cx="1462070" cy="1819275"/>
          </a:xfrm>
        </p:grpSpPr>
        <p:pic>
          <p:nvPicPr>
            <p:cNvPr id="7" name="Fi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600200"/>
              <a:ext cx="1419225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MD"/>
            <p:cNvSpPr/>
            <p:nvPr/>
          </p:nvSpPr>
          <p:spPr>
            <a:xfrm>
              <a:off x="4681555" y="1847850"/>
              <a:ext cx="871519" cy="304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DMD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41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Save Project</a:t>
            </a:r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dirty="0">
                <a:sym typeface="Wingdings" panose="05000000000000000000" pitchFamily="2" charset="2"/>
              </a:rPr>
              <a:t>Saves everything in current filename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Save Project As…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Saves everything in different filename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Write Project to PLC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Writes what has changed of System </a:t>
            </a:r>
            <a:r>
              <a:rPr lang="en-US" dirty="0" err="1">
                <a:sym typeface="Wingdings" panose="05000000000000000000" pitchFamily="2" charset="2"/>
              </a:rPr>
              <a:t>Config</a:t>
            </a:r>
            <a:r>
              <a:rPr lang="en-US" dirty="0">
                <a:sym typeface="Wingdings" panose="05000000000000000000" pitchFamily="2" charset="2"/>
              </a:rPr>
              <a:t>, Ladders, Documentation &amp; optionally the Memory Image</a:t>
            </a:r>
            <a:endParaRPr lang="en-US" dirty="0"/>
          </a:p>
        </p:txBody>
      </p:sp>
      <p:pic>
        <p:nvPicPr>
          <p:cNvPr id="6" name="Pic-S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88" y="19050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-Save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88" y="19050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-WritePL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0" y="1904999"/>
            <a:ext cx="14049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7812"/>
            <a:ext cx="4791075" cy="504982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35489" y="2805920"/>
            <a:ext cx="2789111" cy="1004080"/>
          </a:xfrm>
          <a:prstGeom prst="wedgeRoundRectCallout">
            <a:avLst>
              <a:gd name="adj1" fmla="val -60868"/>
              <a:gd name="adj2" fmla="val -99497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Portions are highlighted that are about to be written to the PLC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67400" y="1402960"/>
            <a:ext cx="2789111" cy="1004080"/>
          </a:xfrm>
          <a:prstGeom prst="wedgeRoundRectCallout">
            <a:avLst>
              <a:gd name="adj1" fmla="val -97121"/>
              <a:gd name="adj2" fmla="val 6337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a Memory Image exists, it can be optionally downloaded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872154" y="3657600"/>
            <a:ext cx="2789111" cy="1004080"/>
          </a:xfrm>
          <a:prstGeom prst="wedgeRoundRectCallout">
            <a:avLst>
              <a:gd name="adj1" fmla="val -60553"/>
              <a:gd name="adj2" fmla="val 10453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valid downloading options are available to choose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8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  <p:bldP spid="4" grpId="1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3068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Export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Project…</a:t>
            </a:r>
            <a:r>
              <a:rPr lang="en-US" dirty="0">
                <a:sym typeface="Wingdings" panose="05000000000000000000" pitchFamily="2" charset="2"/>
              </a:rPr>
              <a:t> - Creates text-only version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ladder program (mnemonics), rung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comments &amp; element documentation.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Designed for backup.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Export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Program Range (Entire, Specified)</a:t>
            </a:r>
          </a:p>
          <a:p>
            <a:pPr lvl="6"/>
            <a:r>
              <a:rPr lang="en-US" dirty="0">
                <a:sym typeface="Wingdings" panose="05000000000000000000" pitchFamily="2" charset="2"/>
              </a:rPr>
              <a:t>Include Code-Block Start/End instructions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Configuration (System, Memory)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Rung Comments (Unformatted, Formatted)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Include Element Documentation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Include Rung/Address Annotation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Options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Append to &lt;filename&gt;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Element/Nicknames (Use Element Names,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Use Nicknames)</a:t>
            </a:r>
          </a:p>
          <a:p>
            <a:pPr lvl="5"/>
            <a:r>
              <a:rPr lang="en-US" dirty="0">
                <a:sym typeface="Wingdings" panose="05000000000000000000" pitchFamily="2" charset="2"/>
              </a:rPr>
              <a:t>Parameter Delimiters (Use Spaces, Use Tabs)</a:t>
            </a:r>
          </a:p>
          <a:p>
            <a:pPr lvl="6"/>
            <a:endParaRPr lang="en-US" dirty="0">
              <a:sym typeface="Wingdings" panose="05000000000000000000" pitchFamily="2" charset="2"/>
            </a:endParaRPr>
          </a:p>
          <a:p>
            <a:pPr lvl="4"/>
            <a:endParaRPr lang="en-US" dirty="0"/>
          </a:p>
        </p:txBody>
      </p:sp>
      <p:pic>
        <p:nvPicPr>
          <p:cNvPr id="1026" name="Pic-Ex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-ExportOp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794624"/>
            <a:ext cx="2468118" cy="5470493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OX-Export"/>
          <p:cNvSpPr/>
          <p:nvPr/>
        </p:nvSpPr>
        <p:spPr>
          <a:xfrm>
            <a:off x="6477000" y="1066800"/>
            <a:ext cx="2420493" cy="3733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OX-Options"/>
          <p:cNvSpPr/>
          <p:nvPr/>
        </p:nvSpPr>
        <p:spPr>
          <a:xfrm>
            <a:off x="6457950" y="4800600"/>
            <a:ext cx="2420493" cy="10668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OX-Program_Range"/>
          <p:cNvSpPr/>
          <p:nvPr/>
        </p:nvSpPr>
        <p:spPr>
          <a:xfrm>
            <a:off x="6567972" y="1219200"/>
            <a:ext cx="2200448" cy="1524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OX-Config"/>
          <p:cNvSpPr/>
          <p:nvPr/>
        </p:nvSpPr>
        <p:spPr>
          <a:xfrm>
            <a:off x="6567972" y="2743200"/>
            <a:ext cx="2200448" cy="8382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OX-Rung_Comments"/>
          <p:cNvSpPr/>
          <p:nvPr/>
        </p:nvSpPr>
        <p:spPr>
          <a:xfrm>
            <a:off x="6567972" y="3529870"/>
            <a:ext cx="2200448" cy="73733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OX-Element_Doc"/>
          <p:cNvSpPr/>
          <p:nvPr/>
        </p:nvSpPr>
        <p:spPr>
          <a:xfrm>
            <a:off x="6587022" y="4267200"/>
            <a:ext cx="1206809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OX-Rung_Addr"/>
          <p:cNvSpPr/>
          <p:nvPr/>
        </p:nvSpPr>
        <p:spPr>
          <a:xfrm>
            <a:off x="6587022" y="4486275"/>
            <a:ext cx="1206809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OX-Append"/>
          <p:cNvSpPr/>
          <p:nvPr/>
        </p:nvSpPr>
        <p:spPr>
          <a:xfrm>
            <a:off x="6558448" y="4943475"/>
            <a:ext cx="575778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OX-Elem/Nick"/>
          <p:cNvSpPr/>
          <p:nvPr/>
        </p:nvSpPr>
        <p:spPr>
          <a:xfrm>
            <a:off x="6542921" y="5248274"/>
            <a:ext cx="1158903" cy="5619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OX-Parm_Delim"/>
          <p:cNvSpPr/>
          <p:nvPr/>
        </p:nvSpPr>
        <p:spPr>
          <a:xfrm>
            <a:off x="7692871" y="5248274"/>
            <a:ext cx="993930" cy="56197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OX-Include_Code"/>
          <p:cNvSpPr/>
          <p:nvPr/>
        </p:nvSpPr>
        <p:spPr>
          <a:xfrm>
            <a:off x="6629400" y="2438400"/>
            <a:ext cx="1795463" cy="2286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21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Export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Generate </a:t>
            </a:r>
            <a:r>
              <a:rPr lang="en-US" i="1" dirty="0" err="1">
                <a:sym typeface="Wingdings" panose="05000000000000000000" pitchFamily="2" charset="2"/>
              </a:rPr>
              <a:t>DMLoader</a:t>
            </a:r>
            <a:r>
              <a:rPr lang="en-US" i="1" dirty="0">
                <a:sym typeface="Wingdings" panose="05000000000000000000" pitchFamily="2" charset="2"/>
              </a:rPr>
              <a:t> Image… - </a:t>
            </a:r>
            <a:r>
              <a:rPr lang="en-US" dirty="0">
                <a:sym typeface="Wingdings" panose="05000000000000000000" pitchFamily="2" charset="2"/>
              </a:rPr>
              <a:t>creates image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file for </a:t>
            </a:r>
            <a:r>
              <a:rPr lang="en-US" dirty="0" err="1">
                <a:sym typeface="Wingdings" panose="05000000000000000000" pitchFamily="2" charset="2"/>
              </a:rPr>
              <a:t>DMLoader</a:t>
            </a:r>
            <a:endParaRPr lang="en-US" dirty="0">
              <a:sym typeface="Wingdings" panose="05000000000000000000" pitchFamily="2" charset="2"/>
            </a:endParaRPr>
          </a:p>
          <a:p>
            <a:pPr lvl="4"/>
            <a:r>
              <a:rPr lang="en-US" dirty="0" err="1">
                <a:sym typeface="Wingdings" panose="05000000000000000000" pitchFamily="2" charset="2"/>
              </a:rPr>
              <a:t>DMLoader</a:t>
            </a:r>
            <a:r>
              <a:rPr lang="en-US" dirty="0">
                <a:sym typeface="Wingdings" panose="05000000000000000000" pitchFamily="2" charset="2"/>
              </a:rPr>
              <a:t> Image Password</a:t>
            </a:r>
          </a:p>
          <a:p>
            <a:pPr lvl="4"/>
            <a:r>
              <a:rPr lang="en-US" dirty="0" err="1">
                <a:sym typeface="Wingdings" panose="05000000000000000000" pitchFamily="2" charset="2"/>
              </a:rPr>
              <a:t>Comm</a:t>
            </a:r>
            <a:r>
              <a:rPr lang="en-US" dirty="0">
                <a:sym typeface="Wingdings" panose="05000000000000000000" pitchFamily="2" charset="2"/>
              </a:rPr>
              <a:t> Session Password [if PLC has password]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$</a:t>
            </a:r>
            <a:r>
              <a:rPr lang="en-US" dirty="0" err="1">
                <a:sym typeface="Wingdings" panose="05000000000000000000" pitchFamily="2" charset="2"/>
              </a:rPr>
              <a:t>ProductID</a:t>
            </a:r>
            <a:r>
              <a:rPr lang="en-US" dirty="0">
                <a:sym typeface="Wingdings" panose="05000000000000000000" pitchFamily="2" charset="2"/>
              </a:rPr>
              <a:t> – 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ProductID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(DST387) </a:t>
            </a:r>
            <a:r>
              <a:rPr lang="en-US" dirty="0">
                <a:sym typeface="Wingdings" panose="05000000000000000000" pitchFamily="2" charset="2"/>
              </a:rPr>
              <a:t>useful for ensuring the image is authorized for the target PLC (8-digit hex value)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$</a:t>
            </a:r>
            <a:r>
              <a:rPr lang="en-US" dirty="0" err="1">
                <a:sym typeface="Wingdings" panose="05000000000000000000" pitchFamily="2" charset="2"/>
              </a:rPr>
              <a:t>ProductVersion</a:t>
            </a:r>
            <a:r>
              <a:rPr lang="en-US" dirty="0">
                <a:sym typeface="Wingdings" panose="05000000000000000000" pitchFamily="2" charset="2"/>
              </a:rPr>
              <a:t> - 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ProductVersion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 (DST388)</a:t>
            </a:r>
            <a:r>
              <a:rPr lang="en-US" dirty="0">
                <a:sym typeface="Wingdings" panose="05000000000000000000" pitchFamily="2" charset="2"/>
              </a:rPr>
              <a:t>, 8-digit hex: </a:t>
            </a:r>
            <a:r>
              <a:rPr lang="en-US" dirty="0" err="1">
                <a:sym typeface="Wingdings" panose="05000000000000000000" pitchFamily="2" charset="2"/>
              </a:rPr>
              <a:t>MMmmBBBB</a:t>
            </a:r>
            <a:r>
              <a:rPr lang="en-US" dirty="0">
                <a:sym typeface="Wingdings" panose="05000000000000000000" pitchFamily="2" charset="2"/>
              </a:rPr>
              <a:t> (MM: Major, mm: minor, BBBB: build)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PLC Operating System – update OS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Program, System Configuration and Documentation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Retentive Memory Image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Password Configuration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User Provided Banner Bitmap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User Provided Instruction File</a:t>
            </a:r>
            <a:endParaRPr lang="en-US" dirty="0"/>
          </a:p>
        </p:txBody>
      </p:sp>
      <p:pic>
        <p:nvPicPr>
          <p:cNvPr id="2050" name="Pic-ButtonGen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1676400"/>
            <a:ext cx="15954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-GenDMLo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14" y="1295400"/>
            <a:ext cx="5241036" cy="543648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-DMLPassw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7393021" cy="12192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-CommPasswo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4106694" cy="1295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-$Product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6222546" cy="12954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-$ProductVers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5963697" cy="114856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-PLC O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8152190" cy="7620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-PgmSysCfgDo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07867"/>
            <a:ext cx="5934075" cy="1066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-RetMemIm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5881770" cy="84539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-PasswordCf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5800725"/>
            <a:ext cx="5385819" cy="79300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-UserBitma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9" y="4878019"/>
            <a:ext cx="8544821" cy="81137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-UserIns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0" y="4914900"/>
            <a:ext cx="8024813" cy="7620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41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61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Export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Element Documentation…</a:t>
            </a:r>
            <a:r>
              <a:rPr lang="en-US" dirty="0">
                <a:sym typeface="Wingdings" panose="05000000000000000000" pitchFamily="2" charset="2"/>
              </a:rPr>
              <a:t>- Creates text-only version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element documentation. Designed for backup.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Standard Format: Element, Nickname, Extra Info, Description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Standard Format PLUS export multi-line description as multiple CSV fields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C-more™ Format: Tag Name (Nickname), Value Type, Element, Block Type, Block Name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C-more™ Format PLUS All Used Elements</a:t>
            </a:r>
          </a:p>
          <a:p>
            <a:pPr lvl="3"/>
            <a:endParaRPr lang="en-US" dirty="0"/>
          </a:p>
        </p:txBody>
      </p:sp>
      <p:pic>
        <p:nvPicPr>
          <p:cNvPr id="3074" name="Pic-ExportD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2" y="1600200"/>
            <a:ext cx="15954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-StdFm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7176977" cy="1524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-StdFmtPL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3" y="4957040"/>
            <a:ext cx="7476363" cy="992124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-CmoreFm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5084636" cy="154133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-CmoreFmtP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9" y="3932872"/>
            <a:ext cx="8065770" cy="162972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41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61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61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File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i="1" dirty="0"/>
          </a:p>
          <a:p>
            <a:pPr lvl="2"/>
            <a:r>
              <a:rPr lang="en-US" i="1" dirty="0">
                <a:sym typeface="Wingdings" panose="05000000000000000000" pitchFamily="2" charset="2"/>
              </a:rPr>
              <a:t>Export 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Memory Data…</a:t>
            </a:r>
            <a:endParaRPr lang="en-US" dirty="0"/>
          </a:p>
        </p:txBody>
      </p:sp>
      <p:pic>
        <p:nvPicPr>
          <p:cNvPr id="4098" name="Pic-ButtonExp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799"/>
            <a:ext cx="166687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-ExpMemD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08357"/>
            <a:ext cx="3048000" cy="478536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llout-Allows"/>
          <p:cNvSpPr/>
          <p:nvPr/>
        </p:nvSpPr>
        <p:spPr>
          <a:xfrm>
            <a:off x="609600" y="4101036"/>
            <a:ext cx="3124200" cy="1385363"/>
          </a:xfrm>
          <a:prstGeom prst="wedgeRoundRectCallout">
            <a:avLst>
              <a:gd name="adj1" fmla="val 58130"/>
              <a:gd name="adj2" fmla="val -97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Allows a user-defined list of memory elements to be saved into a CSV (comma-separated variable) file.</a:t>
            </a:r>
          </a:p>
        </p:txBody>
      </p:sp>
    </p:spTree>
    <p:extLst>
      <p:ext uri="{BB962C8B-B14F-4D97-AF65-F5344CB8AC3E}">
        <p14:creationId xmlns:p14="http://schemas.microsoft.com/office/powerpoint/2010/main" val="315365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Project Management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Project Saving</a:t>
            </a:r>
          </a:p>
          <a:p>
            <a:pPr lvl="1"/>
            <a:r>
              <a:rPr lang="en-US" i="1" dirty="0"/>
              <a:t>Tools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Memory Image Manager…</a:t>
            </a:r>
          </a:p>
          <a:p>
            <a:pPr lvl="3"/>
            <a:r>
              <a:rPr lang="en-US" dirty="0"/>
              <a:t>Snapshots retentive </a:t>
            </a:r>
            <a:br>
              <a:rPr lang="en-US" dirty="0"/>
            </a:br>
            <a:r>
              <a:rPr lang="en-US" dirty="0"/>
              <a:t>memory: </a:t>
            </a:r>
            <a:r>
              <a:rPr lang="en-US" i="1" dirty="0"/>
              <a:t>“Generate New</a:t>
            </a:r>
            <a:br>
              <a:rPr lang="en-US" i="1" dirty="0"/>
            </a:br>
            <a:r>
              <a:rPr lang="en-US" i="1" dirty="0"/>
              <a:t>Image”</a:t>
            </a:r>
            <a:r>
              <a:rPr lang="en-US" dirty="0"/>
              <a:t> button</a:t>
            </a:r>
          </a:p>
          <a:p>
            <a:pPr lvl="3"/>
            <a:r>
              <a:rPr lang="en-US" dirty="0"/>
              <a:t>Saves in project</a:t>
            </a:r>
          </a:p>
          <a:p>
            <a:pPr lvl="3"/>
            <a:r>
              <a:rPr lang="en-US" dirty="0"/>
              <a:t>Save only what you want</a:t>
            </a:r>
          </a:p>
          <a:p>
            <a:pPr lvl="3"/>
            <a:r>
              <a:rPr lang="en-US" i="1" dirty="0"/>
              <a:t>“Enable Automatic </a:t>
            </a:r>
            <a:br>
              <a:rPr lang="en-US" i="1" dirty="0"/>
            </a:br>
            <a:r>
              <a:rPr lang="en-US" i="1" dirty="0"/>
              <a:t>Download” –</a:t>
            </a:r>
            <a:r>
              <a:rPr lang="en-US" dirty="0"/>
              <a:t> when writing </a:t>
            </a:r>
            <a:br>
              <a:rPr lang="en-US" dirty="0"/>
            </a:br>
            <a:r>
              <a:rPr lang="en-US" dirty="0"/>
              <a:t>to the PLC</a:t>
            </a:r>
          </a:p>
        </p:txBody>
      </p:sp>
      <p:pic>
        <p:nvPicPr>
          <p:cNvPr id="5122" name="PIC-ButtonMemMg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1905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-MemImgMg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50" y="1428750"/>
            <a:ext cx="3590574" cy="462443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39025" y="5114925"/>
            <a:ext cx="1219200" cy="304800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5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81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195738</TotalTime>
  <Words>471</Words>
  <Application>Microsoft Office PowerPoint</Application>
  <PresentationFormat>On-screen Show (4:3)</PresentationFormat>
  <Paragraphs>181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Do-more Technical Training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  <vt:lpstr>Project Management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1438</cp:revision>
  <dcterms:created xsi:type="dcterms:W3CDTF">2014-08-20T17:24:46Z</dcterms:created>
  <dcterms:modified xsi:type="dcterms:W3CDTF">2016-05-17T20:04:35Z</dcterms:modified>
</cp:coreProperties>
</file>