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7"/>
  </p:notesMasterIdLst>
  <p:sldIdLst>
    <p:sldId id="256" r:id="rId2"/>
    <p:sldId id="264" r:id="rId3"/>
    <p:sldId id="291" r:id="rId4"/>
    <p:sldId id="292" r:id="rId5"/>
    <p:sldId id="297" r:id="rId6"/>
    <p:sldId id="298" r:id="rId7"/>
    <p:sldId id="295" r:id="rId8"/>
    <p:sldId id="296" r:id="rId9"/>
    <p:sldId id="294" r:id="rId10"/>
    <p:sldId id="290" r:id="rId11"/>
    <p:sldId id="286" r:id="rId12"/>
    <p:sldId id="265" r:id="rId13"/>
    <p:sldId id="270" r:id="rId14"/>
    <p:sldId id="266" r:id="rId15"/>
    <p:sldId id="271" r:id="rId16"/>
    <p:sldId id="267" r:id="rId17"/>
    <p:sldId id="272" r:id="rId18"/>
    <p:sldId id="268" r:id="rId19"/>
    <p:sldId id="273" r:id="rId20"/>
    <p:sldId id="269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910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3370" autoAdjust="0"/>
  </p:normalViewPr>
  <p:slideViewPr>
    <p:cSldViewPr>
      <p:cViewPr>
        <p:scale>
          <a:sx n="100" d="100"/>
          <a:sy n="100" d="100"/>
        </p:scale>
        <p:origin x="-194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, remove the conditional EXIT with X7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$Main add a conditional HALT of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 with X7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Verify the same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</a:t>
            </a:r>
            <a:r>
              <a:rPr lang="en-US" baseline="0" dirty="0" err="1" smtClean="0"/>
              <a:t>tFirstScan</a:t>
            </a:r>
            <a:r>
              <a:rPr lang="en-US" baseline="0" dirty="0" smtClean="0"/>
              <a:t> use INIT to initialize V1000-1099 to 5555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$t1Second use INC to increment D0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$t100ms use INC to increment D1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$t50ms use INC to increment D2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 $</a:t>
            </a:r>
            <a:r>
              <a:rPr lang="en-US" baseline="0" dirty="0" err="1" smtClean="0"/>
              <a:t>tTopOfScan</a:t>
            </a:r>
            <a:r>
              <a:rPr lang="en-US" baseline="0" dirty="0" smtClean="0"/>
              <a:t> use MAPIO to map X0-3 to MI1-4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In $Main use MI1 to turn ON MC1, MI2 to turn ON MC2, MI3 </a:t>
            </a:r>
            <a:r>
              <a:rPr lang="en-US" baseline="0" dirty="0" smtClean="0">
                <a:sym typeface="Wingdings" panose="05000000000000000000" pitchFamily="2" charset="2"/>
              </a:rPr>
              <a:t> MC3, MI4  MC4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In $</a:t>
            </a:r>
            <a:r>
              <a:rPr lang="en-US" baseline="0" dirty="0" err="1" smtClean="0">
                <a:sym typeface="Wingdings" panose="05000000000000000000" pitchFamily="2" charset="2"/>
              </a:rPr>
              <a:t>BottomOfScan</a:t>
            </a:r>
            <a:r>
              <a:rPr lang="en-US" baseline="0" dirty="0" smtClean="0">
                <a:sym typeface="Wingdings" panose="05000000000000000000" pitchFamily="2" charset="2"/>
              </a:rPr>
              <a:t> use MAPIO to map MC1-4 to Y0-3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In $</a:t>
            </a:r>
            <a:r>
              <a:rPr lang="en-US" baseline="0" dirty="0" err="1" smtClean="0"/>
              <a:t>tLastScan</a:t>
            </a:r>
            <a:r>
              <a:rPr lang="en-US" baseline="0" dirty="0" smtClean="0"/>
              <a:t> use INIT to finalize V1000-1009 to 1111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Create Data View: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V1000-1009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MI1-4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MC1-4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D0-D2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Put in RUN mode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Notice V1000-1009 goes to 5555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Notice D0 increments every second, D1 about 10x faster, D2 even faster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Flip switches and notice Y outputs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err="1" smtClean="0"/>
              <a:t>Goto</a:t>
            </a:r>
            <a:r>
              <a:rPr lang="en-US" baseline="0" dirty="0" smtClean="0"/>
              <a:t> PROGRAM mode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Notice V1000-1009 goes to 1111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Create </a:t>
            </a:r>
            <a:r>
              <a:rPr lang="en-US" baseline="0" dirty="0" err="1" smtClean="0"/>
              <a:t>MyProgram</a:t>
            </a:r>
            <a:endParaRPr lang="en-US" baseline="0" dirty="0" smtClean="0"/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Copy the code in $Main and put it in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, add X8 to conditional EXIT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Delete the code in $Main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Create a rung to RUN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 with X5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Download program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Add X0-X7 to 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Put Project Browser in Status mode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$Main, $</a:t>
            </a:r>
            <a:r>
              <a:rPr lang="en-US" baseline="0" dirty="0" err="1" smtClean="0"/>
              <a:t>tBottomOfScan</a:t>
            </a:r>
            <a:r>
              <a:rPr lang="en-US" baseline="0" dirty="0" smtClean="0"/>
              <a:t> &amp; $</a:t>
            </a:r>
            <a:r>
              <a:rPr lang="en-US" baseline="0" dirty="0" err="1" smtClean="0"/>
              <a:t>tTopOfScan</a:t>
            </a:r>
            <a:r>
              <a:rPr lang="en-US" baseline="0" dirty="0" smtClean="0"/>
              <a:t> are all running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 is not running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Verify this by flipping X0-3 and no Ys come ON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X5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 is now running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Flip X0-3 and notice Ys work (leave them ON)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X7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all Ys go OFF because </a:t>
            </a:r>
            <a:r>
              <a:rPr lang="en-US" baseline="0" dirty="0" err="1" smtClean="0"/>
              <a:t>MyProgram</a:t>
            </a:r>
            <a:r>
              <a:rPr lang="en-US" baseline="0" dirty="0" smtClean="0"/>
              <a:t> is exited</a:t>
            </a:r>
          </a:p>
          <a:p>
            <a:pPr marL="171450" lvl="0" indent="-171450">
              <a:buFont typeface="Arial" charset="0"/>
              <a:buChar char="•"/>
            </a:pPr>
            <a:endParaRPr lang="en-US" baseline="0" dirty="0" smtClean="0"/>
          </a:p>
          <a:p>
            <a:pPr marL="171450" lvl="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Clear PLC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Create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using 100µs yielding (default)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Add WHILE X1, INC D0, WEND, INC D1 to </a:t>
            </a:r>
            <a:r>
              <a:rPr lang="en-US" baseline="0" dirty="0" err="1" smtClean="0"/>
              <a:t>MyTask</a:t>
            </a:r>
            <a:endParaRPr lang="en-US" baseline="0" dirty="0" smtClean="0"/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In $Main add X0 </a:t>
            </a:r>
            <a:r>
              <a:rPr lang="en-US" baseline="0" dirty="0" smtClean="0">
                <a:sym typeface="Wingdings" panose="05000000000000000000" pitchFamily="2" charset="2"/>
              </a:rPr>
              <a:t> ENTASK </a:t>
            </a:r>
            <a:r>
              <a:rPr lang="en-US" baseline="0" dirty="0" err="1" smtClean="0">
                <a:sym typeface="Wingdings" panose="05000000000000000000" pitchFamily="2" charset="2"/>
              </a:rPr>
              <a:t>MyTask</a:t>
            </a:r>
            <a:r>
              <a:rPr lang="en-US" baseline="0" dirty="0" smtClean="0">
                <a:sym typeface="Wingdings" panose="05000000000000000000" pitchFamily="2" charset="2"/>
              </a:rPr>
              <a:t> (edge-triggered)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In $</a:t>
            </a:r>
            <a:r>
              <a:rPr lang="en-US" baseline="0" dirty="0" err="1" smtClean="0">
                <a:sym typeface="Wingdings" panose="05000000000000000000" pitchFamily="2" charset="2"/>
              </a:rPr>
              <a:t>tTopOfScan</a:t>
            </a:r>
            <a:r>
              <a:rPr lang="en-US" baseline="0" dirty="0" smtClean="0">
                <a:sym typeface="Wingdings" panose="05000000000000000000" pitchFamily="2" charset="2"/>
              </a:rPr>
              <a:t> add MATH D2 = </a:t>
            </a:r>
            <a:r>
              <a:rPr lang="en-US" baseline="0" dirty="0" err="1" smtClean="0">
                <a:sym typeface="Wingdings" panose="05000000000000000000" pitchFamily="2" charset="2"/>
              </a:rPr>
              <a:t>TICKus</a:t>
            </a:r>
            <a:r>
              <a:rPr lang="en-US" baseline="0" dirty="0" smtClean="0">
                <a:sym typeface="Wingdings" panose="05000000000000000000" pitchFamily="2" charset="2"/>
              </a:rPr>
              <a:t>()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In $</a:t>
            </a:r>
            <a:r>
              <a:rPr lang="en-US" baseline="0" dirty="0" err="1" smtClean="0">
                <a:sym typeface="Wingdings" panose="05000000000000000000" pitchFamily="2" charset="2"/>
              </a:rPr>
              <a:t>tBottomOfScan</a:t>
            </a:r>
            <a:r>
              <a:rPr lang="en-US" baseline="0" dirty="0" smtClean="0">
                <a:sym typeface="Wingdings" panose="05000000000000000000" pitchFamily="2" charset="2"/>
              </a:rPr>
              <a:t> add MATH D3 = </a:t>
            </a:r>
            <a:r>
              <a:rPr lang="en-US" baseline="0" dirty="0" err="1" smtClean="0">
                <a:sym typeface="Wingdings" panose="05000000000000000000" pitchFamily="2" charset="2"/>
              </a:rPr>
              <a:t>TICKus</a:t>
            </a:r>
            <a:r>
              <a:rPr lang="en-US" baseline="0" dirty="0" smtClean="0">
                <a:sym typeface="Wingdings" panose="05000000000000000000" pitchFamily="2" charset="2"/>
              </a:rPr>
              <a:t>() – D2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Make sure X0 &amp; X1 are OFF &amp; D0-1 = 0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Create Data View with X0-1, D0-1, D3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Use Trend All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Download &amp; put into RUN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Notice D3’s value hovers around 25-30 µs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X0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This enables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to run once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WHILE/WEND doesn’t do anything because X1 = OFF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D1 increments to 1 for each OFF-to-ON transition of X0 showing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executes the code after the WHILE/WEND but only once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Notice D3’s value doesn’t change much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X1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Nothing happens because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is not executing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Toggle X0 OFF-to-ON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This enables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to run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WHILE/WEND is now looping because X1 = 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D0 is now incrementing like crazy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D1 is not incrementing at all showing the code underneath the WHILE/WEND is not executing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D3 now shows about 135 µsec showing that </a:t>
            </a:r>
            <a:r>
              <a:rPr lang="en-US" baseline="0" dirty="0" err="1" smtClean="0"/>
              <a:t>MyTask’s</a:t>
            </a:r>
            <a:r>
              <a:rPr lang="en-US" baseline="0" dirty="0" smtClean="0"/>
              <a:t> WHILE/WEND was allowed to loop for 100µs before yielding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X1 = OFF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WHILE/WEND condition is now gone (X1 = OFF)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D0 stops incrementing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D1 increments by 1 indicating after the WHILE/WEND was finished, the code underneath it was executed once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D3 returns to a value of 25-30 µs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Configure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and change the Yield to 200 µs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err="1" smtClean="0"/>
              <a:t>Goto</a:t>
            </a:r>
            <a:r>
              <a:rPr lang="en-US" baseline="0" dirty="0" smtClean="0"/>
              <a:t> Program mode and back to Run (this is necessary to update the new </a:t>
            </a:r>
            <a:r>
              <a:rPr lang="en-US" baseline="0" dirty="0" err="1" smtClean="0"/>
              <a:t>TimeSlice</a:t>
            </a:r>
            <a:r>
              <a:rPr lang="en-US" baseline="0" dirty="0" smtClean="0"/>
              <a:t> value)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Repeat the experiment noticing the value of D3 now shows 230 µs</a:t>
            </a:r>
          </a:p>
          <a:p>
            <a:pPr marL="171450" lvl="0" indent="-171450">
              <a:buFont typeface="Arial" charset="0"/>
              <a:buChar char="•"/>
            </a:pPr>
            <a:endParaRPr lang="en-US" baseline="0" dirty="0" smtClean="0"/>
          </a:p>
          <a:p>
            <a:pPr marL="628650" lvl="1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Configure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and change to Never Yield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err="1" smtClean="0"/>
              <a:t>Goto</a:t>
            </a:r>
            <a:r>
              <a:rPr lang="en-US" baseline="0" dirty="0" smtClean="0"/>
              <a:t> Program mode and back to Run (this is necessary to update the new </a:t>
            </a:r>
            <a:r>
              <a:rPr lang="en-US" baseline="0" dirty="0" err="1" smtClean="0"/>
              <a:t>TimeSlice</a:t>
            </a:r>
            <a:r>
              <a:rPr lang="en-US" baseline="0" dirty="0" smtClean="0"/>
              <a:t> value)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Repeat the experiment noticing the Do-more watchdogs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Clear Watchdog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Configure </a:t>
            </a:r>
            <a:r>
              <a:rPr lang="en-US" baseline="0" dirty="0" err="1" smtClean="0"/>
              <a:t>MyTask</a:t>
            </a:r>
            <a:r>
              <a:rPr lang="en-US" baseline="0" dirty="0" smtClean="0"/>
              <a:t> and change to Always Yield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err="1" smtClean="0"/>
              <a:t>Goto</a:t>
            </a:r>
            <a:r>
              <a:rPr lang="en-US" baseline="0" dirty="0" smtClean="0"/>
              <a:t> Program mode and back to Run (this is necessary to update the new </a:t>
            </a:r>
            <a:r>
              <a:rPr lang="en-US" baseline="0" dirty="0" err="1" smtClean="0"/>
              <a:t>TimeSlice</a:t>
            </a:r>
            <a:r>
              <a:rPr lang="en-US" baseline="0" dirty="0" smtClean="0"/>
              <a:t> value)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Repeat the experiment noticing D0 increments very slowly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Verify the different rate with Trend View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3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2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.png"/><Relationship Id="rId9" Type="http://schemas.openxmlformats.org/officeDocument/2006/relationships/image" Target="../media/image4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33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33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33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Programs VS Tasks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Enabling &amp; Disabling</a:t>
            </a:r>
          </a:p>
          <a:p>
            <a:r>
              <a:rPr lang="en-US" dirty="0" smtClean="0"/>
              <a:t>Execution Order</a:t>
            </a:r>
          </a:p>
          <a:p>
            <a:r>
              <a:rPr lang="en-US" dirty="0" smtClean="0"/>
              <a:t>Yielding</a:t>
            </a:r>
            <a:endParaRPr lang="en-US" dirty="0"/>
          </a:p>
        </p:txBody>
      </p:sp>
      <p:pic>
        <p:nvPicPr>
          <p:cNvPr id="30" name="RU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48100"/>
            <a:ext cx="1962150" cy="5715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EXI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49" y="2057400"/>
            <a:ext cx="1704975" cy="4286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HAL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4" y="2781300"/>
            <a:ext cx="1971675" cy="5524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ENTASK-E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1971675" cy="561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ENTASK-Interval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" y="5492778"/>
            <a:ext cx="1971675" cy="7239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ENTASK-Intervalx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04937"/>
            <a:ext cx="2000250" cy="7143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64766"/>
            <a:ext cx="2828925" cy="31908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4" y="1254153"/>
            <a:ext cx="2638425" cy="4600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26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25294"/>
              </p:ext>
            </p:extLst>
          </p:nvPr>
        </p:nvGraphicFramePr>
        <p:xfrm>
          <a:off x="457200" y="24384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039291" y="3390574"/>
            <a:ext cx="60960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386145" y="4413072"/>
            <a:ext cx="1913709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2"/>
            <a:endCxn id="9" idx="0"/>
          </p:cNvCxnSpPr>
          <p:nvPr/>
        </p:nvCxnSpPr>
        <p:spPr>
          <a:xfrm flipH="1">
            <a:off x="3343000" y="3725091"/>
            <a:ext cx="1091" cy="687981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77391" y="3657600"/>
            <a:ext cx="533400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38399" y="4700454"/>
            <a:ext cx="612865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384452" y="4992198"/>
            <a:ext cx="707689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01884" y="5492958"/>
            <a:ext cx="483361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46249" y="3124200"/>
            <a:ext cx="1139740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92501" y="3389817"/>
            <a:ext cx="1379085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68633" y="4580709"/>
            <a:ext cx="3934690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83629" y="3657600"/>
            <a:ext cx="1139740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04073" y="3936273"/>
            <a:ext cx="1253714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81421" y="4217127"/>
            <a:ext cx="941934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5557" y="4859382"/>
            <a:ext cx="2019118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48200" y="5131527"/>
            <a:ext cx="3576991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74639" y="5503818"/>
            <a:ext cx="483361" cy="0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08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Programs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Create </a:t>
            </a:r>
            <a:r>
              <a:rPr lang="en-US" b="1" i="1" dirty="0" err="1" smtClean="0"/>
              <a:t>MyProgram</a:t>
            </a:r>
            <a:endParaRPr lang="en-US" b="1" i="1" dirty="0" smtClean="0"/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Edge triggers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in </a:t>
            </a:r>
            <a:r>
              <a:rPr lang="en-US" b="1" i="1" dirty="0" smtClean="0"/>
              <a:t>$Main</a:t>
            </a:r>
          </a:p>
          <a:p>
            <a:pPr lvl="2"/>
            <a:r>
              <a:rPr lang="en-US" dirty="0" smtClean="0"/>
              <a:t>Now being scanned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/>
              <a:t> encountered</a:t>
            </a:r>
            <a:endParaRPr lang="en-US" b="1" i="1" dirty="0" smtClean="0"/>
          </a:p>
          <a:p>
            <a:pPr lvl="2"/>
            <a:r>
              <a:rPr lang="en-US" dirty="0" smtClean="0"/>
              <a:t>Not being scanned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239606" y="40386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MyProgram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19450"/>
            <a:ext cx="1962150" cy="5715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239605" y="40386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MyProgram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630006" y="4062546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7" y="5296033"/>
            <a:ext cx="1704975" cy="4286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6880996" y="3294018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00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  <p:bldP spid="11" grpId="0" animBg="1"/>
      <p:bldP spid="11" grpId="1" uiExpand="1" build="allAtOnce" animBg="1"/>
      <p:bldP spid="12" grpId="0" animBg="1"/>
      <p:bldP spid="12" grpId="1" animBg="1"/>
      <p:bldP spid="24" grpId="0" animBg="1"/>
      <p:bldP spid="2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869941"/>
              </p:ext>
            </p:extLst>
          </p:nvPr>
        </p:nvGraphicFramePr>
        <p:xfrm>
          <a:off x="457200" y="22098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039291" y="3161974"/>
            <a:ext cx="60960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351309" y="4480578"/>
            <a:ext cx="1992091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2"/>
            <a:endCxn id="9" idx="0"/>
          </p:cNvCxnSpPr>
          <p:nvPr/>
        </p:nvCxnSpPr>
        <p:spPr>
          <a:xfrm>
            <a:off x="3344091" y="3496491"/>
            <a:ext cx="3264" cy="984087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835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Programs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err="1" smtClean="0"/>
              <a:t>MyProgram</a:t>
            </a:r>
            <a:r>
              <a:rPr lang="en-US" dirty="0" smtClean="0"/>
              <a:t> created</a:t>
            </a:r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Edge triggers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in </a:t>
            </a:r>
            <a:r>
              <a:rPr lang="en-US" b="1" i="1" dirty="0" smtClean="0"/>
              <a:t>$Main</a:t>
            </a:r>
          </a:p>
          <a:p>
            <a:pPr lvl="2"/>
            <a:r>
              <a:rPr lang="en-US" dirty="0" smtClean="0"/>
              <a:t>Now being scanned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HALT</a:t>
            </a:r>
            <a:r>
              <a:rPr lang="en-US" dirty="0" smtClean="0"/>
              <a:t> enabled</a:t>
            </a:r>
            <a:endParaRPr lang="en-US" b="1" i="1" dirty="0" smtClean="0"/>
          </a:p>
          <a:p>
            <a:pPr lvl="2"/>
            <a:r>
              <a:rPr lang="en-US" dirty="0" smtClean="0"/>
              <a:t>Not being scanned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239606" y="41910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MyProgram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71800"/>
            <a:ext cx="1962150" cy="5715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239605" y="41910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MyProgram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630006" y="4214946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880996" y="3046368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59" y="3500846"/>
            <a:ext cx="1971675" cy="5524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6937193" y="3512520"/>
            <a:ext cx="1960789" cy="533573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  <p:pic>
        <p:nvPicPr>
          <p:cNvPr id="15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70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build="allAtOnce" animBg="1"/>
      <p:bldP spid="12" grpId="0" animBg="1"/>
      <p:bldP spid="12" grpId="1" animBg="1"/>
      <p:bldP spid="24" grpId="0" animBg="1"/>
      <p:bldP spid="24" grpId="1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998704"/>
              </p:ext>
            </p:extLst>
          </p:nvPr>
        </p:nvGraphicFramePr>
        <p:xfrm>
          <a:off x="457200" y="22098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715691" y="2895600"/>
            <a:ext cx="1532709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15691" y="4070800"/>
            <a:ext cx="3837028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2"/>
          </p:cNvCxnSpPr>
          <p:nvPr/>
        </p:nvCxnSpPr>
        <p:spPr>
          <a:xfrm>
            <a:off x="5482046" y="3230117"/>
            <a:ext cx="0" cy="840683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890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Tasks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Create </a:t>
            </a:r>
            <a:r>
              <a:rPr lang="en-US" b="1" i="1" dirty="0" err="1" smtClean="0"/>
              <a:t>MyTask</a:t>
            </a:r>
            <a:endParaRPr lang="en-US" b="1" i="1" dirty="0" smtClean="0"/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Edge triggers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Scans toward bottom</a:t>
            </a:r>
          </a:p>
          <a:p>
            <a:pPr lvl="2"/>
            <a:r>
              <a:rPr lang="en-US" dirty="0" smtClean="0"/>
              <a:t>Bottom is reached</a:t>
            </a:r>
            <a:endParaRPr lang="en-US" i="1" dirty="0" smtClean="0"/>
          </a:p>
          <a:p>
            <a:pPr lvl="2"/>
            <a:r>
              <a:rPr lang="en-US" dirty="0" smtClean="0"/>
              <a:t>Not being scanned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239606" y="40386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MyTask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39605" y="40386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MyTask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630006" y="4062546"/>
            <a:ext cx="457200" cy="89045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6" y="3206794"/>
            <a:ext cx="1971675" cy="561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6880996" y="3294018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5638629" y="4062546"/>
            <a:ext cx="457200" cy="150005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218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1" grpId="1" build="allAtOnce" animBg="1"/>
      <p:bldP spid="12" grpId="0" animBg="1"/>
      <p:bldP spid="12" grpId="1" animBg="1"/>
      <p:bldP spid="24" grpId="0" animBg="1"/>
      <p:bldP spid="24" grpId="1" animBg="1"/>
      <p:bldP spid="13" grpId="0" animBg="1"/>
      <p:bldP spid="1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591446"/>
              </p:ext>
            </p:extLst>
          </p:nvPr>
        </p:nvGraphicFramePr>
        <p:xfrm>
          <a:off x="457200" y="22098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163770" y="3429000"/>
            <a:ext cx="138639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09160" y="4343400"/>
            <a:ext cx="199644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2"/>
          </p:cNvCxnSpPr>
          <p:nvPr/>
        </p:nvCxnSpPr>
        <p:spPr>
          <a:xfrm>
            <a:off x="5856965" y="3763517"/>
            <a:ext cx="0" cy="579883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456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Tasks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err="1" smtClean="0"/>
              <a:t>MyTask</a:t>
            </a:r>
            <a:r>
              <a:rPr lang="en-US" dirty="0" smtClean="0"/>
              <a:t> created</a:t>
            </a:r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Power flow to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Now being scanned</a:t>
            </a:r>
          </a:p>
          <a:p>
            <a:pPr lvl="2"/>
            <a:r>
              <a:rPr lang="en-US" dirty="0" smtClean="0"/>
              <a:t>Power flow lost</a:t>
            </a:r>
          </a:p>
          <a:p>
            <a:pPr lvl="2"/>
            <a:r>
              <a:rPr lang="en-US" dirty="0" smtClean="0"/>
              <a:t>Not being scanned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239606" y="40386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MyTask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39605" y="40386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MyTask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630006" y="4062546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047456"/>
            <a:ext cx="1971675" cy="7239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6868885" y="3061171"/>
            <a:ext cx="1960789" cy="710185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8319721" y="3624943"/>
            <a:ext cx="448406" cy="609600"/>
          </a:xfrm>
          <a:prstGeom prst="upArrow">
            <a:avLst/>
          </a:prstGeom>
          <a:solidFill>
            <a:srgbClr val="FF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606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build="allAtOnce" animBg="1"/>
      <p:bldP spid="12" grpId="0" animBg="1"/>
      <p:bldP spid="12" grpId="1" animBg="1"/>
      <p:bldP spid="15" grpId="0" animBg="1"/>
      <p:bldP spid="15" grpId="1" animBg="1"/>
      <p:bldP spid="6" grpId="0" animBg="1"/>
      <p:bldP spid="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827102"/>
              </p:ext>
            </p:extLst>
          </p:nvPr>
        </p:nvGraphicFramePr>
        <p:xfrm>
          <a:off x="457200" y="22098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172914" y="3718941"/>
            <a:ext cx="999286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09160" y="4343400"/>
            <a:ext cx="199644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672557" y="4053458"/>
            <a:ext cx="0" cy="289941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597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BASICS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Programs</a:t>
            </a:r>
          </a:p>
          <a:p>
            <a:pPr lvl="2"/>
            <a:r>
              <a:rPr lang="en-US" dirty="0" smtClean="0"/>
              <a:t>Choose a </a:t>
            </a:r>
            <a:r>
              <a:rPr lang="en-US" u="sng" dirty="0" smtClean="0"/>
              <a:t>Program</a:t>
            </a:r>
            <a:r>
              <a:rPr lang="en-US" dirty="0" smtClean="0"/>
              <a:t> if your application requires…</a:t>
            </a:r>
          </a:p>
          <a:p>
            <a:pPr lvl="3"/>
            <a:r>
              <a:rPr lang="en-US" u="sng" dirty="0" smtClean="0"/>
              <a:t>Timing</a:t>
            </a:r>
            <a:r>
              <a:rPr lang="en-US" dirty="0" smtClean="0"/>
              <a:t>, or…</a:t>
            </a:r>
          </a:p>
          <a:p>
            <a:pPr lvl="3"/>
            <a:r>
              <a:rPr lang="en-US" u="sng" dirty="0" smtClean="0"/>
              <a:t>Asynchronous instructions</a:t>
            </a:r>
            <a:r>
              <a:rPr lang="en-US" dirty="0" smtClean="0"/>
              <a:t>, or…</a:t>
            </a:r>
          </a:p>
          <a:p>
            <a:pPr lvl="3"/>
            <a:r>
              <a:rPr lang="en-US" u="sng" dirty="0" smtClean="0"/>
              <a:t>Ladder logic needing multiple scans to complete</a:t>
            </a:r>
            <a:r>
              <a:rPr lang="en-US" dirty="0" smtClean="0"/>
              <a:t>, or…</a:t>
            </a:r>
          </a:p>
          <a:p>
            <a:pPr lvl="3"/>
            <a:r>
              <a:rPr lang="en-US" u="sng" dirty="0" smtClean="0"/>
              <a:t>Sequential control </a:t>
            </a:r>
            <a:r>
              <a:rPr lang="en-US" dirty="0" smtClean="0"/>
              <a:t>(</a:t>
            </a:r>
            <a:r>
              <a:rPr lang="en-US" u="sng" dirty="0" smtClean="0"/>
              <a:t>Stages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Once started (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instruction) it runs every scan until:</a:t>
            </a:r>
          </a:p>
          <a:p>
            <a:pPr lvl="3"/>
            <a:r>
              <a:rPr lang="en-US" dirty="0" smtClean="0"/>
              <a:t>Encountering an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/>
              <a:t> instruction</a:t>
            </a:r>
          </a:p>
          <a:p>
            <a:pPr lvl="3"/>
            <a:r>
              <a:rPr lang="en-US" dirty="0" smtClean="0"/>
              <a:t>A </a:t>
            </a:r>
            <a:r>
              <a:rPr lang="en-US" b="1" dirty="0" smtClean="0">
                <a:solidFill>
                  <a:srgbClr val="00B050"/>
                </a:solidFill>
              </a:rPr>
              <a:t>HALT</a:t>
            </a:r>
            <a:r>
              <a:rPr lang="en-US" dirty="0" smtClean="0"/>
              <a:t> instruction in another code block is used to stop it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Tasks</a:t>
            </a:r>
          </a:p>
          <a:p>
            <a:pPr lvl="2"/>
            <a:r>
              <a:rPr lang="en-US" dirty="0" smtClean="0"/>
              <a:t>Choose a </a:t>
            </a:r>
            <a:r>
              <a:rPr lang="en-US" u="sng" dirty="0" smtClean="0"/>
              <a:t>Task</a:t>
            </a:r>
            <a:r>
              <a:rPr lang="en-US" dirty="0" smtClean="0"/>
              <a:t> if your application requires…</a:t>
            </a:r>
          </a:p>
          <a:p>
            <a:pPr lvl="3"/>
            <a:r>
              <a:rPr lang="en-US" u="sng" dirty="0" smtClean="0"/>
              <a:t>A single pass through ladder logic executing exactly one time</a:t>
            </a:r>
            <a:r>
              <a:rPr lang="en-US" dirty="0" smtClean="0"/>
              <a:t>, or…</a:t>
            </a:r>
          </a:p>
          <a:p>
            <a:pPr lvl="3"/>
            <a:r>
              <a:rPr lang="en-US" u="sng" dirty="0" smtClean="0"/>
              <a:t>Ladder logic that needs to execute at a specific</a:t>
            </a:r>
            <a:r>
              <a:rPr lang="en-US" dirty="0" smtClean="0"/>
              <a:t>, </a:t>
            </a:r>
            <a:r>
              <a:rPr lang="en-US" u="sng" dirty="0" smtClean="0"/>
              <a:t>recurring interval</a:t>
            </a:r>
          </a:p>
          <a:p>
            <a:pPr lvl="2"/>
            <a:r>
              <a:rPr lang="en-US" dirty="0" smtClean="0"/>
              <a:t>Once started (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/>
              <a:t> instruction) it runs until:</a:t>
            </a:r>
          </a:p>
          <a:p>
            <a:pPr lvl="3"/>
            <a:r>
              <a:rPr lang="en-US" dirty="0" smtClean="0"/>
              <a:t>Execution reaches </a:t>
            </a:r>
            <a:r>
              <a:rPr lang="en-US" b="1" dirty="0" smtClean="0"/>
              <a:t>the last rung</a:t>
            </a:r>
            <a:endParaRPr lang="en-US" dirty="0" smtClean="0"/>
          </a:p>
          <a:p>
            <a:pPr lvl="3"/>
            <a:r>
              <a:rPr lang="en-US" dirty="0" smtClean="0"/>
              <a:t>A </a:t>
            </a:r>
            <a:r>
              <a:rPr lang="en-US" b="1" dirty="0" smtClean="0">
                <a:solidFill>
                  <a:srgbClr val="00B050"/>
                </a:solidFill>
              </a:rPr>
              <a:t>HALT</a:t>
            </a:r>
            <a:r>
              <a:rPr lang="en-US" dirty="0" smtClean="0"/>
              <a:t> instruction in another code block is used to stop it (special case of looping)</a:t>
            </a:r>
          </a:p>
          <a:p>
            <a:pPr lvl="2"/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1735931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75" y="4443411"/>
            <a:ext cx="1264444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Tasks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err="1" smtClean="0"/>
              <a:t>MyTask</a:t>
            </a:r>
            <a:r>
              <a:rPr lang="en-US" dirty="0" smtClean="0"/>
              <a:t> created</a:t>
            </a:r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Power flow to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Scans to bottom</a:t>
            </a:r>
          </a:p>
          <a:p>
            <a:pPr lvl="2"/>
            <a:r>
              <a:rPr lang="en-US" dirty="0" smtClean="0"/>
              <a:t>Bottom is reached</a:t>
            </a:r>
          </a:p>
          <a:p>
            <a:pPr lvl="2"/>
            <a:r>
              <a:rPr lang="en-US" dirty="0" smtClean="0"/>
              <a:t>Power flow remains</a:t>
            </a:r>
          </a:p>
          <a:p>
            <a:pPr lvl="2"/>
            <a:r>
              <a:rPr lang="en-US" dirty="0" smtClean="0"/>
              <a:t>500ms pass</a:t>
            </a:r>
          </a:p>
          <a:p>
            <a:pPr lvl="2"/>
            <a:r>
              <a:rPr lang="en-US" dirty="0" smtClean="0"/>
              <a:t>Scans to bottom again</a:t>
            </a:r>
          </a:p>
          <a:p>
            <a:pPr lvl="2"/>
            <a:r>
              <a:rPr lang="en-US" dirty="0" smtClean="0"/>
              <a:t>Bottom is reached again</a:t>
            </a:r>
          </a:p>
          <a:p>
            <a:pPr lvl="2"/>
            <a:r>
              <a:rPr lang="en-US" dirty="0" smtClean="0"/>
              <a:t>Power flow lost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-0"/>
          <p:cNvSpPr/>
          <p:nvPr/>
        </p:nvSpPr>
        <p:spPr>
          <a:xfrm>
            <a:off x="6239606" y="40386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MyTask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can $Main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yTask-1"/>
          <p:cNvSpPr/>
          <p:nvPr/>
        </p:nvSpPr>
        <p:spPr>
          <a:xfrm>
            <a:off x="6239605" y="40386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MyTask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2" name="Scan MyTask"/>
          <p:cNvSpPr/>
          <p:nvPr/>
        </p:nvSpPr>
        <p:spPr>
          <a:xfrm>
            <a:off x="5630006" y="4062546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250" name="ENTAS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154" y="3052627"/>
            <a:ext cx="2000250" cy="7143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NTASK Enable"/>
          <p:cNvSpPr/>
          <p:nvPr/>
        </p:nvSpPr>
        <p:spPr>
          <a:xfrm>
            <a:off x="6868885" y="3061171"/>
            <a:ext cx="1960789" cy="710185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 Arrow"/>
          <p:cNvSpPr/>
          <p:nvPr/>
        </p:nvSpPr>
        <p:spPr>
          <a:xfrm>
            <a:off x="8319721" y="3624943"/>
            <a:ext cx="448406" cy="609600"/>
          </a:xfrm>
          <a:prstGeom prst="upArrow">
            <a:avLst/>
          </a:prstGeom>
          <a:solidFill>
            <a:srgbClr val="FF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7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xit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2" uiExpand="1" build="allAtOnce" animBg="1"/>
      <p:bldP spid="11" grpId="3" build="allAtOnce" animBg="1"/>
      <p:bldP spid="11" grpId="4" build="allAtOnce" animBg="1"/>
      <p:bldP spid="12" grpId="0" animBg="1"/>
      <p:bldP spid="12" grpId="1" animBg="1"/>
      <p:bldP spid="12" grpId="2" animBg="1"/>
      <p:bldP spid="12" grpId="3" animBg="1"/>
      <p:bldP spid="15" grpId="0" animBg="1"/>
      <p:bldP spid="15" grpId="1" animBg="1"/>
      <p:bldP spid="13" grpId="0" animBg="1"/>
      <p:bldP spid="1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400564"/>
              </p:ext>
            </p:extLst>
          </p:nvPr>
        </p:nvGraphicFramePr>
        <p:xfrm>
          <a:off x="457200" y="2209800"/>
          <a:ext cx="8382000" cy="3119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828800"/>
                <a:gridCol w="2133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ENTASK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Once on edge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flow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Continuous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i="1" dirty="0" smtClean="0"/>
                        <a:t>Interval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Disabled by: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EXIT</a:t>
                      </a:r>
                      <a:r>
                        <a:rPr lang="en-US" dirty="0" smtClean="0"/>
                        <a:t> (internally)</a:t>
                      </a:r>
                    </a:p>
                    <a:p>
                      <a:pPr algn="ctr"/>
                      <a:r>
                        <a:rPr lang="en-US" b="1" dirty="0" smtClean="0"/>
                        <a:t>HALT</a:t>
                      </a:r>
                      <a:r>
                        <a:rPr lang="en-US" baseline="0" dirty="0" smtClean="0"/>
                        <a:t> (externally)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Reaching last rung (edge </a:t>
                      </a:r>
                      <a:r>
                        <a:rPr lang="en-US" b="1" dirty="0" smtClean="0"/>
                        <a:t>ENTASK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Losing power flow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 smtClean="0"/>
                        <a:t>HALT</a:t>
                      </a:r>
                      <a:r>
                        <a:rPr lang="en-US" dirty="0" smtClean="0"/>
                        <a:t> (externally; looping Task)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r>
                        <a:rPr lang="en-US" baseline="0" dirty="0" smtClean="0"/>
                        <a:t> Stages?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Yes</a:t>
                      </a:r>
                      <a:endParaRPr lang="en-US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419600" y="2590801"/>
            <a:ext cx="2057400" cy="146265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09160" y="4630782"/>
            <a:ext cx="3520440" cy="334517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672557" y="4053458"/>
            <a:ext cx="0" cy="577324"/>
          </a:xfrm>
          <a:prstGeom prst="line">
            <a:avLst/>
          </a:prstGeom>
          <a:ln w="50800" cap="rnd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191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Tasks</a:t>
            </a:r>
            <a:endParaRPr lang="en-US" dirty="0"/>
          </a:p>
          <a:p>
            <a:pPr lvl="1"/>
            <a:r>
              <a:rPr lang="en-US" b="1" i="1" dirty="0" smtClean="0"/>
              <a:t>$Main </a:t>
            </a:r>
            <a:r>
              <a:rPr lang="en-US" dirty="0" smtClean="0"/>
              <a:t>is a Program</a:t>
            </a:r>
          </a:p>
          <a:p>
            <a:pPr lvl="2"/>
            <a:r>
              <a:rPr lang="en-US" dirty="0" smtClean="0"/>
              <a:t>Cannot be disabled</a:t>
            </a:r>
            <a:endParaRPr lang="en-US" b="1" i="1" dirty="0" smtClean="0"/>
          </a:p>
          <a:p>
            <a:pPr lvl="2"/>
            <a:r>
              <a:rPr lang="en-US" dirty="0" smtClean="0"/>
              <a:t>Runs every scan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err="1" smtClean="0"/>
              <a:t>MyTask</a:t>
            </a:r>
            <a:r>
              <a:rPr lang="en-US" dirty="0" smtClean="0"/>
              <a:t> created</a:t>
            </a:r>
          </a:p>
          <a:p>
            <a:pPr lvl="2"/>
            <a:r>
              <a:rPr lang="en-US" dirty="0" smtClean="0"/>
              <a:t>Not being scanned</a:t>
            </a:r>
          </a:p>
          <a:p>
            <a:pPr lvl="2"/>
            <a:r>
              <a:rPr lang="en-US" dirty="0" smtClean="0"/>
              <a:t>Edge triggers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b="1" i="1" dirty="0" smtClean="0">
              <a:solidFill>
                <a:srgbClr val="00B050"/>
              </a:solidFill>
            </a:endParaRPr>
          </a:p>
          <a:p>
            <a:pPr lvl="2"/>
            <a:r>
              <a:rPr lang="en-US" b="1" i="1" dirty="0" err="1" smtClean="0"/>
              <a:t>MyTask</a:t>
            </a:r>
            <a:r>
              <a:rPr lang="en-US" dirty="0" smtClean="0"/>
              <a:t> is looping</a:t>
            </a:r>
          </a:p>
          <a:p>
            <a:pPr lvl="3"/>
            <a:r>
              <a:rPr lang="en-US" dirty="0" smtClean="0"/>
              <a:t>Loop time &gt; </a:t>
            </a:r>
            <a:r>
              <a:rPr lang="en-US" b="1" i="1" dirty="0" smtClean="0">
                <a:solidFill>
                  <a:srgbClr val="0070C0"/>
                </a:solidFill>
              </a:rPr>
              <a:t>.</a:t>
            </a:r>
            <a:r>
              <a:rPr lang="en-US" b="1" i="1" dirty="0" err="1" smtClean="0">
                <a:solidFill>
                  <a:srgbClr val="0070C0"/>
                </a:solidFill>
              </a:rPr>
              <a:t>TimeSlice</a:t>
            </a:r>
            <a:r>
              <a:rPr lang="en-US" i="1" dirty="0" smtClean="0"/>
              <a:t> </a:t>
            </a:r>
            <a:r>
              <a:rPr lang="en-US" dirty="0" smtClean="0"/>
              <a:t>so</a:t>
            </a:r>
            <a:br>
              <a:rPr lang="en-US" dirty="0" smtClean="0"/>
            </a:br>
            <a:r>
              <a:rPr lang="en-US" dirty="0" smtClean="0"/>
              <a:t>   that </a:t>
            </a:r>
            <a:r>
              <a:rPr lang="en-US" b="1" i="1" dirty="0" err="1" smtClean="0"/>
              <a:t>MyTask</a:t>
            </a:r>
            <a:r>
              <a:rPr lang="en-US" dirty="0" smtClean="0"/>
              <a:t> yields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HALT</a:t>
            </a:r>
            <a:r>
              <a:rPr lang="en-US" b="1" dirty="0" smtClean="0"/>
              <a:t> </a:t>
            </a:r>
            <a:r>
              <a:rPr lang="en-US" dirty="0" smtClean="0"/>
              <a:t>enabled</a:t>
            </a:r>
            <a:endParaRPr lang="en-US" i="1" dirty="0" smtClean="0"/>
          </a:p>
          <a:p>
            <a:pPr lvl="2"/>
            <a:r>
              <a:rPr lang="en-US" dirty="0" smtClean="0"/>
              <a:t>Not being scanned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9606" y="2057400"/>
            <a:ext cx="2304319" cy="15240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239606" y="4343400"/>
            <a:ext cx="2304319" cy="15240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>
                    <a:lumMod val="65000"/>
                  </a:schemeClr>
                </a:solidFill>
              </a:rPr>
              <a:t>MyTask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0006" y="20574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39605" y="4343400"/>
            <a:ext cx="2304319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</a:rPr>
              <a:t>MyTask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6" y="3048000"/>
            <a:ext cx="1971675" cy="561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6880996" y="3135224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164182" y="4191000"/>
            <a:ext cx="888273" cy="1774996"/>
            <a:chOff x="5164182" y="4191000"/>
            <a:chExt cx="888273" cy="1774996"/>
          </a:xfrm>
        </p:grpSpPr>
        <p:sp>
          <p:nvSpPr>
            <p:cNvPr id="9" name="U-Turn Arrow 8"/>
            <p:cNvSpPr/>
            <p:nvPr/>
          </p:nvSpPr>
          <p:spPr>
            <a:xfrm>
              <a:off x="5240382" y="4191000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U-Turn Arrow 18"/>
            <p:cNvSpPr/>
            <p:nvPr/>
          </p:nvSpPr>
          <p:spPr>
            <a:xfrm rot="10800000">
              <a:off x="5164182" y="4975396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0" y="3614329"/>
            <a:ext cx="1990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6954611" y="3618642"/>
            <a:ext cx="1960789" cy="586930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(Enabling &amp; Disabling)</a:t>
            </a:r>
            <a:endParaRPr lang="en-US" sz="2800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4724400" y="5105400"/>
            <a:ext cx="845818" cy="0"/>
          </a:xfrm>
          <a:prstGeom prst="line">
            <a:avLst/>
          </a:prstGeom>
          <a:ln w="50800" cap="rnd">
            <a:solidFill>
              <a:srgbClr val="FFC00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800600" y="2057400"/>
            <a:ext cx="0" cy="3048000"/>
          </a:xfrm>
          <a:prstGeom prst="line">
            <a:avLst/>
          </a:prstGeom>
          <a:ln w="50800" cap="rnd">
            <a:solidFill>
              <a:srgbClr val="FFC000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00600" y="2057400"/>
            <a:ext cx="845818" cy="0"/>
          </a:xfrm>
          <a:prstGeom prst="line">
            <a:avLst/>
          </a:prstGeom>
          <a:ln w="50800" cap="rnd">
            <a:solidFill>
              <a:srgbClr val="FFC000"/>
            </a:solidFill>
            <a:prstDash val="sysDot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56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1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21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21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build="allAtOnce" animBg="1"/>
      <p:bldP spid="24" grpId="0" animBg="1"/>
      <p:bldP spid="24" grpId="1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6172200" cy="4798268"/>
          </a:xfrm>
        </p:spPr>
        <p:txBody>
          <a:bodyPr numCol="1">
            <a:normAutofit fontScale="92500"/>
          </a:bodyPr>
          <a:lstStyle/>
          <a:p>
            <a:r>
              <a:rPr lang="en-US" dirty="0" smtClean="0"/>
              <a:t>Create Project w/execution order</a:t>
            </a:r>
          </a:p>
          <a:p>
            <a:r>
              <a:rPr lang="en-US" dirty="0" smtClean="0"/>
              <a:t>8 Examples:</a:t>
            </a:r>
          </a:p>
          <a:p>
            <a:pPr lvl="1"/>
            <a:r>
              <a:rPr lang="en-US" dirty="0" smtClean="0"/>
              <a:t>(1) Program code block </a:t>
            </a:r>
            <a:r>
              <a:rPr lang="en-US" b="1" i="1" dirty="0" smtClean="0"/>
              <a:t>$Main</a:t>
            </a:r>
            <a:endParaRPr lang="en-US" dirty="0" smtClean="0"/>
          </a:p>
          <a:p>
            <a:pPr lvl="1"/>
            <a:r>
              <a:rPr lang="en-US" dirty="0" smtClean="0"/>
              <a:t>(2)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a succeeding Program</a:t>
            </a:r>
          </a:p>
          <a:p>
            <a:pPr lvl="1"/>
            <a:r>
              <a:rPr lang="en-US" dirty="0" smtClean="0"/>
              <a:t>(3)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a preceding Program</a:t>
            </a:r>
          </a:p>
          <a:p>
            <a:pPr lvl="1"/>
            <a:r>
              <a:rPr lang="en-US" dirty="0" smtClean="0"/>
              <a:t>(4) Edge-trig-enable preceding Task</a:t>
            </a:r>
          </a:p>
          <a:p>
            <a:pPr lvl="1"/>
            <a:r>
              <a:rPr lang="en-US" dirty="0" smtClean="0"/>
              <a:t>(5) Edge-trig-enable succeeding Task</a:t>
            </a:r>
          </a:p>
          <a:p>
            <a:pPr lvl="1"/>
            <a:r>
              <a:rPr lang="en-US" dirty="0" smtClean="0"/>
              <a:t>(6) Power-flow-enable succeeding Task</a:t>
            </a:r>
          </a:p>
          <a:p>
            <a:pPr lvl="1"/>
            <a:r>
              <a:rPr lang="en-US" dirty="0" smtClean="0"/>
              <a:t>(7) Power-flow-enable preceding Task</a:t>
            </a:r>
          </a:p>
          <a:p>
            <a:pPr lvl="1"/>
            <a:r>
              <a:rPr lang="en-US" dirty="0" smtClean="0"/>
              <a:t>(8) Program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534881" y="31211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9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(1) Program code block </a:t>
            </a:r>
            <a:r>
              <a:rPr lang="en-US" b="1" i="1" dirty="0" smtClean="0"/>
              <a:t>$Main</a:t>
            </a:r>
            <a:endParaRPr lang="en-US" dirty="0"/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scan &amp; all subsequent scans</a:t>
            </a:r>
            <a:br>
              <a:rPr lang="en-US" dirty="0" smtClean="0"/>
            </a:br>
            <a:r>
              <a:rPr lang="en-US" dirty="0" smtClean="0"/>
              <a:t>if no other Programs or Tasks</a:t>
            </a:r>
            <a:br>
              <a:rPr lang="en-US" dirty="0" smtClean="0"/>
            </a:br>
            <a:r>
              <a:rPr lang="en-US" dirty="0" smtClean="0"/>
              <a:t>are enabled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534881" y="31211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087206" y="24384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3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1"/>
                            </p:stCondLst>
                            <p:childTnLst>
                              <p:par>
                                <p:cTn id="13" presetID="2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(2)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a succeeding Program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$Main</a:t>
            </a:r>
            <a:r>
              <a:rPr lang="en-US" dirty="0" smtClean="0"/>
              <a:t> flags </a:t>
            </a:r>
            <a:r>
              <a:rPr lang="en-US" b="1" i="1" dirty="0" smtClean="0"/>
              <a:t>MyProgram2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MyProgram2</a:t>
            </a:r>
            <a:r>
              <a:rPr lang="en-US" dirty="0" smtClean="0"/>
              <a:t> executes in the same scan because of the execution order.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534881" y="31211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087206" y="24384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35" y="2882211"/>
            <a:ext cx="1771650" cy="5524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7206345" y="2963091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399" y="2410973"/>
            <a:ext cx="438150" cy="354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05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5" grpId="0" animBg="1"/>
      <p:bldP spid="15" grpId="1" animBg="1"/>
      <p:bldP spid="16" grpId="0" animBg="1"/>
      <p:bldP spid="1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(3)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a preceding Program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MyProgram2</a:t>
            </a:r>
            <a:r>
              <a:rPr lang="en-US" dirty="0" smtClean="0"/>
              <a:t> flags </a:t>
            </a:r>
            <a:r>
              <a:rPr lang="en-US" b="1" i="1" dirty="0" smtClean="0"/>
              <a:t>MyProgram1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MyProgram1</a:t>
            </a:r>
            <a:r>
              <a:rPr lang="en-US" dirty="0" smtClean="0"/>
              <a:t> does not execute in this scan because of the execution order.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6534881" y="31211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</a:t>
            </a:r>
            <a:r>
              <a:rPr lang="en-US" b="1" i="1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087206" y="24384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35" y="5695950"/>
            <a:ext cx="1771650" cy="5524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7206345" y="5776830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31" y="2377245"/>
            <a:ext cx="4381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58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22" grpId="0" animBg="1"/>
      <p:bldP spid="23" grpId="0" animBg="1"/>
      <p:bldP spid="2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(4) Edge-trigger-enable preceding Task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MyProgram1</a:t>
            </a:r>
            <a:r>
              <a:rPr lang="en-US" dirty="0" smtClean="0"/>
              <a:t> flags </a:t>
            </a:r>
            <a:r>
              <a:rPr lang="en-US" b="1" i="1" dirty="0" smtClean="0"/>
              <a:t>MyTask1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does not execute in this scan because of the execution order.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scan after being enabled </a:t>
            </a:r>
            <a:r>
              <a:rPr lang="en-US" b="1" i="1" dirty="0" smtClean="0"/>
              <a:t>MyTask1</a:t>
            </a:r>
            <a:r>
              <a:rPr lang="en-US" dirty="0" smtClean="0"/>
              <a:t> executes to the bottom and disables itself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scan after being enabled </a:t>
            </a:r>
            <a:r>
              <a:rPr lang="en-US" b="1" i="1" dirty="0" smtClean="0"/>
              <a:t>MyTask1</a:t>
            </a:r>
            <a:r>
              <a:rPr lang="en-US" dirty="0" smtClean="0"/>
              <a:t> does not execute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8" name="MyTask2-0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MyTask3-0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MyProgram2-1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Scan P2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yProgram1-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Scan $Main-P1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ENTASK-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988" y="3579876"/>
            <a:ext cx="1771650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dgeTrig"/>
          <p:cNvSpPr/>
          <p:nvPr/>
        </p:nvSpPr>
        <p:spPr>
          <a:xfrm>
            <a:off x="7236419" y="3655042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yTask1-1"/>
          <p:cNvSpPr/>
          <p:nvPr/>
        </p:nvSpPr>
        <p:spPr>
          <a:xfrm>
            <a:off x="6534881" y="1752600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4" name="Scan T1-$Main-P1"/>
          <p:cNvSpPr/>
          <p:nvPr/>
        </p:nvSpPr>
        <p:spPr>
          <a:xfrm>
            <a:off x="6087291" y="1782748"/>
            <a:ext cx="313594" cy="1913189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Scan $Main-P1-P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31" y="2377245"/>
            <a:ext cx="4381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can T1"/>
          <p:cNvSpPr/>
          <p:nvPr/>
        </p:nvSpPr>
        <p:spPr>
          <a:xfrm>
            <a:off x="6087206" y="1752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23" grpId="0" animBg="1"/>
      <p:bldP spid="23" grpId="1" animBg="1"/>
      <p:bldP spid="23" grpId="2" animBg="1"/>
      <p:bldP spid="23" grpId="3" animBg="1"/>
      <p:bldP spid="15" grpId="0" animBg="1"/>
      <p:bldP spid="15" grpId="1" animBg="1"/>
      <p:bldP spid="21" grpId="0" animBg="1"/>
      <p:bldP spid="21" grpId="1" animBg="1"/>
      <p:bldP spid="24" grpId="0" animBg="1"/>
      <p:bldP spid="24" grpId="1" animBg="1"/>
      <p:bldP spid="27" grpId="0" animBg="1"/>
      <p:bldP spid="27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/>
              <a:t>(5) Edge-trigger-enable succeeding Task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MyProgram1</a:t>
            </a:r>
            <a:r>
              <a:rPr lang="en-US" dirty="0" smtClean="0"/>
              <a:t> flags </a:t>
            </a:r>
            <a:r>
              <a:rPr lang="en-US" b="1" i="1" dirty="0" smtClean="0"/>
              <a:t>MyTask2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MyTask2</a:t>
            </a:r>
            <a:r>
              <a:rPr lang="en-US" dirty="0" smtClean="0"/>
              <a:t> executes in this scan because of the execution order.</a:t>
            </a:r>
          </a:p>
          <a:p>
            <a:pPr lvl="1"/>
            <a:r>
              <a:rPr lang="en-US" b="1" i="1" dirty="0" smtClean="0"/>
              <a:t>MyTask2 </a:t>
            </a:r>
            <a:r>
              <a:rPr lang="en-US" dirty="0" smtClean="0"/>
              <a:t>executes to the bottom and disables itself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scan after being enabled </a:t>
            </a:r>
            <a:r>
              <a:rPr lang="en-US" b="1" i="1" dirty="0" smtClean="0"/>
              <a:t>MyTask2</a:t>
            </a:r>
            <a:r>
              <a:rPr lang="en-US" dirty="0" smtClean="0"/>
              <a:t> does not execute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Rectangle 7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534794" y="38069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MyTask2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63" y="3579876"/>
            <a:ext cx="1743075" cy="5334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7236419" y="3655042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6082894" y="2443588"/>
            <a:ext cx="313594" cy="1976011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31" y="2377245"/>
            <a:ext cx="4381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17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23" grpId="0" animBg="1"/>
      <p:bldP spid="23" grpId="1" animBg="1"/>
      <p:bldP spid="23" grpId="2" animBg="1"/>
      <p:bldP spid="23" grpId="3" animBg="1"/>
      <p:bldP spid="27" grpId="0" animBg="1"/>
      <p:bldP spid="27" grpId="1" animBg="1"/>
      <p:bldP spid="15" grpId="0" animBg="1"/>
      <p:bldP spid="15" grpId="1" animBg="1"/>
      <p:bldP spid="28" grpId="0" animBg="1"/>
      <p:bldP spid="2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(6) Power-Flow-enable succeeding Task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MyProgram1</a:t>
            </a:r>
            <a:r>
              <a:rPr lang="en-US" dirty="0" smtClean="0"/>
              <a:t> flags </a:t>
            </a:r>
            <a:r>
              <a:rPr lang="en-US" b="1" i="1" dirty="0" smtClean="0"/>
              <a:t>MyTask2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MyTask2</a:t>
            </a:r>
            <a:r>
              <a:rPr lang="en-US" dirty="0" smtClean="0"/>
              <a:t> executes in this scan because of the execution order.</a:t>
            </a:r>
          </a:p>
          <a:p>
            <a:pPr lvl="1"/>
            <a:r>
              <a:rPr lang="en-US" b="1" i="1" dirty="0" smtClean="0"/>
              <a:t>MyTask2 </a:t>
            </a:r>
            <a:r>
              <a:rPr lang="en-US" dirty="0" smtClean="0"/>
              <a:t>continues to execute as long as there is power flow to </a:t>
            </a:r>
            <a:r>
              <a:rPr lang="en-US" b="1" i="1" dirty="0" smtClean="0"/>
              <a:t>MyProgram1</a:t>
            </a:r>
            <a:r>
              <a:rPr lang="en-US" dirty="0" smtClean="0"/>
              <a:t>’s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</a:p>
          <a:p>
            <a:pPr lvl="1"/>
            <a:r>
              <a:rPr lang="en-US" dirty="0" smtClean="0"/>
              <a:t>A subsequent scan </a:t>
            </a:r>
            <a:r>
              <a:rPr lang="en-US" b="1" i="1" dirty="0" smtClean="0"/>
              <a:t>MyProgram1</a:t>
            </a:r>
            <a:r>
              <a:rPr lang="en-US" i="1" dirty="0" smtClean="0"/>
              <a:t> </a:t>
            </a:r>
            <a:r>
              <a:rPr lang="en-US" dirty="0" smtClean="0"/>
              <a:t>disables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</a:p>
          <a:p>
            <a:pPr lvl="1"/>
            <a:r>
              <a:rPr lang="en-US" b="1" i="1" dirty="0" smtClean="0"/>
              <a:t>MyTask2</a:t>
            </a:r>
            <a:r>
              <a:rPr lang="en-US" dirty="0" smtClean="0"/>
              <a:t> does not execute this scan because of execution order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8" name="MyTask2-0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MyTask3-0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MyProgram2-1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Arrow P2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yProgram1-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Arrow $Main-P1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yTask2-1"/>
          <p:cNvSpPr/>
          <p:nvPr/>
        </p:nvSpPr>
        <p:spPr>
          <a:xfrm>
            <a:off x="6534794" y="38069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MyTask2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6146" name="ENTAS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338" y="3581400"/>
            <a:ext cx="1638300" cy="6953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Arrow $Main-P1-T2"/>
          <p:cNvSpPr/>
          <p:nvPr/>
        </p:nvSpPr>
        <p:spPr>
          <a:xfrm>
            <a:off x="6082894" y="2443588"/>
            <a:ext cx="313594" cy="1976011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8462597" y="4157853"/>
            <a:ext cx="448406" cy="609600"/>
          </a:xfrm>
          <a:prstGeom prst="upArrow">
            <a:avLst/>
          </a:prstGeom>
          <a:solidFill>
            <a:srgbClr val="FF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NTASK Enable"/>
          <p:cNvSpPr/>
          <p:nvPr/>
        </p:nvSpPr>
        <p:spPr>
          <a:xfrm>
            <a:off x="7407338" y="3581400"/>
            <a:ext cx="1628775" cy="689446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Arrow $Main-P1-P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31" y="2386770"/>
            <a:ext cx="4381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Arrow $Main-P1-T2-P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138" y="2424113"/>
            <a:ext cx="4095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8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23" grpId="0" animBg="1"/>
      <p:bldP spid="23" grpId="1" animBg="1"/>
      <p:bldP spid="23" grpId="2" animBg="1"/>
      <p:bldP spid="23" grpId="3" animBg="1"/>
      <p:bldP spid="27" grpId="0" animBg="1"/>
      <p:bldP spid="27" grpId="1" animBg="1"/>
      <p:bldP spid="28" grpId="0" animBg="1"/>
      <p:bldP spid="28" grpId="1" animBg="1"/>
      <p:bldP spid="21" grpId="0" animBg="1"/>
      <p:bldP spid="21" grpId="1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BASICS</a:t>
            </a:r>
          </a:p>
          <a:p>
            <a:pPr lvl="1"/>
            <a:r>
              <a:rPr lang="en-US" dirty="0" smtClean="0"/>
              <a:t>Built-in Programs</a:t>
            </a:r>
          </a:p>
          <a:p>
            <a:pPr lvl="2"/>
            <a:r>
              <a:rPr lang="en-US" b="1" i="1" dirty="0" smtClean="0"/>
              <a:t>$Main</a:t>
            </a:r>
          </a:p>
          <a:p>
            <a:pPr lvl="3"/>
            <a:r>
              <a:rPr lang="en-US" dirty="0" smtClean="0"/>
              <a:t>Executed every PLC scan while in RUN mode</a:t>
            </a:r>
          </a:p>
          <a:p>
            <a:pPr lvl="1"/>
            <a:r>
              <a:rPr lang="en-US" dirty="0" smtClean="0"/>
              <a:t>Built-in Tasks</a:t>
            </a:r>
          </a:p>
          <a:p>
            <a:pPr lvl="2"/>
            <a:r>
              <a:rPr lang="en-US" b="1" i="1" dirty="0" smtClean="0"/>
              <a:t>$</a:t>
            </a:r>
            <a:r>
              <a:rPr lang="en-US" b="1" i="1" dirty="0" err="1" smtClean="0"/>
              <a:t>tFirstScan</a:t>
            </a:r>
            <a:r>
              <a:rPr lang="en-US" dirty="0" smtClean="0"/>
              <a:t> – only </a:t>
            </a:r>
            <a:r>
              <a:rPr lang="en-US" dirty="0" err="1" smtClean="0"/>
              <a:t>clode</a:t>
            </a:r>
            <a:r>
              <a:rPr lang="en-US" dirty="0" smtClean="0"/>
              <a:t> block that executes </a:t>
            </a:r>
            <a:br>
              <a:rPr lang="en-US" dirty="0" smtClean="0"/>
            </a:br>
            <a:r>
              <a:rPr lang="en-US" dirty="0" smtClean="0"/>
              <a:t>1 time on STOP-to-RUN transition (before </a:t>
            </a:r>
            <a:br>
              <a:rPr lang="en-US" dirty="0" smtClean="0"/>
            </a:br>
            <a:r>
              <a:rPr lang="en-US" dirty="0" smtClean="0"/>
              <a:t>normal scanning starts)</a:t>
            </a:r>
            <a:endParaRPr lang="en-US" b="1" i="1" dirty="0" smtClean="0"/>
          </a:p>
          <a:p>
            <a:pPr lvl="2"/>
            <a:r>
              <a:rPr lang="en-US" b="1" i="1" dirty="0" smtClean="0"/>
              <a:t>$</a:t>
            </a:r>
            <a:r>
              <a:rPr lang="en-US" b="1" i="1" dirty="0" err="1" smtClean="0"/>
              <a:t>tLastScan</a:t>
            </a:r>
            <a:r>
              <a:rPr lang="en-US" dirty="0" smtClean="0"/>
              <a:t> – last code block that executes on </a:t>
            </a:r>
            <a:br>
              <a:rPr lang="en-US" dirty="0" smtClean="0"/>
            </a:br>
            <a:r>
              <a:rPr lang="en-US" dirty="0" smtClean="0"/>
              <a:t>RUN-to-STOP transition</a:t>
            </a:r>
            <a:endParaRPr lang="en-US" b="1" i="1" dirty="0" smtClean="0"/>
          </a:p>
          <a:p>
            <a:pPr lvl="2"/>
            <a:r>
              <a:rPr lang="en-US" b="1" i="1" dirty="0" smtClean="0"/>
              <a:t>$</a:t>
            </a:r>
            <a:r>
              <a:rPr lang="en-US" b="1" i="1" dirty="0" err="1" smtClean="0"/>
              <a:t>tTopOfScan</a:t>
            </a:r>
            <a:r>
              <a:rPr lang="en-US" dirty="0" smtClean="0"/>
              <a:t> – first code block to execute </a:t>
            </a:r>
            <a:br>
              <a:rPr lang="en-US" dirty="0" smtClean="0"/>
            </a:br>
            <a:r>
              <a:rPr lang="en-US" dirty="0" smtClean="0"/>
              <a:t>on each scan</a:t>
            </a:r>
            <a:endParaRPr lang="en-US" b="1" i="1" dirty="0" smtClean="0"/>
          </a:p>
          <a:p>
            <a:pPr lvl="2"/>
            <a:r>
              <a:rPr lang="en-US" b="1" i="1" dirty="0" smtClean="0"/>
              <a:t>$</a:t>
            </a:r>
            <a:r>
              <a:rPr lang="en-US" b="1" i="1" dirty="0" err="1" smtClean="0"/>
              <a:t>tBottomOfScan</a:t>
            </a:r>
            <a:r>
              <a:rPr lang="en-US" dirty="0" smtClean="0"/>
              <a:t> – last code block to execute </a:t>
            </a:r>
            <a:br>
              <a:rPr lang="en-US" dirty="0" smtClean="0"/>
            </a:br>
            <a:r>
              <a:rPr lang="en-US" dirty="0" smtClean="0"/>
              <a:t>on each scan</a:t>
            </a:r>
            <a:endParaRPr lang="en-US" b="1" i="1" dirty="0" smtClean="0"/>
          </a:p>
          <a:p>
            <a:pPr lvl="2"/>
            <a:r>
              <a:rPr lang="en-US" b="1" i="1" dirty="0" smtClean="0"/>
              <a:t>$t1Second</a:t>
            </a:r>
            <a:r>
              <a:rPr lang="en-US" dirty="0" smtClean="0"/>
              <a:t> – after all its ladder logic is </a:t>
            </a:r>
            <a:br>
              <a:rPr lang="en-US" dirty="0" smtClean="0"/>
            </a:br>
            <a:r>
              <a:rPr lang="en-US" dirty="0" smtClean="0"/>
              <a:t>executed it schedules itself to run again in 1 </a:t>
            </a:r>
            <a:br>
              <a:rPr lang="en-US" dirty="0" smtClean="0"/>
            </a:br>
            <a:r>
              <a:rPr lang="en-US" dirty="0" smtClean="0"/>
              <a:t>second</a:t>
            </a:r>
            <a:endParaRPr lang="en-US" b="1" i="1" dirty="0" smtClean="0"/>
          </a:p>
          <a:p>
            <a:pPr lvl="2"/>
            <a:r>
              <a:rPr lang="en-US" b="1" i="1" dirty="0" smtClean="0"/>
              <a:t>$t100ms</a:t>
            </a:r>
            <a:r>
              <a:rPr lang="en-US" dirty="0" smtClean="0"/>
              <a:t> – &lt;ditto&gt;… in 100ms</a:t>
            </a:r>
            <a:endParaRPr lang="en-US" b="1" i="1" dirty="0" smtClean="0"/>
          </a:p>
          <a:p>
            <a:pPr lvl="2"/>
            <a:r>
              <a:rPr lang="en-US" b="1" i="1" dirty="0" smtClean="0"/>
              <a:t>$t50ms</a:t>
            </a:r>
            <a:r>
              <a:rPr lang="en-US" dirty="0" smtClean="0"/>
              <a:t> - &lt;ditto&gt;… in 50ms</a:t>
            </a:r>
            <a:endParaRPr lang="en-US" b="1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559" y="2243137"/>
            <a:ext cx="1350169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124200"/>
            <a:ext cx="2528888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06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 smtClean="0"/>
              <a:t>(7) Power-Flow-enable preceding Task</a:t>
            </a:r>
            <a:endParaRPr lang="en-US" dirty="0"/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MyProgram1</a:t>
            </a:r>
            <a:r>
              <a:rPr lang="en-US" dirty="0" smtClean="0"/>
              <a:t> flags </a:t>
            </a:r>
            <a:r>
              <a:rPr lang="en-US" b="1" i="1" dirty="0" smtClean="0"/>
              <a:t>MyTask1</a:t>
            </a:r>
            <a:r>
              <a:rPr lang="en-US" dirty="0" smtClean="0"/>
              <a:t> to execute with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/>
              <a:t> instruction.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does not execute this scan because of the execution order.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scan after being enabled </a:t>
            </a:r>
            <a:r>
              <a:rPr lang="en-US" b="1" i="1" dirty="0" smtClean="0"/>
              <a:t>MyTask1</a:t>
            </a:r>
            <a:r>
              <a:rPr lang="en-US" dirty="0" smtClean="0"/>
              <a:t> executes because of execution order</a:t>
            </a:r>
            <a:endParaRPr lang="en-US" b="1" dirty="0" smtClean="0"/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continues to execute as long as there is power flow to </a:t>
            </a:r>
            <a:r>
              <a:rPr lang="en-US" b="1" i="1" dirty="0" smtClean="0"/>
              <a:t>MyProgram1</a:t>
            </a:r>
            <a:r>
              <a:rPr lang="en-US" dirty="0" smtClean="0"/>
              <a:t>’s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</a:p>
          <a:p>
            <a:pPr lvl="1"/>
            <a:r>
              <a:rPr lang="en-US" dirty="0" smtClean="0"/>
              <a:t>A subsequent scan </a:t>
            </a:r>
            <a:r>
              <a:rPr lang="en-US" b="1" i="1" dirty="0" smtClean="0"/>
              <a:t>MyProgram1</a:t>
            </a:r>
            <a:r>
              <a:rPr lang="en-US" dirty="0" smtClean="0"/>
              <a:t> disables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</a:p>
          <a:p>
            <a:pPr lvl="1"/>
            <a:r>
              <a:rPr lang="en-US" dirty="0" smtClean="0"/>
              <a:t>The next scan after this </a:t>
            </a:r>
            <a:r>
              <a:rPr lang="en-US" b="1" i="1" dirty="0" smtClean="0"/>
              <a:t>MyTask1</a:t>
            </a:r>
            <a:r>
              <a:rPr lang="en-US" dirty="0" smtClean="0"/>
              <a:t> does not execute.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8" name="MyTask2-0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MyTask3-0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MyProgram2-1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Scan P2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yProgram1-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Scan $Main-P1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ENTASK-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338" y="3604096"/>
            <a:ext cx="1609725" cy="6667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d Arrow"/>
          <p:cNvSpPr/>
          <p:nvPr/>
        </p:nvSpPr>
        <p:spPr>
          <a:xfrm>
            <a:off x="8462597" y="4157853"/>
            <a:ext cx="448406" cy="609600"/>
          </a:xfrm>
          <a:prstGeom prst="upArrow">
            <a:avLst/>
          </a:prstGeom>
          <a:solidFill>
            <a:srgbClr val="FF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NTASK Enable"/>
          <p:cNvSpPr/>
          <p:nvPr/>
        </p:nvSpPr>
        <p:spPr>
          <a:xfrm>
            <a:off x="7407338" y="3581400"/>
            <a:ext cx="1628775" cy="689446"/>
          </a:xfrm>
          <a:prstGeom prst="roundRect">
            <a:avLst/>
          </a:prstGeom>
          <a:noFill/>
          <a:ln w="635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Scan $Main-P1-P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631" y="2386770"/>
            <a:ext cx="4381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MyTask1-1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9" name="Scan T1-$Main-P1"/>
          <p:cNvSpPr/>
          <p:nvPr/>
        </p:nvSpPr>
        <p:spPr>
          <a:xfrm>
            <a:off x="6087291" y="1752600"/>
            <a:ext cx="313594" cy="1997723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Scan T1-$Main-P1-P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63" y="1733550"/>
            <a:ext cx="428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64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6" grpId="6" animBg="1"/>
      <p:bldP spid="16" grpId="7" animBg="1"/>
      <p:bldP spid="23" grpId="0" animBg="1"/>
      <p:bldP spid="23" grpId="2" animBg="1"/>
      <p:bldP spid="23" grpId="3" animBg="1"/>
      <p:bldP spid="23" grpId="4" animBg="1"/>
      <p:bldP spid="21" grpId="0" animBg="1"/>
      <p:bldP spid="21" grpId="1" animBg="1"/>
      <p:bldP spid="24" grpId="0" animBg="1"/>
      <p:bldP spid="24" grpId="1" animBg="1"/>
      <p:bldP spid="26" grpId="0" animBg="1"/>
      <p:bldP spid="26" grpId="1" animBg="1"/>
      <p:bldP spid="29" grpId="0" animBg="1"/>
      <p:bldP spid="29" grpId="1" animBg="1"/>
      <p:bldP spid="29" grpId="2" animBg="1"/>
      <p:bldP spid="29" grpId="3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/>
              <a:t>(8) Program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MyProgram1</a:t>
            </a:r>
            <a:r>
              <a:rPr lang="en-US" dirty="0" smtClean="0"/>
              <a:t> encounters an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/>
              <a:t> instruction and disables itself.</a:t>
            </a:r>
          </a:p>
          <a:p>
            <a:pPr lvl="1"/>
            <a:r>
              <a:rPr lang="en-US" dirty="0" smtClean="0"/>
              <a:t>This scan </a:t>
            </a:r>
            <a:r>
              <a:rPr lang="en-US" b="1" i="1" dirty="0" smtClean="0"/>
              <a:t>MyProgram2</a:t>
            </a:r>
            <a:r>
              <a:rPr lang="en-US" dirty="0" smtClean="0"/>
              <a:t> also encounters an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/>
              <a:t> instruction and disables itself.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scan after </a:t>
            </a:r>
            <a:r>
              <a:rPr lang="en-US" b="1" i="1" dirty="0" smtClean="0"/>
              <a:t>MyProgram1</a:t>
            </a:r>
            <a:r>
              <a:rPr lang="en-US" dirty="0" smtClean="0"/>
              <a:t> and </a:t>
            </a:r>
            <a:r>
              <a:rPr lang="en-US" b="1" i="1" dirty="0" smtClean="0"/>
              <a:t>MyProgram2</a:t>
            </a:r>
            <a:r>
              <a:rPr lang="en-US" dirty="0" smtClean="0"/>
              <a:t> encounter </a:t>
            </a:r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/>
              <a:t>s they are no longer executing</a:t>
            </a:r>
          </a:p>
          <a:p>
            <a:pPr lvl="1"/>
            <a:r>
              <a:rPr lang="en-US" dirty="0" smtClean="0"/>
              <a:t>Subsequent scans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6" y="2438400"/>
            <a:ext cx="2304319" cy="6096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796" y="1752600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(Execution Order)</a:t>
            </a:r>
            <a:endParaRPr lang="en-US" sz="2800" dirty="0"/>
          </a:p>
        </p:txBody>
      </p:sp>
      <p:sp>
        <p:nvSpPr>
          <p:cNvPr id="18" name="MyTask2-0"/>
          <p:cNvSpPr/>
          <p:nvPr/>
        </p:nvSpPr>
        <p:spPr>
          <a:xfrm>
            <a:off x="6534881" y="38069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MyTask3-0"/>
          <p:cNvSpPr/>
          <p:nvPr/>
        </p:nvSpPr>
        <p:spPr>
          <a:xfrm>
            <a:off x="6534881" y="44927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MyTask3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MyProgram2-0"/>
          <p:cNvSpPr/>
          <p:nvPr/>
        </p:nvSpPr>
        <p:spPr>
          <a:xfrm>
            <a:off x="6534794" y="51785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MyProgram2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MyProgram2-1"/>
          <p:cNvSpPr/>
          <p:nvPr/>
        </p:nvSpPr>
        <p:spPr>
          <a:xfrm>
            <a:off x="6534881" y="51785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Scan P2"/>
          <p:cNvSpPr/>
          <p:nvPr/>
        </p:nvSpPr>
        <p:spPr>
          <a:xfrm>
            <a:off x="6087206" y="51816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yProgram1-0"/>
          <p:cNvSpPr/>
          <p:nvPr/>
        </p:nvSpPr>
        <p:spPr>
          <a:xfrm>
            <a:off x="6534881" y="3121152"/>
            <a:ext cx="2304319" cy="612648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MyProgram1-1"/>
          <p:cNvSpPr/>
          <p:nvPr/>
        </p:nvSpPr>
        <p:spPr>
          <a:xfrm>
            <a:off x="6534795" y="3121152"/>
            <a:ext cx="2304319" cy="612648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3" name="Scan $Main-P1"/>
          <p:cNvSpPr/>
          <p:nvPr/>
        </p:nvSpPr>
        <p:spPr>
          <a:xfrm>
            <a:off x="6087291" y="2434064"/>
            <a:ext cx="313594" cy="130673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can $Main"/>
          <p:cNvSpPr/>
          <p:nvPr/>
        </p:nvSpPr>
        <p:spPr>
          <a:xfrm>
            <a:off x="6087206" y="2438400"/>
            <a:ext cx="313594" cy="6096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5" name="EXIT-P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713" y="3602164"/>
            <a:ext cx="1685925" cy="409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EXIT-P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713" y="5586412"/>
            <a:ext cx="1685925" cy="409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54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6" grpId="1" animBg="1"/>
      <p:bldP spid="22" grpId="0" animBg="1"/>
      <p:bldP spid="23" grpId="0" animBg="1"/>
      <p:bldP spid="23" grpId="1" animBg="1"/>
      <p:bldP spid="27" grpId="0" animBg="1"/>
      <p:bldP spid="27" grpId="1" animBg="1"/>
      <p:bldP spid="27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Yielding only occurs at “yielding” instructions</a:t>
            </a:r>
          </a:p>
          <a:p>
            <a:r>
              <a:rPr lang="en-US" dirty="0" smtClean="0"/>
              <a:t>Yielding instructions (</a:t>
            </a:r>
            <a:r>
              <a:rPr lang="en-US" b="1" dirty="0" smtClean="0">
                <a:solidFill>
                  <a:srgbClr val="0000FF"/>
                </a:solidFill>
              </a:rPr>
              <a:t>blue</a:t>
            </a:r>
            <a:r>
              <a:rPr lang="en-US" dirty="0" smtClean="0"/>
              <a:t> triangle):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YIELD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(w/</a:t>
            </a:r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(w/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/>
              <a:t> (w/</a:t>
            </a:r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GOTO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if backwards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Types of yielding:</a:t>
            </a:r>
          </a:p>
          <a:p>
            <a:pPr lvl="1"/>
            <a:r>
              <a:rPr lang="en-US" dirty="0" smtClean="0"/>
              <a:t>(1) Yield every x µsec (default)</a:t>
            </a:r>
          </a:p>
          <a:p>
            <a:pPr lvl="1"/>
            <a:r>
              <a:rPr lang="en-US" dirty="0" smtClean="0"/>
              <a:t>(2) Never yield (except w/</a:t>
            </a:r>
            <a:r>
              <a:rPr lang="en-US" b="1" dirty="0" smtClean="0">
                <a:solidFill>
                  <a:srgbClr val="00B050"/>
                </a:solidFill>
              </a:rPr>
              <a:t>YIELD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(3) Always yield</a:t>
            </a:r>
          </a:p>
          <a:p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(Yielding)</a:t>
            </a:r>
            <a:endParaRPr lang="en-US" sz="2800" dirty="0"/>
          </a:p>
        </p:txBody>
      </p:sp>
      <p:pic>
        <p:nvPicPr>
          <p:cNvPr id="10242" name="YIEL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071688"/>
            <a:ext cx="20955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Blue Arrow"/>
          <p:cNvSpPr/>
          <p:nvPr/>
        </p:nvSpPr>
        <p:spPr>
          <a:xfrm rot="5400000">
            <a:off x="6457950" y="1695450"/>
            <a:ext cx="495300" cy="304800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3" name="NEX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590800"/>
            <a:ext cx="15240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WEN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3081338"/>
            <a:ext cx="15430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UNTI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67113"/>
            <a:ext cx="27432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ode-Block-Confi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48589"/>
            <a:ext cx="2638425" cy="4600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d Circle Yield"/>
          <p:cNvSpPr/>
          <p:nvPr/>
        </p:nvSpPr>
        <p:spPr>
          <a:xfrm>
            <a:off x="6324600" y="3126716"/>
            <a:ext cx="2286000" cy="854734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d Circle Never"/>
          <p:cNvSpPr/>
          <p:nvPr/>
        </p:nvSpPr>
        <p:spPr>
          <a:xfrm>
            <a:off x="6348412" y="2734933"/>
            <a:ext cx="2286000" cy="258433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d Circle Always"/>
          <p:cNvSpPr/>
          <p:nvPr/>
        </p:nvSpPr>
        <p:spPr>
          <a:xfrm>
            <a:off x="6348412" y="2954008"/>
            <a:ext cx="2286000" cy="258433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GOT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4543425"/>
            <a:ext cx="16383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30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81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81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1" grpId="0" animBg="1"/>
      <p:bldP spid="31" grpId="1" animBg="1"/>
      <p:bldP spid="34" grpId="0" animBg="1"/>
      <p:bldP spid="34" grpId="1" animBg="1"/>
      <p:bldP spid="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 smtClean="0"/>
              <a:t>(1) Yield every 100 µsec (default)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&amp; </a:t>
            </a:r>
            <a:r>
              <a:rPr lang="en-US" b="1" i="1" dirty="0" smtClean="0"/>
              <a:t>MyProgram1</a:t>
            </a:r>
            <a:r>
              <a:rPr lang="en-US" dirty="0" smtClean="0"/>
              <a:t> executing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flags </a:t>
            </a:r>
            <a:r>
              <a:rPr lang="en-US" b="1" i="1" dirty="0" smtClean="0"/>
              <a:t>MyTask1</a:t>
            </a:r>
            <a:r>
              <a:rPr lang="en-US" dirty="0" smtClean="0"/>
              <a:t> to execute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executes &amp; reaches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executing &gt;= </a:t>
            </a:r>
            <a:r>
              <a:rPr lang="en-US" b="1" i="1" dirty="0" smtClean="0">
                <a:solidFill>
                  <a:srgbClr val="0070C0"/>
                </a:solidFill>
              </a:rPr>
              <a:t>.</a:t>
            </a:r>
            <a:r>
              <a:rPr lang="en-US" b="1" i="1" dirty="0" err="1" smtClean="0">
                <a:solidFill>
                  <a:srgbClr val="0070C0"/>
                </a:solidFill>
              </a:rPr>
              <a:t>TimeSlice</a:t>
            </a:r>
            <a:r>
              <a:rPr lang="en-US" dirty="0" smtClean="0"/>
              <a:t>?</a:t>
            </a:r>
            <a:endParaRPr lang="en-US" b="1" i="1" dirty="0" smtClean="0"/>
          </a:p>
          <a:p>
            <a:pPr lvl="2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dirty="0" smtClean="0"/>
              <a:t>. Loop back to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</a:p>
          <a:p>
            <a:pPr lvl="3"/>
            <a:r>
              <a:rPr lang="en-US" dirty="0" smtClean="0"/>
              <a:t>Loops until </a:t>
            </a:r>
            <a:r>
              <a:rPr lang="en-US" b="1" i="1" dirty="0" smtClean="0"/>
              <a:t>MyTask1</a:t>
            </a:r>
            <a:r>
              <a:rPr lang="en-US" dirty="0" smtClean="0"/>
              <a:t> executing &gt;= </a:t>
            </a:r>
            <a:r>
              <a:rPr lang="en-US" b="1" i="1" dirty="0" smtClean="0">
                <a:solidFill>
                  <a:srgbClr val="0070C0"/>
                </a:solidFill>
              </a:rPr>
              <a:t>.</a:t>
            </a:r>
            <a:r>
              <a:rPr lang="en-US" b="1" i="1" dirty="0" err="1" smtClean="0">
                <a:solidFill>
                  <a:srgbClr val="0070C0"/>
                </a:solidFill>
              </a:rPr>
              <a:t>TimeSlice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lvl="2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yields skipping over any logic below the instruction</a:t>
            </a:r>
          </a:p>
          <a:p>
            <a:pPr lvl="1"/>
            <a:r>
              <a:rPr lang="en-US" b="1" i="1" dirty="0" smtClean="0"/>
              <a:t>MyProgram1</a:t>
            </a:r>
            <a:r>
              <a:rPr lang="en-US" dirty="0" smtClean="0"/>
              <a:t> is now scanned.</a:t>
            </a:r>
          </a:p>
          <a:p>
            <a:pPr lvl="1"/>
            <a:r>
              <a:rPr lang="en-US" dirty="0" smtClean="0"/>
              <a:t>Scans until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done.</a:t>
            </a:r>
          </a:p>
          <a:p>
            <a:pPr lvl="2"/>
            <a:r>
              <a:rPr lang="en-US" b="1" dirty="0" smtClean="0"/>
              <a:t>NOTE:</a:t>
            </a:r>
            <a:r>
              <a:rPr lang="en-US" i="1" dirty="0" smtClean="0"/>
              <a:t> </a:t>
            </a:r>
            <a:r>
              <a:rPr lang="en-US" b="1" i="1" dirty="0" smtClean="0"/>
              <a:t>MyTask1</a:t>
            </a:r>
            <a:r>
              <a:rPr lang="en-US" i="1" dirty="0" smtClean="0"/>
              <a:t> now skips </a:t>
            </a:r>
            <a:r>
              <a:rPr lang="en-US" i="1" u="sng" dirty="0" smtClean="0"/>
              <a:t>to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WEND</a:t>
            </a:r>
          </a:p>
          <a:p>
            <a:pPr lvl="1"/>
            <a:r>
              <a:rPr lang="en-US" dirty="0" smtClean="0"/>
              <a:t>When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completes, code below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now executed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disables itself (bottom)</a:t>
            </a:r>
          </a:p>
          <a:p>
            <a:pPr lvl="1"/>
            <a:r>
              <a:rPr lang="en-US" dirty="0" smtClean="0"/>
              <a:t>Subsequent scans</a:t>
            </a:r>
          </a:p>
          <a:p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3" y="781050"/>
            <a:ext cx="2304319" cy="16764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(Yielding)</a:t>
            </a:r>
            <a:endParaRPr lang="en-US" sz="2800" dirty="0"/>
          </a:p>
        </p:txBody>
      </p:sp>
      <p:sp>
        <p:nvSpPr>
          <p:cNvPr id="36" name="MyProgram1-0"/>
          <p:cNvSpPr/>
          <p:nvPr/>
        </p:nvSpPr>
        <p:spPr>
          <a:xfrm>
            <a:off x="6534881" y="5109440"/>
            <a:ext cx="2304319" cy="839724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Scan $Main"/>
          <p:cNvSpPr/>
          <p:nvPr/>
        </p:nvSpPr>
        <p:spPr>
          <a:xfrm>
            <a:off x="6101859" y="781050"/>
            <a:ext cx="313594" cy="1676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can MyProgram1"/>
          <p:cNvSpPr/>
          <p:nvPr/>
        </p:nvSpPr>
        <p:spPr>
          <a:xfrm>
            <a:off x="6101859" y="4800600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yProgram1-0"/>
          <p:cNvSpPr/>
          <p:nvPr/>
        </p:nvSpPr>
        <p:spPr>
          <a:xfrm>
            <a:off x="6534881" y="4800600"/>
            <a:ext cx="2304319" cy="1148564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9" name="ENTASK-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15" y="1347787"/>
            <a:ext cx="1771650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MyTask1-1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1267" name="WHILE-WE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548" y="2874225"/>
            <a:ext cx="1884807" cy="123063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d Edge Trig"/>
          <p:cNvSpPr/>
          <p:nvPr/>
        </p:nvSpPr>
        <p:spPr>
          <a:xfrm>
            <a:off x="6754073" y="1410681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can $Main-T1-WEND"/>
          <p:cNvSpPr/>
          <p:nvPr/>
        </p:nvSpPr>
        <p:spPr>
          <a:xfrm>
            <a:off x="6101859" y="781050"/>
            <a:ext cx="313594" cy="318135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Yellow Skip WEND"/>
          <p:cNvSpPr/>
          <p:nvPr/>
        </p:nvSpPr>
        <p:spPr>
          <a:xfrm>
            <a:off x="5824752" y="2515581"/>
            <a:ext cx="457200" cy="1583391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Skipped Code"/>
          <p:cNvSpPr/>
          <p:nvPr/>
        </p:nvSpPr>
        <p:spPr>
          <a:xfrm>
            <a:off x="6765571" y="4163406"/>
            <a:ext cx="1863784" cy="51336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Skipped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34" name="Yellow Skip T1"/>
          <p:cNvSpPr/>
          <p:nvPr/>
        </p:nvSpPr>
        <p:spPr>
          <a:xfrm>
            <a:off x="5810981" y="3924300"/>
            <a:ext cx="457200" cy="1103919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Scan T1 Bottom"/>
          <p:cNvSpPr/>
          <p:nvPr/>
        </p:nvSpPr>
        <p:spPr>
          <a:xfrm>
            <a:off x="6111384" y="3924300"/>
            <a:ext cx="313594" cy="8001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Yellow Loop WHILE"/>
          <p:cNvSpPr/>
          <p:nvPr/>
        </p:nvSpPr>
        <p:spPr>
          <a:xfrm rot="10800000">
            <a:off x="6287348" y="2884731"/>
            <a:ext cx="457200" cy="1103919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Scan WHILE-WEND"/>
          <p:cNvSpPr/>
          <p:nvPr/>
        </p:nvSpPr>
        <p:spPr>
          <a:xfrm>
            <a:off x="6115781" y="2884731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97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xit" presetSubtype="1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0"/>
                            </p:stCondLst>
                            <p:childTnLst>
                              <p:par>
                                <p:cTn id="186" presetID="22" presetClass="entr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22" presetClass="entr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22" presetClass="entr" presetSubtype="1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22" presetClass="entr" presetSubtype="1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5" grpId="6" animBg="1"/>
      <p:bldP spid="15" grpId="7" animBg="1"/>
      <p:bldP spid="15" grpId="8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6" grpId="6" animBg="1"/>
      <p:bldP spid="16" grpId="7" animBg="1"/>
      <p:bldP spid="16" grpId="8" animBg="1"/>
      <p:bldP spid="22" grpId="0" animBg="1"/>
      <p:bldP spid="22" grpId="1" animBg="1"/>
      <p:bldP spid="21" grpId="0" animBg="1"/>
      <p:bldP spid="21" grpId="1" animBg="1"/>
      <p:bldP spid="23" grpId="0" animBg="1"/>
      <p:bldP spid="23" grpId="1" animBg="1"/>
      <p:bldP spid="42" grpId="0" animBg="1"/>
      <p:bldP spid="42" grpId="1" animBg="1"/>
      <p:bldP spid="42" grpId="2" animBg="1"/>
      <p:bldP spid="42" grpId="3" animBg="1"/>
      <p:bldP spid="40" grpId="0" animBg="1"/>
      <p:bldP spid="40" grpId="1" animBg="1"/>
      <p:bldP spid="40" grpId="2" animBg="1"/>
      <p:bldP spid="40" grpId="3" animBg="1"/>
      <p:bldP spid="34" grpId="0" animBg="1"/>
      <p:bldP spid="34" grpId="1" animBg="1"/>
      <p:bldP spid="34" grpId="2" animBg="1"/>
      <p:bldP spid="34" grpId="3" animBg="1"/>
      <p:bldP spid="43" grpId="0" animBg="1"/>
      <p:bldP spid="43" grpId="1" animBg="1"/>
      <p:bldP spid="44" grpId="0" animBg="1"/>
      <p:bldP spid="44" grpId="1" animBg="1"/>
      <p:bldP spid="44" grpId="2" animBg="1"/>
      <p:bldP spid="44" grpId="4" animBg="1"/>
      <p:bldP spid="44" grpId="5" animBg="1"/>
      <p:bldP spid="44" grpId="6" animBg="1"/>
      <p:bldP spid="44" grpId="8" animBg="1"/>
      <p:bldP spid="44" grpId="9" animBg="1"/>
      <p:bldP spid="45" grpId="0" animBg="1"/>
      <p:bldP spid="45" grpId="1" animBg="1"/>
      <p:bldP spid="45" grpId="2" animBg="1"/>
      <p:bldP spid="45" grpId="3" animBg="1"/>
      <p:bldP spid="45" grpId="4" animBg="1"/>
      <p:bldP spid="45" grpId="5" animBg="1"/>
      <p:bldP spid="45" grpId="6" animBg="1"/>
      <p:bldP spid="45" grpId="7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85000" lnSpcReduction="20000"/>
          </a:bodyPr>
          <a:lstStyle/>
          <a:p>
            <a:r>
              <a:rPr lang="en-US" dirty="0" smtClean="0"/>
              <a:t>(2) Never yield (except w/</a:t>
            </a:r>
            <a:r>
              <a:rPr lang="en-US" b="1" dirty="0" smtClean="0">
                <a:solidFill>
                  <a:srgbClr val="00B050"/>
                </a:solidFill>
              </a:rPr>
              <a:t>YIELD</a:t>
            </a:r>
            <a:r>
              <a:rPr lang="en-US" dirty="0" smtClean="0"/>
              <a:t>)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&amp; </a:t>
            </a:r>
            <a:r>
              <a:rPr lang="en-US" b="1" i="1" dirty="0" smtClean="0"/>
              <a:t>MyProgram1</a:t>
            </a:r>
            <a:r>
              <a:rPr lang="en-US" dirty="0" smtClean="0"/>
              <a:t> executing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flags </a:t>
            </a:r>
            <a:r>
              <a:rPr lang="en-US" b="1" i="1" dirty="0" smtClean="0"/>
              <a:t>MyTask1</a:t>
            </a:r>
            <a:r>
              <a:rPr lang="en-US" dirty="0" smtClean="0"/>
              <a:t> to execute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executes &amp; reaches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loops until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done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</a:rPr>
              <a:t>NOTE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>
                <a:solidFill>
                  <a:srgbClr val="FF0000"/>
                </a:solidFill>
              </a:rPr>
              <a:t> condition must not be I/O or </a:t>
            </a:r>
            <a:r>
              <a:rPr lang="en-US" dirty="0" err="1" smtClean="0">
                <a:solidFill>
                  <a:srgbClr val="FF0000"/>
                </a:solidFill>
              </a:rPr>
              <a:t>comm</a:t>
            </a:r>
            <a:r>
              <a:rPr lang="en-US" dirty="0" smtClean="0">
                <a:solidFill>
                  <a:srgbClr val="FF0000"/>
                </a:solidFill>
              </a:rPr>
              <a:t> dependent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</a:rPr>
              <a:t>WARNING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If </a:t>
            </a:r>
            <a:r>
              <a:rPr lang="en-US" dirty="0" err="1" smtClean="0">
                <a:solidFill>
                  <a:srgbClr val="FF0000"/>
                </a:solidFill>
              </a:rPr>
              <a:t>scantime</a:t>
            </a:r>
            <a:r>
              <a:rPr lang="en-US" dirty="0" smtClean="0">
                <a:solidFill>
                  <a:srgbClr val="FF0000"/>
                </a:solidFill>
              </a:rPr>
              <a:t> &gt; </a:t>
            </a:r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WatchdogTimeVal</a:t>
            </a:r>
            <a:r>
              <a:rPr lang="en-US" dirty="0" smtClean="0">
                <a:solidFill>
                  <a:srgbClr val="0070C0"/>
                </a:solidFill>
              </a:rPr>
              <a:t> (DST23) </a:t>
            </a:r>
            <a:r>
              <a:rPr lang="en-US" dirty="0" smtClean="0">
                <a:solidFill>
                  <a:srgbClr val="FF0000"/>
                </a:solidFill>
              </a:rPr>
              <a:t>then: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CPU goes to STOP</a:t>
            </a:r>
          </a:p>
          <a:p>
            <a:pPr lvl="3"/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WatchdogTimeout</a:t>
            </a:r>
            <a:r>
              <a:rPr lang="en-US" dirty="0" smtClean="0">
                <a:solidFill>
                  <a:srgbClr val="0070C0"/>
                </a:solidFill>
              </a:rPr>
              <a:t> (ST128) </a:t>
            </a:r>
            <a:r>
              <a:rPr lang="en-US" dirty="0" smtClean="0">
                <a:solidFill>
                  <a:srgbClr val="FF0000"/>
                </a:solidFill>
              </a:rPr>
              <a:t>= ON</a:t>
            </a:r>
          </a:p>
          <a:p>
            <a:pPr lvl="1"/>
            <a:r>
              <a:rPr lang="en-US" dirty="0" smtClean="0"/>
              <a:t>Loop completes; code below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executed; scan completes</a:t>
            </a:r>
          </a:p>
          <a:p>
            <a:pPr lvl="1"/>
            <a:r>
              <a:rPr lang="en-US" dirty="0" smtClean="0"/>
              <a:t>Subsequent scans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3" y="781050"/>
            <a:ext cx="2304319" cy="16764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(Yielding)</a:t>
            </a:r>
            <a:endParaRPr lang="en-US" sz="2800" dirty="0"/>
          </a:p>
        </p:txBody>
      </p:sp>
      <p:sp>
        <p:nvSpPr>
          <p:cNvPr id="36" name="MyProgram1-0"/>
          <p:cNvSpPr/>
          <p:nvPr/>
        </p:nvSpPr>
        <p:spPr>
          <a:xfrm>
            <a:off x="6534881" y="5109440"/>
            <a:ext cx="2304319" cy="839724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MyProgram1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Scan $Main"/>
          <p:cNvSpPr/>
          <p:nvPr/>
        </p:nvSpPr>
        <p:spPr>
          <a:xfrm>
            <a:off x="6101859" y="781050"/>
            <a:ext cx="313594" cy="1676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can MyProgram1"/>
          <p:cNvSpPr/>
          <p:nvPr/>
        </p:nvSpPr>
        <p:spPr>
          <a:xfrm>
            <a:off x="6101859" y="4800600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yProgram1-0"/>
          <p:cNvSpPr/>
          <p:nvPr/>
        </p:nvSpPr>
        <p:spPr>
          <a:xfrm>
            <a:off x="6534881" y="4800600"/>
            <a:ext cx="2304319" cy="1148564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9" name="ENTASK-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15" y="1347787"/>
            <a:ext cx="1771650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MyTask1-1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1267" name="WHILE-WE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548" y="2874225"/>
            <a:ext cx="1884807" cy="123063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d Edge Trig"/>
          <p:cNvSpPr/>
          <p:nvPr/>
        </p:nvSpPr>
        <p:spPr>
          <a:xfrm>
            <a:off x="6754073" y="1410681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can $Main-T1-WEND"/>
          <p:cNvSpPr/>
          <p:nvPr/>
        </p:nvSpPr>
        <p:spPr>
          <a:xfrm>
            <a:off x="6101859" y="781050"/>
            <a:ext cx="313594" cy="318135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can T1 Bottom"/>
          <p:cNvSpPr/>
          <p:nvPr/>
        </p:nvSpPr>
        <p:spPr>
          <a:xfrm>
            <a:off x="6111384" y="3924300"/>
            <a:ext cx="313594" cy="8001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Yellow Loop WHILE"/>
          <p:cNvSpPr/>
          <p:nvPr/>
        </p:nvSpPr>
        <p:spPr>
          <a:xfrm rot="10800000">
            <a:off x="6287348" y="2884731"/>
            <a:ext cx="457200" cy="1103919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Scan WHILE-WEND"/>
          <p:cNvSpPr/>
          <p:nvPr/>
        </p:nvSpPr>
        <p:spPr>
          <a:xfrm>
            <a:off x="6115781" y="2884731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07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5" grpId="3" animBg="1"/>
      <p:bldP spid="15" grpId="4" animBg="1"/>
      <p:bldP spid="16" grpId="0" animBg="1"/>
      <p:bldP spid="16" grpId="1" animBg="1"/>
      <p:bldP spid="16" grpId="2" animBg="1"/>
      <p:bldP spid="16" grpId="3" animBg="1"/>
      <p:bldP spid="16" grpId="4" animBg="1"/>
      <p:bldP spid="22" grpId="0" animBg="1"/>
      <p:bldP spid="22" grpId="1" animBg="1"/>
      <p:bldP spid="21" grpId="0" animBg="1"/>
      <p:bldP spid="21" grpId="1" animBg="1"/>
      <p:bldP spid="23" grpId="0" animBg="1"/>
      <p:bldP spid="23" grpId="1" animBg="1"/>
      <p:bldP spid="43" grpId="0" animBg="1"/>
      <p:bldP spid="43" grpId="1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562600" cy="4798268"/>
          </a:xfrm>
        </p:spPr>
        <p:txBody>
          <a:bodyPr numCol="1">
            <a:normAutofit fontScale="85000" lnSpcReduction="20000"/>
          </a:bodyPr>
          <a:lstStyle/>
          <a:p>
            <a:r>
              <a:rPr lang="en-US" dirty="0" smtClean="0"/>
              <a:t>(3) Always yield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&amp; </a:t>
            </a:r>
            <a:r>
              <a:rPr lang="en-US" b="1" i="1" dirty="0" smtClean="0"/>
              <a:t>MyProgram1</a:t>
            </a:r>
            <a:r>
              <a:rPr lang="en-US" dirty="0" smtClean="0"/>
              <a:t> executing</a:t>
            </a:r>
          </a:p>
          <a:p>
            <a:pPr lvl="1"/>
            <a:r>
              <a:rPr lang="en-US" b="1" i="1" dirty="0" smtClean="0"/>
              <a:t>$Main</a:t>
            </a:r>
            <a:r>
              <a:rPr lang="en-US" dirty="0" smtClean="0"/>
              <a:t> flags </a:t>
            </a:r>
            <a:r>
              <a:rPr lang="en-US" b="1" i="1" dirty="0" smtClean="0"/>
              <a:t>MyTask1</a:t>
            </a:r>
            <a:r>
              <a:rPr lang="en-US" dirty="0" smtClean="0"/>
              <a:t> to execute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executes &amp; reaches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time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reached it does </a:t>
            </a:r>
            <a:r>
              <a:rPr lang="en-US" b="1" i="1" u="sng" dirty="0" smtClean="0"/>
              <a:t>not</a:t>
            </a:r>
            <a:r>
              <a:rPr lang="en-US" dirty="0" smtClean="0"/>
              <a:t> loop to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yields skipping over any logic below the instruction</a:t>
            </a:r>
          </a:p>
          <a:p>
            <a:pPr lvl="1"/>
            <a:r>
              <a:rPr lang="en-US" dirty="0" smtClean="0"/>
              <a:t>Scans until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done.</a:t>
            </a:r>
          </a:p>
          <a:p>
            <a:pPr lvl="2"/>
            <a:r>
              <a:rPr lang="en-US" b="1" i="1" dirty="0" smtClean="0"/>
              <a:t>MyTask1</a:t>
            </a:r>
            <a:r>
              <a:rPr lang="en-US" i="1" dirty="0" smtClean="0"/>
              <a:t> now skips </a:t>
            </a:r>
            <a:r>
              <a:rPr lang="en-US" i="1" u="sng" dirty="0" smtClean="0"/>
              <a:t>to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WEND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loops 1 time then yields</a:t>
            </a:r>
          </a:p>
          <a:p>
            <a:pPr lvl="1"/>
            <a:r>
              <a:rPr lang="en-US" dirty="0" smtClean="0"/>
              <a:t>When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completes, code below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is now executed</a:t>
            </a:r>
          </a:p>
          <a:p>
            <a:pPr lvl="1"/>
            <a:r>
              <a:rPr lang="en-US" b="1" i="1" dirty="0" smtClean="0"/>
              <a:t>MyTask1</a:t>
            </a:r>
            <a:r>
              <a:rPr lang="en-US" dirty="0" smtClean="0"/>
              <a:t> disables itself (bottom)</a:t>
            </a:r>
          </a:p>
          <a:p>
            <a:pPr lvl="1"/>
            <a:r>
              <a:rPr lang="en-US" dirty="0" smtClean="0"/>
              <a:t>Subsequent scans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$Main"/>
          <p:cNvSpPr/>
          <p:nvPr/>
        </p:nvSpPr>
        <p:spPr>
          <a:xfrm>
            <a:off x="6534793" y="781050"/>
            <a:ext cx="2304319" cy="1676400"/>
          </a:xfrm>
          <a:prstGeom prst="rect">
            <a:avLst/>
          </a:prstGeom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/>
              <a:t>$Main</a:t>
            </a:r>
            <a:endParaRPr lang="en-US" b="1" i="1" dirty="0"/>
          </a:p>
        </p:txBody>
      </p:sp>
      <p:sp>
        <p:nvSpPr>
          <p:cNvPr id="8" name="MyTask1-0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MyTask1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57200" y="609600"/>
            <a:ext cx="8229600" cy="167640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Programs VS Tasks</a:t>
            </a:r>
            <a:br>
              <a:rPr lang="en-US" dirty="0" smtClean="0"/>
            </a:br>
            <a:r>
              <a:rPr lang="en-US" sz="2800" dirty="0" smtClean="0"/>
              <a:t>(Yielding)</a:t>
            </a:r>
            <a:endParaRPr lang="en-US" sz="2800" dirty="0"/>
          </a:p>
        </p:txBody>
      </p:sp>
      <p:sp>
        <p:nvSpPr>
          <p:cNvPr id="15" name="Scan $Main"/>
          <p:cNvSpPr/>
          <p:nvPr/>
        </p:nvSpPr>
        <p:spPr>
          <a:xfrm>
            <a:off x="6101859" y="781050"/>
            <a:ext cx="313594" cy="1676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can MyProgram1"/>
          <p:cNvSpPr/>
          <p:nvPr/>
        </p:nvSpPr>
        <p:spPr>
          <a:xfrm>
            <a:off x="6101859" y="4800600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yProgram1-0"/>
          <p:cNvSpPr/>
          <p:nvPr/>
        </p:nvSpPr>
        <p:spPr>
          <a:xfrm>
            <a:off x="6534881" y="4800600"/>
            <a:ext cx="2304319" cy="1148564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MyProgram1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9" name="ENTASK-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15" y="1347787"/>
            <a:ext cx="1771650" cy="5429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MyTask1-1"/>
          <p:cNvSpPr/>
          <p:nvPr/>
        </p:nvSpPr>
        <p:spPr>
          <a:xfrm>
            <a:off x="6534881" y="2514600"/>
            <a:ext cx="2304319" cy="2209800"/>
          </a:xfrm>
          <a:prstGeom prst="rect">
            <a:avLst/>
          </a:prstGeom>
          <a:solidFill>
            <a:schemeClr val="accent1"/>
          </a:solidFill>
          <a:effectLst>
            <a:outerShdw blurRad="76200" dist="50800" dir="27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MyTask1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11267" name="WHILE-WE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548" y="2874225"/>
            <a:ext cx="1884807" cy="123063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accent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d Edge Trig"/>
          <p:cNvSpPr/>
          <p:nvPr/>
        </p:nvSpPr>
        <p:spPr>
          <a:xfrm>
            <a:off x="6754073" y="1410681"/>
            <a:ext cx="281804" cy="2466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can $Main-T1-WEND"/>
          <p:cNvSpPr/>
          <p:nvPr/>
        </p:nvSpPr>
        <p:spPr>
          <a:xfrm>
            <a:off x="6101859" y="781050"/>
            <a:ext cx="313594" cy="318135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kipped Code"/>
          <p:cNvSpPr/>
          <p:nvPr/>
        </p:nvSpPr>
        <p:spPr>
          <a:xfrm>
            <a:off x="6765571" y="4163406"/>
            <a:ext cx="1863784" cy="51336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Skipped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34" name="Yellow Skip T1"/>
          <p:cNvSpPr/>
          <p:nvPr/>
        </p:nvSpPr>
        <p:spPr>
          <a:xfrm>
            <a:off x="5810981" y="3924300"/>
            <a:ext cx="457200" cy="1103919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Scan T1 Bottom"/>
          <p:cNvSpPr/>
          <p:nvPr/>
        </p:nvSpPr>
        <p:spPr>
          <a:xfrm>
            <a:off x="6111384" y="3924300"/>
            <a:ext cx="313594" cy="8001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Yellow Skip WEND"/>
          <p:cNvSpPr/>
          <p:nvPr/>
        </p:nvSpPr>
        <p:spPr>
          <a:xfrm>
            <a:off x="5824728" y="2514600"/>
            <a:ext cx="457200" cy="1583391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Yellow Loop WHILE"/>
          <p:cNvSpPr/>
          <p:nvPr/>
        </p:nvSpPr>
        <p:spPr>
          <a:xfrm rot="10800000">
            <a:off x="6287348" y="2884731"/>
            <a:ext cx="457200" cy="1103919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Scan WHILE-WEND"/>
          <p:cNvSpPr/>
          <p:nvPr/>
        </p:nvSpPr>
        <p:spPr>
          <a:xfrm>
            <a:off x="6115781" y="2884731"/>
            <a:ext cx="313594" cy="1148564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97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22" presetClass="entr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"/>
                            </p:stCondLst>
                            <p:childTnLst>
                              <p:par>
                                <p:cTn id="219" presetID="22" presetClass="entr" presetSubtype="1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22" presetClass="entr" presetSubtype="1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5" grpId="6" animBg="1"/>
      <p:bldP spid="15" grpId="7" animBg="1"/>
      <p:bldP spid="15" grpId="8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6" grpId="6" animBg="1"/>
      <p:bldP spid="16" grpId="7" animBg="1"/>
      <p:bldP spid="16" grpId="8" animBg="1"/>
      <p:bldP spid="22" grpId="0" animBg="1"/>
      <p:bldP spid="22" grpId="1" animBg="1"/>
      <p:bldP spid="21" grpId="0" animBg="1"/>
      <p:bldP spid="21" grpId="1" animBg="1"/>
      <p:bldP spid="23" grpId="0" animBg="1"/>
      <p:bldP spid="23" grpId="1" animBg="1"/>
      <p:bldP spid="40" grpId="0" animBg="1"/>
      <p:bldP spid="40" grpId="1" animBg="1"/>
      <p:bldP spid="40" grpId="2" animBg="1"/>
      <p:bldP spid="40" grpId="3" animBg="1"/>
      <p:bldP spid="34" grpId="0" animBg="1"/>
      <p:bldP spid="34" grpId="1" animBg="1"/>
      <p:bldP spid="34" grpId="2" animBg="1"/>
      <p:bldP spid="34" grpId="3" animBg="1"/>
      <p:bldP spid="43" grpId="0" animBg="1"/>
      <p:bldP spid="43" grpId="1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30" grpId="0" animBg="1"/>
      <p:bldP spid="3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2">
            <a:normAutofit fontScale="85000" lnSpcReduction="20000"/>
          </a:bodyPr>
          <a:lstStyle/>
          <a:p>
            <a:r>
              <a:rPr lang="en-US" dirty="0" smtClean="0"/>
              <a:t>THE BASICS</a:t>
            </a:r>
          </a:p>
          <a:p>
            <a:pPr lvl="1"/>
            <a:r>
              <a:rPr lang="en-US" dirty="0" smtClean="0"/>
              <a:t>Termination Scan</a:t>
            </a:r>
          </a:p>
          <a:p>
            <a:pPr lvl="2"/>
            <a:r>
              <a:rPr lang="en-US" dirty="0" smtClean="0"/>
              <a:t>Scan which immediately follows the scan in which the Program/Task/Stage was last executed</a:t>
            </a:r>
          </a:p>
          <a:p>
            <a:pPr lvl="2"/>
            <a:r>
              <a:rPr lang="en-US" dirty="0" smtClean="0"/>
              <a:t>Insures proper shutdown</a:t>
            </a:r>
          </a:p>
          <a:p>
            <a:pPr lvl="2"/>
            <a:r>
              <a:rPr lang="en-US" dirty="0" smtClean="0"/>
              <a:t>Insures subsequent startup behavior</a:t>
            </a:r>
          </a:p>
          <a:p>
            <a:pPr lvl="2"/>
            <a:r>
              <a:rPr lang="en-US" b="1" u="sng" dirty="0" smtClean="0"/>
              <a:t>Programs</a:t>
            </a:r>
            <a:r>
              <a:rPr lang="en-US" dirty="0" smtClean="0"/>
              <a:t>:</a:t>
            </a:r>
          </a:p>
          <a:p>
            <a:pPr lvl="3"/>
            <a:r>
              <a:rPr lang="en-US" b="1" dirty="0" smtClean="0">
                <a:solidFill>
                  <a:srgbClr val="00B050"/>
                </a:solidFill>
              </a:rPr>
              <a:t>OUT</a:t>
            </a:r>
            <a:r>
              <a:rPr lang="en-US" dirty="0" smtClean="0"/>
              <a:t> instructions are turned OFF</a:t>
            </a:r>
          </a:p>
          <a:p>
            <a:pPr lvl="3"/>
            <a:r>
              <a:rPr lang="en-US" dirty="0" smtClean="0"/>
              <a:t>Timers &amp; Counters are reset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</a:p>
          <a:p>
            <a:pPr lvl="3"/>
            <a:r>
              <a:rPr lang="en-US" dirty="0" smtClean="0"/>
              <a:t>Stages disabled</a:t>
            </a:r>
          </a:p>
          <a:p>
            <a:pPr lvl="3"/>
            <a:r>
              <a:rPr lang="en-US" dirty="0" smtClean="0"/>
              <a:t>Edge bits are turned OFF</a:t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b="1" u="sng" dirty="0" smtClean="0"/>
              <a:t>Tasks</a:t>
            </a:r>
            <a:r>
              <a:rPr lang="en-US" dirty="0" smtClean="0"/>
              <a:t>:</a:t>
            </a:r>
          </a:p>
          <a:p>
            <a:pPr lvl="3"/>
            <a:r>
              <a:rPr lang="en-US" b="1" dirty="0" smtClean="0">
                <a:solidFill>
                  <a:srgbClr val="00B050"/>
                </a:solidFill>
              </a:rPr>
              <a:t>OUT</a:t>
            </a:r>
            <a:r>
              <a:rPr lang="en-US" dirty="0" smtClean="0"/>
              <a:t> instructions are turned OFF</a:t>
            </a:r>
          </a:p>
          <a:p>
            <a:pPr lvl="3"/>
            <a:r>
              <a:rPr lang="en-US" dirty="0" smtClean="0"/>
              <a:t>Timers &amp; Counter are reset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dirty="0" smtClean="0"/>
          </a:p>
          <a:p>
            <a:pPr lvl="3"/>
            <a:r>
              <a:rPr lang="en-US" dirty="0" smtClean="0"/>
              <a:t>Edge bits are turned OFF</a:t>
            </a:r>
          </a:p>
          <a:p>
            <a:pPr lvl="2"/>
            <a:r>
              <a:rPr lang="en-US" b="1" u="sng" dirty="0" smtClean="0"/>
              <a:t>Stages</a:t>
            </a:r>
            <a:r>
              <a:rPr lang="en-US" dirty="0" smtClean="0"/>
              <a:t>:</a:t>
            </a:r>
          </a:p>
          <a:p>
            <a:pPr lvl="3"/>
            <a:r>
              <a:rPr lang="en-US" b="1" dirty="0" smtClean="0">
                <a:solidFill>
                  <a:srgbClr val="00B050"/>
                </a:solidFill>
              </a:rPr>
              <a:t>OUT</a:t>
            </a:r>
            <a:r>
              <a:rPr lang="en-US" dirty="0" smtClean="0"/>
              <a:t> instructions are turned OFF</a:t>
            </a:r>
          </a:p>
          <a:p>
            <a:pPr lvl="3"/>
            <a:r>
              <a:rPr lang="en-US" dirty="0" smtClean="0"/>
              <a:t>Timers &amp; Counters are reset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dirty="0" smtClean="0"/>
          </a:p>
          <a:p>
            <a:pPr lvl="3"/>
            <a:r>
              <a:rPr lang="en-US" dirty="0" smtClean="0"/>
              <a:t>Edge bits are turned OFF</a:t>
            </a:r>
            <a:br>
              <a:rPr lang="en-US" dirty="0" smtClean="0"/>
            </a:br>
            <a:endParaRPr lang="en-US" dirty="0" smtClean="0"/>
          </a:p>
          <a:p>
            <a:pPr marL="978408" lvl="3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 </a:t>
            </a:r>
            <a:r>
              <a:rPr lang="en-US" b="1" dirty="0" smtClean="0">
                <a:solidFill>
                  <a:srgbClr val="00B050"/>
                </a:solidFill>
              </a:rPr>
              <a:t>UDCG</a:t>
            </a:r>
            <a:r>
              <a:rPr lang="en-US" dirty="0" smtClean="0">
                <a:solidFill>
                  <a:srgbClr val="FF0000"/>
                </a:solidFill>
              </a:rPr>
              <a:t> “Global Up/Down Counter” &amp; </a:t>
            </a:r>
            <a:r>
              <a:rPr lang="en-US" b="1" dirty="0" smtClean="0">
                <a:solidFill>
                  <a:srgbClr val="00B050"/>
                </a:solidFill>
              </a:rPr>
              <a:t>TMRAG</a:t>
            </a:r>
            <a:r>
              <a:rPr lang="en-US" dirty="0" smtClean="0">
                <a:solidFill>
                  <a:srgbClr val="FF0000"/>
                </a:solidFill>
              </a:rPr>
              <a:t> “Global Accumulating Timer” are not reset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pic>
        <p:nvPicPr>
          <p:cNvPr id="6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96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61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70000" lnSpcReduction="20000"/>
          </a:bodyPr>
          <a:lstStyle/>
          <a:p>
            <a:r>
              <a:rPr lang="en-US" dirty="0" smtClean="0"/>
              <a:t>Edge Bits</a:t>
            </a:r>
          </a:p>
          <a:p>
            <a:pPr lvl="1"/>
            <a:r>
              <a:rPr lang="en-US" dirty="0" smtClean="0"/>
              <a:t>Normally hidden system-only bits</a:t>
            </a:r>
          </a:p>
          <a:p>
            <a:pPr lvl="1"/>
            <a:r>
              <a:rPr lang="en-US" dirty="0" smtClean="0"/>
              <a:t>Internal use only; cannot be modified by user</a:t>
            </a:r>
          </a:p>
          <a:p>
            <a:pPr lvl="1"/>
            <a:r>
              <a:rPr lang="en-US" dirty="0"/>
              <a:t>Automatically added to project by Do-more Designer as edge-triggered instructions are programmed </a:t>
            </a:r>
            <a:r>
              <a:rPr lang="en-US" dirty="0" smtClean="0"/>
              <a:t>and assigned an index of zero (</a:t>
            </a:r>
            <a:r>
              <a:rPr lang="en-US" b="1" dirty="0" smtClean="0">
                <a:solidFill>
                  <a:srgbClr val="0070C0"/>
                </a:solidFill>
              </a:rPr>
              <a:t>/E0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Actual usable index value (e.g. “</a:t>
            </a:r>
            <a:r>
              <a:rPr lang="en-US" b="1" dirty="0" smtClean="0">
                <a:solidFill>
                  <a:srgbClr val="0070C0"/>
                </a:solidFill>
              </a:rPr>
              <a:t>21</a:t>
            </a:r>
            <a:r>
              <a:rPr lang="en-US" dirty="0" smtClean="0"/>
              <a:t>” of “</a:t>
            </a:r>
            <a:r>
              <a:rPr lang="en-US" b="1" dirty="0" smtClean="0">
                <a:solidFill>
                  <a:srgbClr val="0070C0"/>
                </a:solidFill>
              </a:rPr>
              <a:t>/E21”</a:t>
            </a:r>
            <a:r>
              <a:rPr lang="en-US" dirty="0" smtClean="0"/>
              <a:t>) is assigned by the Do-more PLC when project is downloaded (i.e. the PLC, not Do-more Designer, assigns them)</a:t>
            </a:r>
            <a:endParaRPr lang="en-US" dirty="0"/>
          </a:p>
          <a:p>
            <a:pPr lvl="1"/>
            <a:r>
              <a:rPr lang="en-US" dirty="0"/>
              <a:t>Holds the scan-to-scan state of edge-triggered inputs</a:t>
            </a:r>
          </a:p>
          <a:p>
            <a:pPr lvl="1"/>
            <a:r>
              <a:rPr lang="en-US" dirty="0" smtClean="0"/>
              <a:t>When an edge is detected (e.g. OFF-to-ON or ON-to-OFF, depending on instruction) the associated Edge Bit is set ON for internal use</a:t>
            </a:r>
          </a:p>
          <a:p>
            <a:r>
              <a:rPr lang="en-US" dirty="0" smtClean="0"/>
              <a:t>Automatic Edge Bit Feature in Stages</a:t>
            </a:r>
          </a:p>
          <a:p>
            <a:pPr lvl="1"/>
            <a:r>
              <a:rPr lang="en-US" dirty="0" smtClean="0"/>
              <a:t>Edge Bits have a special use in Stages due to a desired feature</a:t>
            </a:r>
          </a:p>
          <a:p>
            <a:pPr lvl="1"/>
            <a:r>
              <a:rPr lang="en-US" dirty="0" smtClean="0"/>
              <a:t>When a particular Stage is enabled, if there is an edge-triggered instruction that gets scanned in that stage, the Edge Bit for that instruction is automatically set ON if that input was ON when the Stage was enabled</a:t>
            </a:r>
          </a:p>
          <a:p>
            <a:pPr lvl="2"/>
            <a:r>
              <a:rPr lang="en-US" dirty="0" smtClean="0"/>
              <a:t>Thus what would normally take a minimum of 2-3 scans of that particular Stage to detect an edge for that instruction is actually “detected” (by </a:t>
            </a:r>
            <a:br>
              <a:rPr lang="en-US" dirty="0" smtClean="0"/>
            </a:br>
            <a:r>
              <a:rPr lang="en-US" dirty="0" smtClean="0"/>
              <a:t>this feature) on the 1</a:t>
            </a:r>
            <a:r>
              <a:rPr lang="en-US" baseline="30000" dirty="0" smtClean="0"/>
              <a:t>st</a:t>
            </a:r>
            <a:r>
              <a:rPr lang="en-US" dirty="0" smtClean="0"/>
              <a:t> scan in which that Stage is enabled</a:t>
            </a:r>
          </a:p>
        </p:txBody>
      </p:sp>
      <p:pic>
        <p:nvPicPr>
          <p:cNvPr id="2050" name="Ladder(all OFF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95600"/>
            <a:ext cx="4429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-(S10 Disabled)"/>
          <p:cNvSpPr/>
          <p:nvPr/>
        </p:nvSpPr>
        <p:spPr>
          <a:xfrm>
            <a:off x="3962400" y="2133600"/>
            <a:ext cx="1752600" cy="457200"/>
          </a:xfrm>
          <a:prstGeom prst="wedgeRoundRectCallout">
            <a:avLst>
              <a:gd name="adj1" fmla="val -88768"/>
              <a:gd name="adj2" fmla="val 166398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S10</a:t>
            </a:r>
            <a:r>
              <a:rPr lang="en-US" dirty="0" smtClean="0"/>
              <a:t> Disabled</a:t>
            </a:r>
            <a:endParaRPr lang="en-US" dirty="0"/>
          </a:p>
        </p:txBody>
      </p:sp>
      <p:sp>
        <p:nvSpPr>
          <p:cNvPr id="9" name="-(Rung not scanned)"/>
          <p:cNvSpPr/>
          <p:nvPr/>
        </p:nvSpPr>
        <p:spPr>
          <a:xfrm>
            <a:off x="4419600" y="4572000"/>
            <a:ext cx="2120646" cy="457200"/>
          </a:xfrm>
          <a:prstGeom prst="wedgeRoundRectCallout">
            <a:avLst>
              <a:gd name="adj1" fmla="val -54565"/>
              <a:gd name="adj2" fmla="val -177352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Rung not scanned</a:t>
            </a:r>
            <a:endParaRPr lang="en-US" dirty="0"/>
          </a:p>
        </p:txBody>
      </p:sp>
      <p:pic>
        <p:nvPicPr>
          <p:cNvPr id="2051" name="Ladder(S10 Enabled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2895600"/>
            <a:ext cx="4429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-(C0=OFF)"/>
          <p:cNvSpPr/>
          <p:nvPr/>
        </p:nvSpPr>
        <p:spPr>
          <a:xfrm>
            <a:off x="1066800" y="4495800"/>
            <a:ext cx="2120646" cy="457200"/>
          </a:xfrm>
          <a:prstGeom prst="wedgeRoundRectCallout">
            <a:avLst>
              <a:gd name="adj1" fmla="val 44249"/>
              <a:gd name="adj2" fmla="val -135685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C0</a:t>
            </a:r>
            <a:r>
              <a:rPr lang="en-US" dirty="0" smtClean="0"/>
              <a:t> = OFF</a:t>
            </a:r>
            <a:endParaRPr lang="en-US" dirty="0"/>
          </a:p>
        </p:txBody>
      </p:sp>
      <p:sp>
        <p:nvSpPr>
          <p:cNvPr id="12" name="-(S10 Enabled)"/>
          <p:cNvSpPr/>
          <p:nvPr/>
        </p:nvSpPr>
        <p:spPr>
          <a:xfrm>
            <a:off x="3965448" y="2133600"/>
            <a:ext cx="1752600" cy="457200"/>
          </a:xfrm>
          <a:prstGeom prst="wedgeRoundRectCallout">
            <a:avLst>
              <a:gd name="adj1" fmla="val -88768"/>
              <a:gd name="adj2" fmla="val 166398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S10</a:t>
            </a:r>
            <a:r>
              <a:rPr lang="en-US" dirty="0" smtClean="0"/>
              <a:t> Enabled</a:t>
            </a:r>
            <a:endParaRPr lang="en-US" dirty="0"/>
          </a:p>
        </p:txBody>
      </p:sp>
      <p:sp>
        <p:nvSpPr>
          <p:cNvPr id="14" name="-&gt;1st Scan"/>
          <p:cNvSpPr/>
          <p:nvPr/>
        </p:nvSpPr>
        <p:spPr>
          <a:xfrm>
            <a:off x="1734281" y="2895600"/>
            <a:ext cx="457200" cy="1295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12100" y="914400"/>
            <a:ext cx="129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/E0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/E21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2052" name="Ladder(S10-C0-C100 ON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2895600"/>
            <a:ext cx="4429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-&gt;2nd Scan"/>
          <p:cNvSpPr/>
          <p:nvPr/>
        </p:nvSpPr>
        <p:spPr>
          <a:xfrm>
            <a:off x="1734281" y="2895600"/>
            <a:ext cx="457200" cy="1295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&quot;Min2Scans&quot;"/>
          <p:cNvSpPr/>
          <p:nvPr/>
        </p:nvSpPr>
        <p:spPr>
          <a:xfrm>
            <a:off x="1697866" y="5034522"/>
            <a:ext cx="5757792" cy="1470075"/>
          </a:xfrm>
          <a:prstGeom prst="wedgeRoundRectCallout">
            <a:avLst>
              <a:gd name="adj1" fmla="val -23162"/>
              <a:gd name="adj2" fmla="val -43784"/>
              <a:gd name="adj3" fmla="val 16667"/>
            </a:avLst>
          </a:prstGeom>
          <a:solidFill>
            <a:srgbClr val="FFFF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It took a minimum of 2 scans in order for </a:t>
            </a:r>
            <a:r>
              <a:rPr lang="en-US" b="1" dirty="0" smtClean="0">
                <a:solidFill>
                  <a:schemeClr val="tx1"/>
                </a:solidFill>
              </a:rPr>
              <a:t>S10</a:t>
            </a:r>
            <a:r>
              <a:rPr lang="en-US" dirty="0" smtClean="0">
                <a:solidFill>
                  <a:schemeClr val="tx1"/>
                </a:solidFill>
              </a:rPr>
              <a:t> to “see” </a:t>
            </a:r>
            <a:r>
              <a:rPr lang="en-US" b="1" dirty="0" smtClean="0">
                <a:solidFill>
                  <a:schemeClr val="tx1"/>
                </a:solidFill>
              </a:rPr>
              <a:t>C0</a:t>
            </a:r>
            <a:r>
              <a:rPr lang="en-US" dirty="0" smtClean="0">
                <a:solidFill>
                  <a:schemeClr val="tx1"/>
                </a:solidFill>
              </a:rPr>
              <a:t>’s edge. This is normal.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But what if </a:t>
            </a:r>
            <a:r>
              <a:rPr lang="en-US" b="1" dirty="0" smtClean="0">
                <a:solidFill>
                  <a:schemeClr val="tx1"/>
                </a:solidFill>
              </a:rPr>
              <a:t>C0</a:t>
            </a:r>
            <a:r>
              <a:rPr lang="en-US" dirty="0" smtClean="0">
                <a:solidFill>
                  <a:schemeClr val="tx1"/>
                </a:solidFill>
              </a:rPr>
              <a:t> had been ON when </a:t>
            </a:r>
            <a:r>
              <a:rPr lang="en-US" b="1" dirty="0" smtClean="0">
                <a:solidFill>
                  <a:schemeClr val="tx1"/>
                </a:solidFill>
              </a:rPr>
              <a:t>S10</a:t>
            </a:r>
            <a:r>
              <a:rPr lang="en-US" dirty="0" smtClean="0">
                <a:solidFill>
                  <a:schemeClr val="tx1"/>
                </a:solidFill>
              </a:rPr>
              <a:t> was enabled instead of OFF as in this example?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3" name="Ladder(S10-OFF, C0=ON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2895600"/>
            <a:ext cx="4429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-(S10 Disabled)"/>
          <p:cNvSpPr/>
          <p:nvPr/>
        </p:nvSpPr>
        <p:spPr>
          <a:xfrm>
            <a:off x="3965448" y="2133600"/>
            <a:ext cx="1752600" cy="457200"/>
          </a:xfrm>
          <a:prstGeom prst="wedgeRoundRectCallout">
            <a:avLst>
              <a:gd name="adj1" fmla="val -88768"/>
              <a:gd name="adj2" fmla="val 166398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S10</a:t>
            </a:r>
            <a:r>
              <a:rPr lang="en-US" dirty="0" smtClean="0"/>
              <a:t> Disabled</a:t>
            </a:r>
            <a:endParaRPr lang="en-US" dirty="0"/>
          </a:p>
        </p:txBody>
      </p:sp>
      <p:pic>
        <p:nvPicPr>
          <p:cNvPr id="2054" name="Ladder(S10=ON,C100=OFF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2905125"/>
            <a:ext cx="4429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-(S10 Enabled2)"/>
          <p:cNvSpPr/>
          <p:nvPr/>
        </p:nvSpPr>
        <p:spPr>
          <a:xfrm>
            <a:off x="3965448" y="2133600"/>
            <a:ext cx="1752600" cy="457200"/>
          </a:xfrm>
          <a:prstGeom prst="wedgeRoundRectCallout">
            <a:avLst>
              <a:gd name="adj1" fmla="val -88768"/>
              <a:gd name="adj2" fmla="val 166398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S10</a:t>
            </a:r>
            <a:r>
              <a:rPr lang="en-US" dirty="0" smtClean="0"/>
              <a:t> Enabled</a:t>
            </a:r>
            <a:endParaRPr lang="en-US" dirty="0"/>
          </a:p>
        </p:txBody>
      </p:sp>
      <p:sp>
        <p:nvSpPr>
          <p:cNvPr id="25" name="-(OFF-to-ON not)"/>
          <p:cNvSpPr/>
          <p:nvPr/>
        </p:nvSpPr>
        <p:spPr>
          <a:xfrm>
            <a:off x="4354094" y="2531271"/>
            <a:ext cx="2565982" cy="1185859"/>
          </a:xfrm>
          <a:prstGeom prst="wedgeRoundRectCallout">
            <a:avLst>
              <a:gd name="adj1" fmla="val -83694"/>
              <a:gd name="adj2" fmla="val 64691"/>
              <a:gd name="adj3" fmla="val 16667"/>
            </a:avLst>
          </a:prstGeom>
          <a:solidFill>
            <a:srgbClr val="C0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OFF-to-ON not yet seen because </a:t>
            </a:r>
            <a:r>
              <a:rPr lang="en-US" b="1" dirty="0" smtClean="0"/>
              <a:t>C0</a:t>
            </a:r>
            <a:r>
              <a:rPr lang="en-US" dirty="0" smtClean="0"/>
              <a:t> was ON when </a:t>
            </a:r>
            <a:r>
              <a:rPr lang="en-US" b="1" dirty="0" smtClean="0"/>
              <a:t>S10</a:t>
            </a:r>
            <a:r>
              <a:rPr lang="en-US" dirty="0" smtClean="0"/>
              <a:t> was enabled</a:t>
            </a:r>
            <a:endParaRPr lang="en-US" dirty="0"/>
          </a:p>
        </p:txBody>
      </p:sp>
      <p:pic>
        <p:nvPicPr>
          <p:cNvPr id="2055" name="C0=OF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50468"/>
            <a:ext cx="8191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-(C0=OFF2)"/>
          <p:cNvSpPr/>
          <p:nvPr/>
        </p:nvSpPr>
        <p:spPr>
          <a:xfrm>
            <a:off x="1066800" y="4495800"/>
            <a:ext cx="2120646" cy="457200"/>
          </a:xfrm>
          <a:prstGeom prst="wedgeRoundRectCallout">
            <a:avLst>
              <a:gd name="adj1" fmla="val 44249"/>
              <a:gd name="adj2" fmla="val -135685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C0</a:t>
            </a:r>
            <a:r>
              <a:rPr lang="en-US" dirty="0" smtClean="0"/>
              <a:t> = OFF</a:t>
            </a:r>
            <a:endParaRPr lang="en-US" dirty="0"/>
          </a:p>
        </p:txBody>
      </p:sp>
      <p:sp>
        <p:nvSpPr>
          <p:cNvPr id="28" name="-(OFF-to-ON not2)"/>
          <p:cNvSpPr/>
          <p:nvPr/>
        </p:nvSpPr>
        <p:spPr>
          <a:xfrm>
            <a:off x="4359020" y="2531270"/>
            <a:ext cx="2565982" cy="1185859"/>
          </a:xfrm>
          <a:prstGeom prst="wedgeRoundRectCallout">
            <a:avLst>
              <a:gd name="adj1" fmla="val -83694"/>
              <a:gd name="adj2" fmla="val 64691"/>
              <a:gd name="adj3" fmla="val 16667"/>
            </a:avLst>
          </a:prstGeom>
          <a:solidFill>
            <a:srgbClr val="C0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OFF-to-ON not yet seen because </a:t>
            </a:r>
            <a:r>
              <a:rPr lang="en-US" b="1" dirty="0" smtClean="0"/>
              <a:t>C0</a:t>
            </a:r>
            <a:r>
              <a:rPr lang="en-US" dirty="0" smtClean="0"/>
              <a:t> has just now gone OFF</a:t>
            </a:r>
            <a:endParaRPr lang="en-US" dirty="0"/>
          </a:p>
        </p:txBody>
      </p:sp>
      <p:sp>
        <p:nvSpPr>
          <p:cNvPr id="18" name="-(C0=ON)"/>
          <p:cNvSpPr/>
          <p:nvPr/>
        </p:nvSpPr>
        <p:spPr>
          <a:xfrm>
            <a:off x="1066800" y="4495800"/>
            <a:ext cx="2120646" cy="457200"/>
          </a:xfrm>
          <a:prstGeom prst="wedgeRoundRectCallout">
            <a:avLst>
              <a:gd name="adj1" fmla="val 44249"/>
              <a:gd name="adj2" fmla="val -135685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C0</a:t>
            </a:r>
            <a:r>
              <a:rPr lang="en-US" dirty="0" smtClean="0"/>
              <a:t> = ON</a:t>
            </a:r>
            <a:endParaRPr lang="en-US" dirty="0"/>
          </a:p>
        </p:txBody>
      </p:sp>
      <p:sp>
        <p:nvSpPr>
          <p:cNvPr id="29" name="-&gt;3rd Scan"/>
          <p:cNvSpPr/>
          <p:nvPr/>
        </p:nvSpPr>
        <p:spPr>
          <a:xfrm>
            <a:off x="1734281" y="2895600"/>
            <a:ext cx="457200" cy="12954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&quot;Min3Scans&quot;"/>
          <p:cNvSpPr/>
          <p:nvPr/>
        </p:nvSpPr>
        <p:spPr>
          <a:xfrm>
            <a:off x="1093298" y="5267519"/>
            <a:ext cx="6966928" cy="1004081"/>
          </a:xfrm>
          <a:prstGeom prst="wedgeRoundRectCallout">
            <a:avLst>
              <a:gd name="adj1" fmla="val -23162"/>
              <a:gd name="adj2" fmla="val -43784"/>
              <a:gd name="adj3" fmla="val 16667"/>
            </a:avLst>
          </a:prstGeom>
          <a:solidFill>
            <a:srgbClr val="C0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It took a minimum of 3 scans in order for </a:t>
            </a:r>
            <a:r>
              <a:rPr lang="en-US" b="1" dirty="0" smtClean="0">
                <a:solidFill>
                  <a:schemeClr val="bg1"/>
                </a:solidFill>
              </a:rPr>
              <a:t>S10</a:t>
            </a:r>
            <a:r>
              <a:rPr lang="en-US" dirty="0" smtClean="0">
                <a:solidFill>
                  <a:schemeClr val="bg1"/>
                </a:solidFill>
              </a:rPr>
              <a:t> to “see” </a:t>
            </a:r>
            <a:r>
              <a:rPr lang="en-US" b="1" dirty="0" smtClean="0">
                <a:solidFill>
                  <a:schemeClr val="bg1"/>
                </a:solidFill>
              </a:rPr>
              <a:t>C0</a:t>
            </a:r>
            <a:r>
              <a:rPr lang="en-US" dirty="0" smtClean="0">
                <a:solidFill>
                  <a:schemeClr val="bg1"/>
                </a:solidFill>
              </a:rPr>
              <a:t>’s edge. 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But this is </a:t>
            </a:r>
            <a:r>
              <a:rPr lang="en-US" b="1" i="1" dirty="0" smtClean="0">
                <a:solidFill>
                  <a:schemeClr val="bg1"/>
                </a:solidFill>
              </a:rPr>
              <a:t>NOT</a:t>
            </a:r>
            <a:r>
              <a:rPr lang="en-US" i="1" dirty="0" smtClean="0">
                <a:solidFill>
                  <a:schemeClr val="bg1"/>
                </a:solidFill>
              </a:rPr>
              <a:t> the way Do-more works!</a:t>
            </a:r>
          </a:p>
        </p:txBody>
      </p:sp>
      <p:pic>
        <p:nvPicPr>
          <p:cNvPr id="2056" name="SET-ON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484" y="3907630"/>
            <a:ext cx="11906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&quot;Min1Scan&quot;"/>
          <p:cNvSpPr/>
          <p:nvPr/>
        </p:nvSpPr>
        <p:spPr>
          <a:xfrm>
            <a:off x="1697866" y="5034522"/>
            <a:ext cx="5757792" cy="1470075"/>
          </a:xfrm>
          <a:prstGeom prst="wedgeRoundRectCallout">
            <a:avLst>
              <a:gd name="adj1" fmla="val -23162"/>
              <a:gd name="adj2" fmla="val -43784"/>
              <a:gd name="adj3" fmla="val 16667"/>
            </a:avLst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It only takes </a:t>
            </a:r>
            <a:r>
              <a:rPr lang="en-US" b="1" i="1" u="sng" dirty="0" smtClean="0">
                <a:solidFill>
                  <a:schemeClr val="tx1"/>
                </a:solidFill>
              </a:rPr>
              <a:t>1 scan</a:t>
            </a:r>
            <a:r>
              <a:rPr lang="en-US" dirty="0" smtClean="0">
                <a:solidFill>
                  <a:schemeClr val="tx1"/>
                </a:solidFill>
              </a:rPr>
              <a:t> in order for </a:t>
            </a:r>
            <a:r>
              <a:rPr lang="en-US" b="1" dirty="0" smtClean="0">
                <a:solidFill>
                  <a:schemeClr val="tx1"/>
                </a:solidFill>
              </a:rPr>
              <a:t>S10</a:t>
            </a:r>
            <a:r>
              <a:rPr lang="en-US" dirty="0" smtClean="0">
                <a:solidFill>
                  <a:schemeClr val="tx1"/>
                </a:solidFill>
              </a:rPr>
              <a:t> to “see” </a:t>
            </a:r>
            <a:r>
              <a:rPr lang="en-US" b="1" dirty="0" smtClean="0">
                <a:solidFill>
                  <a:schemeClr val="tx1"/>
                </a:solidFill>
              </a:rPr>
              <a:t>C0</a:t>
            </a:r>
            <a:r>
              <a:rPr lang="en-US" dirty="0" smtClean="0">
                <a:solidFill>
                  <a:schemeClr val="tx1"/>
                </a:solidFill>
              </a:rPr>
              <a:t>’s edge if </a:t>
            </a:r>
            <a:r>
              <a:rPr lang="en-US" b="1" dirty="0" smtClean="0">
                <a:solidFill>
                  <a:schemeClr val="tx1"/>
                </a:solidFill>
              </a:rPr>
              <a:t>C0</a:t>
            </a:r>
            <a:r>
              <a:rPr lang="en-US" dirty="0" smtClean="0">
                <a:solidFill>
                  <a:schemeClr val="tx1"/>
                </a:solidFill>
              </a:rPr>
              <a:t> was ON when </a:t>
            </a:r>
            <a:r>
              <a:rPr lang="en-US" b="1" dirty="0" smtClean="0">
                <a:solidFill>
                  <a:schemeClr val="tx1"/>
                </a:solidFill>
              </a:rPr>
              <a:t>S10</a:t>
            </a:r>
            <a:r>
              <a:rPr lang="en-US" dirty="0" smtClean="0">
                <a:solidFill>
                  <a:schemeClr val="tx1"/>
                </a:solidFill>
              </a:rPr>
              <a:t> was enabled. This is because </a:t>
            </a:r>
            <a:r>
              <a:rPr lang="en-US" b="1" dirty="0" smtClean="0">
                <a:solidFill>
                  <a:schemeClr val="tx1"/>
                </a:solidFill>
              </a:rPr>
              <a:t>C0</a:t>
            </a:r>
            <a:r>
              <a:rPr lang="en-US" dirty="0" smtClean="0">
                <a:solidFill>
                  <a:schemeClr val="tx1"/>
                </a:solidFill>
              </a:rPr>
              <a:t>’s Edge Bit is automatically set ON as a feature in Do-more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&quot;NOTE&quot;"/>
          <p:cNvSpPr/>
          <p:nvPr/>
        </p:nvSpPr>
        <p:spPr>
          <a:xfrm>
            <a:off x="4191000" y="1471047"/>
            <a:ext cx="3001804" cy="2034153"/>
          </a:xfrm>
          <a:prstGeom prst="wedgeRoundRectCallout">
            <a:avLst>
              <a:gd name="adj1" fmla="val -23162"/>
              <a:gd name="adj2" fmla="val -43784"/>
              <a:gd name="adj3" fmla="val 16667"/>
            </a:avLst>
          </a:prstGeom>
          <a:solidFill>
            <a:srgbClr val="C00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 smtClean="0">
                <a:solidFill>
                  <a:schemeClr val="bg1"/>
                </a:solidFill>
              </a:rPr>
              <a:t>NOTE</a:t>
            </a:r>
            <a:r>
              <a:rPr lang="en-US" i="1" dirty="0" smtClean="0">
                <a:solidFill>
                  <a:schemeClr val="bg1"/>
                </a:solidFill>
              </a:rPr>
              <a:t>: This Automatic Edge-Bit Feature is not applied to Counter instructions </a:t>
            </a:r>
            <a:r>
              <a:rPr lang="en-US" b="1" i="1" dirty="0" smtClean="0">
                <a:solidFill>
                  <a:schemeClr val="bg1"/>
                </a:solidFill>
              </a:rPr>
              <a:t>CNT</a:t>
            </a:r>
            <a:r>
              <a:rPr lang="en-US" i="1" dirty="0" smtClean="0">
                <a:solidFill>
                  <a:schemeClr val="bg1"/>
                </a:solidFill>
              </a:rPr>
              <a:t>,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CNTDN</a:t>
            </a:r>
            <a:r>
              <a:rPr lang="en-US" i="1" dirty="0" smtClean="0">
                <a:solidFill>
                  <a:schemeClr val="bg1"/>
                </a:solidFill>
              </a:rPr>
              <a:t>,</a:t>
            </a:r>
            <a:r>
              <a:rPr lang="en-US" b="1" i="1" dirty="0" smtClean="0">
                <a:solidFill>
                  <a:schemeClr val="bg1"/>
                </a:solidFill>
              </a:rPr>
              <a:t> UDC </a:t>
            </a:r>
            <a:r>
              <a:rPr lang="en-US" i="1" dirty="0" smtClean="0">
                <a:solidFill>
                  <a:schemeClr val="bg1"/>
                </a:solidFill>
              </a:rPr>
              <a:t>or</a:t>
            </a:r>
            <a:r>
              <a:rPr lang="en-US" b="1" i="1" dirty="0" smtClean="0">
                <a:solidFill>
                  <a:schemeClr val="bg1"/>
                </a:solidFill>
              </a:rPr>
              <a:t> UDCG</a:t>
            </a:r>
            <a:r>
              <a:rPr lang="en-US" i="1" dirty="0" smtClean="0">
                <a:solidFill>
                  <a:schemeClr val="bg1"/>
                </a:solidFill>
              </a:rPr>
              <a:t>. These are the </a:t>
            </a:r>
            <a:r>
              <a:rPr lang="en-US" i="1" u="sng" dirty="0" smtClean="0">
                <a:solidFill>
                  <a:schemeClr val="bg1"/>
                </a:solidFill>
              </a:rPr>
              <a:t>ONLY</a:t>
            </a:r>
            <a:r>
              <a:rPr lang="en-US" i="1" dirty="0" smtClean="0">
                <a:solidFill>
                  <a:schemeClr val="bg1"/>
                </a:solidFill>
              </a:rPr>
              <a:t> exceptions.</a:t>
            </a:r>
          </a:p>
        </p:txBody>
      </p:sp>
    </p:spTree>
    <p:extLst>
      <p:ext uri="{BB962C8B-B14F-4D97-AF65-F5344CB8AC3E}">
        <p14:creationId xmlns:p14="http://schemas.microsoft.com/office/powerpoint/2010/main" val="321959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4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000"/>
                            </p:stCondLst>
                            <p:childTnLst>
                              <p:par>
                                <p:cTn id="2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500"/>
                            </p:stCondLst>
                            <p:childTnLst>
                              <p:par>
                                <p:cTn id="2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2" presetClass="entr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5" grpId="1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4" grpId="2" animBg="1"/>
      <p:bldP spid="14" grpId="3" animBg="1"/>
      <p:bldP spid="14" grpId="4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18" grpId="0" animBg="1"/>
      <p:bldP spid="18" grpId="1" animBg="1"/>
      <p:bldP spid="18" grpId="2" animBg="1"/>
      <p:bldP spid="29" grpId="0" animBg="1"/>
      <p:bldP spid="29" grpId="1" animBg="1"/>
      <p:bldP spid="30" grpId="0" animBg="1"/>
      <p:bldP spid="30" grpId="1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 smtClean="0"/>
              <a:t>Edge Bits</a:t>
            </a:r>
          </a:p>
          <a:p>
            <a:pPr lvl="1"/>
            <a:r>
              <a:rPr lang="en-US" dirty="0" smtClean="0"/>
              <a:t>Since indexes are assigned at download time, Do-more Designer doesn’t “know” what those are until the project is read back up</a:t>
            </a:r>
          </a:p>
          <a:p>
            <a:pPr lvl="1"/>
            <a:r>
              <a:rPr lang="en-US" dirty="0" smtClean="0"/>
              <a:t>All Edge Bits in Do-more Designer originally have an index of zero (e.g. </a:t>
            </a:r>
            <a:r>
              <a:rPr lang="en-US" b="1" dirty="0" smtClean="0">
                <a:solidFill>
                  <a:srgbClr val="0070C0"/>
                </a:solidFill>
              </a:rPr>
              <a:t>/E0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Thus the following two interesting scenarios can occur:</a:t>
            </a:r>
          </a:p>
          <a:p>
            <a:pPr lvl="2"/>
            <a:r>
              <a:rPr lang="en-US" dirty="0" smtClean="0"/>
              <a:t>(1) If a new project with edge-triggered instructions is first saved to disk and then downloaded to the PLC, a dialog will appear describing, </a:t>
            </a:r>
            <a:r>
              <a:rPr lang="en-US" i="1" dirty="0" smtClean="0"/>
              <a:t>“The Program has been modified…”</a:t>
            </a:r>
            <a:r>
              <a:rPr lang="en-US" dirty="0" smtClean="0"/>
              <a:t> when no manual modification occurred.</a:t>
            </a:r>
          </a:p>
          <a:p>
            <a:pPr lvl="3"/>
            <a:r>
              <a:rPr lang="en-US" b="1" u="sng" dirty="0" smtClean="0"/>
              <a:t>Solution</a:t>
            </a:r>
            <a:r>
              <a:rPr lang="en-US" dirty="0" smtClean="0"/>
              <a:t>: Save the Project to Disk. </a:t>
            </a:r>
          </a:p>
          <a:p>
            <a:pPr lvl="3"/>
            <a:r>
              <a:rPr lang="en-US" dirty="0" smtClean="0"/>
              <a:t>If Project is not saved to disk then </a:t>
            </a:r>
            <a:r>
              <a:rPr lang="en-US" i="1" dirty="0" smtClean="0"/>
              <a:t>“Modified project not saved to disk – new Edge/Instruction IDs assigned during download to PLC”</a:t>
            </a:r>
            <a:r>
              <a:rPr lang="en-US" dirty="0" smtClean="0"/>
              <a:t> is displayed in the Output Window as a Warning</a:t>
            </a:r>
          </a:p>
          <a:p>
            <a:pPr lvl="2"/>
            <a:r>
              <a:rPr lang="en-US" dirty="0" smtClean="0"/>
              <a:t>(2) If that project (which was not saved) is closed and then reopened online, the compare will fail.</a:t>
            </a:r>
          </a:p>
          <a:p>
            <a:pPr lvl="3"/>
            <a:r>
              <a:rPr lang="en-US" dirty="0" smtClean="0"/>
              <a:t>If &lt;Compare Programs…&gt; is used the Edge Bit difference is shown</a:t>
            </a:r>
          </a:p>
          <a:p>
            <a:pPr lvl="3"/>
            <a:r>
              <a:rPr lang="en-US" b="1" u="sng" dirty="0" smtClean="0"/>
              <a:t>Solution</a:t>
            </a:r>
            <a:r>
              <a:rPr lang="en-US" dirty="0" smtClean="0"/>
              <a:t>: Go online with the PLC project and save the project to disk with the new Edge Bit index assignments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2100" y="914400"/>
            <a:ext cx="129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/E0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/E21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3074" name="New Edge/Instruction ID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0"/>
            <a:ext cx="4667250" cy="18288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Resolve Online/Offline Dif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987" y="1411263"/>
            <a:ext cx="4801465" cy="4151337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p Arrow 2"/>
          <p:cNvSpPr/>
          <p:nvPr/>
        </p:nvSpPr>
        <p:spPr>
          <a:xfrm>
            <a:off x="5105400" y="2514600"/>
            <a:ext cx="381000" cy="6096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CompareProgram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4476"/>
            <a:ext cx="6086475" cy="52959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-/E16"/>
          <p:cNvSpPr/>
          <p:nvPr/>
        </p:nvSpPr>
        <p:spPr>
          <a:xfrm>
            <a:off x="5543034" y="4911540"/>
            <a:ext cx="896383" cy="23532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-/E0"/>
          <p:cNvSpPr/>
          <p:nvPr/>
        </p:nvSpPr>
        <p:spPr>
          <a:xfrm>
            <a:off x="3638034" y="4911540"/>
            <a:ext cx="896383" cy="23532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7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61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41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3" grpId="0" animBg="1"/>
      <p:bldP spid="3" grpId="1" animBg="1"/>
      <p:bldP spid="6" grpId="0" animBg="1"/>
      <p:bldP spid="6" grpId="1" animBg="1"/>
      <p:bldP spid="38" grpId="0" animBg="1"/>
      <p:bldP spid="3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Programs VS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31536"/>
          </a:xfrm>
        </p:spPr>
        <p:txBody>
          <a:bodyPr numCol="2">
            <a:normAutofit fontScale="77500" lnSpcReduction="20000"/>
          </a:bodyPr>
          <a:lstStyle/>
          <a:p>
            <a:r>
              <a:rPr lang="en-US" dirty="0" smtClean="0"/>
              <a:t>Memory Type</a:t>
            </a:r>
          </a:p>
          <a:p>
            <a:pPr lvl="1"/>
            <a:r>
              <a:rPr lang="en-US" dirty="0" smtClean="0"/>
              <a:t>Structure</a:t>
            </a:r>
          </a:p>
          <a:p>
            <a:pPr lvl="2"/>
            <a:r>
              <a:rPr lang="en-US" dirty="0" smtClean="0"/>
              <a:t>Programs</a:t>
            </a:r>
          </a:p>
          <a:p>
            <a:pPr lvl="3"/>
            <a:r>
              <a:rPr lang="en-US" b="1" dirty="0" smtClean="0">
                <a:solidFill>
                  <a:srgbClr val="0070C0"/>
                </a:solidFill>
              </a:rPr>
              <a:t>$Main</a:t>
            </a:r>
            <a:endParaRPr lang="en-US" dirty="0" smtClean="0"/>
          </a:p>
          <a:p>
            <a:pPr lvl="3"/>
            <a:r>
              <a:rPr lang="en-US" b="1" dirty="0" smtClean="0">
                <a:solidFill>
                  <a:srgbClr val="0070C0"/>
                </a:solidFill>
              </a:rPr>
              <a:t>&lt;Name&gt;</a:t>
            </a:r>
            <a:endParaRPr lang="en-US" dirty="0"/>
          </a:p>
          <a:p>
            <a:pPr lvl="3"/>
            <a:r>
              <a:rPr lang="en-US" dirty="0" smtClean="0"/>
              <a:t>Structure Members </a:t>
            </a:r>
            <a:r>
              <a:rPr lang="en-US" i="1" dirty="0">
                <a:solidFill>
                  <a:srgbClr val="00B050"/>
                </a:solidFill>
                <a:sym typeface="Wingdings" panose="05000000000000000000" pitchFamily="2" charset="2"/>
              </a:rPr>
              <a:t>[147]</a:t>
            </a:r>
            <a:endParaRPr lang="en-US" dirty="0" smtClean="0"/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Running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running</a:t>
            </a:r>
            <a:endParaRPr lang="en-US" b="1" i="1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RanThis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Scan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ran this scan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Done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completed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FirstScan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executing its first scan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FirstRun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still executing first full pass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DoneThisScan</a:t>
            </a:r>
            <a:r>
              <a:rPr lang="en-US" dirty="0" smtClean="0">
                <a:sym typeface="Wingdings" panose="05000000000000000000" pitchFamily="2" charset="2"/>
              </a:rPr>
              <a:t> (bit) – ON if stopped on current scan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InstrSuspend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suspended by 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SUSPEND</a:t>
            </a:r>
            <a:r>
              <a:rPr lang="en-US" dirty="0" smtClean="0">
                <a:sym typeface="Wingdings" panose="05000000000000000000" pitchFamily="2" charset="2"/>
              </a:rPr>
              <a:t> instruction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DebugSuspend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suspended by a debug operation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TimeSlice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microseconds allowed to loop before yielding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ScanCounter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number of scans it has run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RunCounter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number of times run to completion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S0_15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bit/stage indicating enabled/disabled status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S16_31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S32_47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S48_63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S64_79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S80_95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S96_111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S112_127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word)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&lt;ditto&gt;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bit; </a:t>
            </a:r>
            <a: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dirty="0">
                <a:sym typeface="Wingdings" panose="05000000000000000000" pitchFamily="2" charset="2"/>
              </a:rPr>
              <a:t> = 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0-127</a:t>
            </a:r>
            <a:r>
              <a:rPr lang="en-US" dirty="0" smtClean="0">
                <a:sym typeface="Wingdings" panose="05000000000000000000" pitchFamily="2" charset="2"/>
              </a:rPr>
              <a:t>) – ON if stage is enabled  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[128]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26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83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1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81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62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43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24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905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306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Program VS Tasks</a:t>
            </a:r>
            <a:endParaRPr lang="en-US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31536"/>
          </a:xfrm>
        </p:spPr>
        <p:txBody>
          <a:bodyPr numCol="2">
            <a:normAutofit fontScale="85000" lnSpcReduction="20000"/>
          </a:bodyPr>
          <a:lstStyle/>
          <a:p>
            <a:r>
              <a:rPr lang="en-US" dirty="0" smtClean="0"/>
              <a:t>Memory Type</a:t>
            </a:r>
          </a:p>
          <a:p>
            <a:pPr lvl="1"/>
            <a:r>
              <a:rPr lang="en-US" dirty="0" smtClean="0"/>
              <a:t>Structure</a:t>
            </a:r>
          </a:p>
          <a:p>
            <a:pPr lvl="2"/>
            <a:r>
              <a:rPr lang="en-US" dirty="0" smtClean="0"/>
              <a:t>Tasks</a:t>
            </a:r>
          </a:p>
          <a:p>
            <a:pPr lvl="3"/>
            <a:r>
              <a:rPr lang="en-US" b="1" dirty="0" smtClean="0">
                <a:solidFill>
                  <a:srgbClr val="0070C0"/>
                </a:solidFill>
              </a:rPr>
              <a:t>$t1Second, $t50ms, $t100ms, $</a:t>
            </a:r>
            <a:r>
              <a:rPr lang="en-US" b="1" dirty="0" err="1" smtClean="0">
                <a:solidFill>
                  <a:srgbClr val="0070C0"/>
                </a:solidFill>
              </a:rPr>
              <a:t>tBottomOfScan</a:t>
            </a:r>
            <a:r>
              <a:rPr lang="en-US" b="1" dirty="0" smtClean="0">
                <a:solidFill>
                  <a:srgbClr val="0070C0"/>
                </a:solidFill>
              </a:rPr>
              <a:t>, $</a:t>
            </a:r>
            <a:r>
              <a:rPr lang="en-US" b="1" dirty="0" err="1" smtClean="0">
                <a:solidFill>
                  <a:srgbClr val="0070C0"/>
                </a:solidFill>
              </a:rPr>
              <a:t>tFirstScan</a:t>
            </a:r>
            <a:r>
              <a:rPr lang="en-US" b="1" dirty="0" smtClean="0">
                <a:solidFill>
                  <a:srgbClr val="0070C0"/>
                </a:solidFill>
              </a:rPr>
              <a:t>, $</a:t>
            </a:r>
            <a:r>
              <a:rPr lang="en-US" b="1" dirty="0" err="1" smtClean="0">
                <a:solidFill>
                  <a:srgbClr val="0070C0"/>
                </a:solidFill>
              </a:rPr>
              <a:t>tTopOfScan</a:t>
            </a:r>
            <a:endParaRPr lang="en-US" dirty="0" smtClean="0"/>
          </a:p>
          <a:p>
            <a:pPr lvl="3"/>
            <a:r>
              <a:rPr lang="en-US" b="1" dirty="0" smtClean="0">
                <a:solidFill>
                  <a:srgbClr val="0070C0"/>
                </a:solidFill>
              </a:rPr>
              <a:t>&lt;Name&gt;</a:t>
            </a:r>
            <a:endParaRPr lang="en-US" dirty="0"/>
          </a:p>
          <a:p>
            <a:pPr lvl="3"/>
            <a:r>
              <a:rPr lang="en-US" dirty="0" smtClean="0"/>
              <a:t>Structure Members </a:t>
            </a:r>
            <a:r>
              <a:rPr lang="en-US" i="1" dirty="0">
                <a:solidFill>
                  <a:srgbClr val="00B050"/>
                </a:solidFill>
                <a:sym typeface="Wingdings" panose="05000000000000000000" pitchFamily="2" charset="2"/>
              </a:rPr>
              <a:t>[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15]</a:t>
            </a:r>
            <a:endParaRPr lang="en-US" dirty="0" smtClean="0"/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Once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configured to run once</a:t>
            </a:r>
            <a:endParaRPr lang="en-US" b="1" i="1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Continuous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configured to run continuous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Running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running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RanThisScan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ran this scan</a:t>
            </a: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Done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completed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FirstScan</a:t>
            </a:r>
            <a:r>
              <a:rPr lang="en-US" dirty="0" smtClean="0">
                <a:sym typeface="Wingdings" panose="05000000000000000000" pitchFamily="2" charset="2"/>
              </a:rPr>
              <a:t> (bit) – ON if executing its first scan</a:t>
            </a:r>
            <a:endParaRPr lang="en-US" dirty="0"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FirstRun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ON if still executing first full </a:t>
            </a:r>
            <a:r>
              <a:rPr lang="en-US" dirty="0" smtClean="0">
                <a:sym typeface="Wingdings" panose="05000000000000000000" pitchFamily="2" charset="2"/>
              </a:rPr>
              <a:t>pass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DoneThisScan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will stop on current scan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InstrSuspend</a:t>
            </a:r>
            <a:r>
              <a:rPr lang="en-US" dirty="0" smtClean="0">
                <a:sym typeface="Wingdings" panose="05000000000000000000" pitchFamily="2" charset="2"/>
              </a:rPr>
              <a:t> (bit) – ON if suspended by 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SUSPEND</a:t>
            </a:r>
            <a:r>
              <a:rPr lang="en-US" dirty="0" smtClean="0">
                <a:sym typeface="Wingdings" panose="05000000000000000000" pitchFamily="2" charset="2"/>
              </a:rPr>
              <a:t> instruction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DebugSuspend</a:t>
            </a:r>
            <a:r>
              <a:rPr lang="en-US" dirty="0" smtClean="0">
                <a:sym typeface="Wingdings" panose="05000000000000000000" pitchFamily="2" charset="2"/>
              </a:rPr>
              <a:t> (bit)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ON if suspended by debug operation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TimeSlice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microseconds allowed to loop before yielding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Interval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how many milliseconds to delay before next run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ScanCounter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number of scans it has run</a:t>
            </a:r>
            <a:r>
              <a:rPr lang="en-US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RunCounter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>number of times run to completion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4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IntervalAcc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dword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– 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how many milliseconds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until the next run</a:t>
            </a:r>
            <a:endParaRPr lang="en-US" i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39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3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1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Programs VS Tasks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ADVANCED CONFIGURATION</a:t>
            </a:r>
          </a:p>
          <a:p>
            <a:pPr lvl="1"/>
            <a:r>
              <a:rPr lang="en-US" dirty="0" smtClean="0"/>
              <a:t>Retentiveness</a:t>
            </a:r>
            <a:endParaRPr lang="en-US" dirty="0"/>
          </a:p>
          <a:p>
            <a:pPr lvl="2"/>
            <a:r>
              <a:rPr lang="en-US" dirty="0" smtClean="0"/>
              <a:t>Definition: </a:t>
            </a:r>
            <a:r>
              <a:rPr lang="en-US" i="1" dirty="0" smtClean="0"/>
              <a:t>code block’s structure members maintain their values through automatic transitions to RUN</a:t>
            </a:r>
          </a:p>
          <a:p>
            <a:pPr lvl="3"/>
            <a:r>
              <a:rPr lang="en-US" dirty="0" smtClean="0"/>
              <a:t>Power cycle</a:t>
            </a:r>
          </a:p>
          <a:p>
            <a:pPr lvl="3"/>
            <a:r>
              <a:rPr lang="en-US" dirty="0" smtClean="0"/>
              <a:t>Restart by Watchdog event</a:t>
            </a:r>
          </a:p>
          <a:p>
            <a:pPr lvl="3"/>
            <a:r>
              <a:rPr lang="en-US" b="1" dirty="0" smtClean="0">
                <a:solidFill>
                  <a:srgbClr val="00B050"/>
                </a:solidFill>
              </a:rPr>
              <a:t>REBOOT</a:t>
            </a:r>
            <a:r>
              <a:rPr lang="en-US" dirty="0" smtClean="0"/>
              <a:t> instruction</a:t>
            </a:r>
          </a:p>
          <a:p>
            <a:pPr lvl="2"/>
            <a:r>
              <a:rPr lang="en-US" b="1" u="sng" dirty="0" smtClean="0"/>
              <a:t>Automatic</a:t>
            </a:r>
            <a:r>
              <a:rPr lang="en-US" i="1" dirty="0"/>
              <a:t> </a:t>
            </a:r>
            <a:r>
              <a:rPr lang="en-US" dirty="0" smtClean="0"/>
              <a:t>Program-to-Run transition:</a:t>
            </a:r>
            <a:endParaRPr lang="en-US" b="1" u="sng" dirty="0" smtClean="0"/>
          </a:p>
          <a:p>
            <a:pPr lvl="3"/>
            <a:r>
              <a:rPr lang="en-US" dirty="0" smtClean="0"/>
              <a:t>Maintains user code block structure members marked “retentive”</a:t>
            </a:r>
          </a:p>
          <a:p>
            <a:pPr lvl="3"/>
            <a:r>
              <a:rPr lang="en-US" dirty="0" smtClean="0"/>
              <a:t>Maintains System Tasks block structure members (always retentive)</a:t>
            </a:r>
          </a:p>
          <a:p>
            <a:pPr lvl="3"/>
            <a:r>
              <a:rPr lang="en-US" dirty="0" smtClean="0"/>
              <a:t>Exception: </a:t>
            </a:r>
            <a:r>
              <a:rPr lang="en-US" b="1" i="1" dirty="0" smtClean="0"/>
              <a:t>$Main</a:t>
            </a:r>
            <a:r>
              <a:rPr lang="en-US" dirty="0" smtClean="0"/>
              <a:t>’s stages are reset (OFF) &amp; initial stage is set (ON)</a:t>
            </a:r>
          </a:p>
          <a:p>
            <a:pPr lvl="3"/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PgmModeRestart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ST15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OFF</a:t>
            </a:r>
          </a:p>
          <a:p>
            <a:pPr lvl="2"/>
            <a:r>
              <a:rPr lang="en-US" b="1" u="sng" dirty="0" smtClean="0"/>
              <a:t>Manual</a:t>
            </a:r>
            <a:r>
              <a:rPr lang="en-US" dirty="0" smtClean="0"/>
              <a:t> Program-to-Run transition:</a:t>
            </a:r>
          </a:p>
          <a:p>
            <a:pPr lvl="3"/>
            <a:r>
              <a:rPr lang="en-US" dirty="0" smtClean="0"/>
              <a:t>Resets all code blocks structure members (even retentive!)</a:t>
            </a:r>
            <a:endParaRPr lang="en-US" dirty="0" smtClean="0">
              <a:solidFill>
                <a:srgbClr val="0070C0"/>
              </a:solidFill>
            </a:endParaRPr>
          </a:p>
          <a:p>
            <a:pPr lvl="3"/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PgmModeRestart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ST15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ON</a:t>
            </a:r>
          </a:p>
          <a:p>
            <a:pPr marL="411480" lvl="1" indent="0"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marL="411480" lvl="1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NOTE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b="1" dirty="0" smtClean="0">
                <a:solidFill>
                  <a:srgbClr val="00B050"/>
                </a:solidFill>
              </a:rPr>
              <a:t>DTDIFF</a:t>
            </a:r>
            <a:r>
              <a:rPr lang="en-US" dirty="0" smtClean="0">
                <a:solidFill>
                  <a:srgbClr val="00B050"/>
                </a:solidFill>
              </a:rPr>
              <a:t> “Difference Between Two Date/Times” instruction can be used with </a:t>
            </a:r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SysShutdown</a:t>
            </a:r>
            <a:r>
              <a:rPr lang="en-US" dirty="0" smtClean="0">
                <a:solidFill>
                  <a:srgbClr val="00B050"/>
                </a:solidFill>
              </a:rPr>
              <a:t> (</a:t>
            </a:r>
            <a:r>
              <a:rPr lang="en-US" dirty="0" smtClean="0">
                <a:solidFill>
                  <a:srgbClr val="0070C0"/>
                </a:solidFill>
              </a:rPr>
              <a:t>SDT1</a:t>
            </a:r>
            <a:r>
              <a:rPr lang="en-US" dirty="0" smtClean="0">
                <a:solidFill>
                  <a:srgbClr val="00B050"/>
                </a:solidFill>
              </a:rPr>
              <a:t>) &amp; </a:t>
            </a:r>
            <a:r>
              <a:rPr lang="en-US" b="1" i="1" dirty="0" smtClean="0">
                <a:solidFill>
                  <a:srgbClr val="0070C0"/>
                </a:solidFill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</a:rPr>
              <a:t>SysStartup</a:t>
            </a:r>
            <a:r>
              <a:rPr lang="en-US" dirty="0" smtClean="0">
                <a:solidFill>
                  <a:srgbClr val="00B050"/>
                </a:solidFill>
              </a:rPr>
              <a:t> (</a:t>
            </a:r>
            <a:r>
              <a:rPr lang="en-US" dirty="0" smtClean="0">
                <a:solidFill>
                  <a:srgbClr val="0070C0"/>
                </a:solidFill>
              </a:rPr>
              <a:t>SDT2</a:t>
            </a:r>
            <a:r>
              <a:rPr lang="en-US" dirty="0" smtClean="0">
                <a:solidFill>
                  <a:srgbClr val="00B050"/>
                </a:solidFill>
              </a:rPr>
              <a:t>) to determine how long PLC has </a:t>
            </a:r>
            <a:r>
              <a:rPr lang="en-US" b="1" i="1" u="sng" dirty="0" smtClean="0">
                <a:solidFill>
                  <a:srgbClr val="00B050"/>
                </a:solidFill>
              </a:rPr>
              <a:t>not</a:t>
            </a:r>
            <a:r>
              <a:rPr lang="en-US" dirty="0" smtClean="0">
                <a:solidFill>
                  <a:srgbClr val="00B050"/>
                </a:solidFill>
              </a:rPr>
              <a:t> been in Run mode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16103"/>
            <a:ext cx="2638425" cy="4600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5867400" y="2333625"/>
            <a:ext cx="1828800" cy="381000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5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125830</TotalTime>
  <Words>3263</Words>
  <Application>Microsoft Office PowerPoint</Application>
  <PresentationFormat>On-screen Show (4:3)</PresentationFormat>
  <Paragraphs>688</Paragraphs>
  <Slides>35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Do-more Technical Training</vt:lpstr>
      <vt:lpstr>Programs VS Tasks</vt:lpstr>
      <vt:lpstr>Programs VS Tasks</vt:lpstr>
      <vt:lpstr>Programs VS Tasks</vt:lpstr>
      <vt:lpstr>Programs VS Tasks</vt:lpstr>
      <vt:lpstr>Programs VS Tasks</vt:lpstr>
      <vt:lpstr>Programs VS Tasks</vt:lpstr>
      <vt:lpstr>Program VS Tasks</vt:lpstr>
      <vt:lpstr>Programs VS Tasks</vt:lpstr>
      <vt:lpstr>Programs VS Tasks</vt:lpstr>
      <vt:lpstr>Programs VS Tasks (Enabling &amp; Disabling)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954</cp:revision>
  <dcterms:created xsi:type="dcterms:W3CDTF">2014-08-20T17:24:46Z</dcterms:created>
  <dcterms:modified xsi:type="dcterms:W3CDTF">2016-05-17T19:16:25Z</dcterms:modified>
</cp:coreProperties>
</file>