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98" r:id="rId3"/>
    <p:sldId id="315" r:id="rId4"/>
    <p:sldId id="299" r:id="rId5"/>
    <p:sldId id="300" r:id="rId6"/>
    <p:sldId id="289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39" autoAdjust="0"/>
  </p:normalViewPr>
  <p:slideViewPr>
    <p:cSldViewPr>
      <p:cViewPr>
        <p:scale>
          <a:sx n="109" d="100"/>
          <a:sy n="109" d="100"/>
        </p:scale>
        <p:origin x="-276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8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13E39-AB88-423A-BDDD-43F2F121EA26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21479-E37E-483C-9463-63615A9EC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75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21479-E37E-483C-9463-63615A9EC3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32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44E30C1-4646-4205-B170-9C298C5E263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19FC7E9-BF96-44FF-AA06-0576D63F8F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Do-more Technical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8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/>
          </a:bodyPr>
          <a:lstStyle/>
          <a:p>
            <a:r>
              <a:rPr lang="en-US" dirty="0" smtClean="0"/>
              <a:t>(1) Physical I/O</a:t>
            </a:r>
          </a:p>
          <a:p>
            <a:r>
              <a:rPr lang="en-US" dirty="0" smtClean="0"/>
              <a:t>(2) System Memory</a:t>
            </a:r>
          </a:p>
          <a:p>
            <a:r>
              <a:rPr lang="en-US" dirty="0" smtClean="0"/>
              <a:t>(3) User Memory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53" y="4769194"/>
            <a:ext cx="4854638" cy="14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98" y="1143000"/>
            <a:ext cx="1238404" cy="14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68310"/>
            <a:ext cx="943945" cy="13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45" y="3355932"/>
            <a:ext cx="1209511" cy="14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5" y="2971800"/>
            <a:ext cx="3711638" cy="16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752" y="2670218"/>
            <a:ext cx="88293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80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315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(1) Physical I/O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Bit (</a:t>
            </a:r>
            <a:r>
              <a:rPr lang="en-US" b="1" dirty="0" smtClean="0">
                <a:solidFill>
                  <a:srgbClr val="0070C0"/>
                </a:solidFill>
              </a:rPr>
              <a:t>X0-2047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dirty="0" smtClean="0"/>
              <a:t>Word (</a:t>
            </a:r>
            <a:r>
              <a:rPr lang="en-US" b="1" dirty="0" smtClean="0">
                <a:solidFill>
                  <a:srgbClr val="0070C0"/>
                </a:solidFill>
              </a:rPr>
              <a:t>WX0-255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Bit (</a:t>
            </a:r>
            <a:r>
              <a:rPr lang="en-US" b="1" dirty="0" smtClean="0">
                <a:solidFill>
                  <a:srgbClr val="0070C0"/>
                </a:solidFill>
              </a:rPr>
              <a:t>Y0-2047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2"/>
            <a:r>
              <a:rPr lang="en-US" dirty="0" smtClean="0"/>
              <a:t>Word (</a:t>
            </a:r>
            <a:r>
              <a:rPr lang="en-US" b="1" dirty="0" smtClean="0">
                <a:solidFill>
                  <a:srgbClr val="0070C0"/>
                </a:solidFill>
              </a:rPr>
              <a:t>WY0-255</a:t>
            </a:r>
            <a:r>
              <a:rPr lang="en-US" dirty="0" smtClean="0"/>
              <a:t>)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</a:p>
          <a:p>
            <a:pPr lvl="1"/>
            <a:r>
              <a:rPr lang="en-US" dirty="0" smtClean="0"/>
              <a:t>Specialty</a:t>
            </a:r>
          </a:p>
          <a:p>
            <a:pPr lvl="2"/>
            <a:r>
              <a:rPr lang="en-US" dirty="0" smtClean="0"/>
              <a:t>CTRIO/CTRIO2</a:t>
            </a:r>
          </a:p>
          <a:p>
            <a:pPr lvl="3"/>
            <a:r>
              <a:rPr lang="en-US" dirty="0" smtClean="0"/>
              <a:t>Module (</a:t>
            </a:r>
            <a:r>
              <a:rPr lang="en-US" b="1" dirty="0" smtClean="0">
                <a:solidFill>
                  <a:srgbClr val="0070C0"/>
                </a:solidFill>
              </a:rPr>
              <a:t>$CTRIO_001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[30]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Counter (</a:t>
            </a:r>
            <a:r>
              <a:rPr lang="en-US" b="1" dirty="0" smtClean="0">
                <a:solidFill>
                  <a:srgbClr val="0070C0"/>
                </a:solidFill>
              </a:rPr>
              <a:t>$CTRIO_001_C1F1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[8]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Pulse Catch (</a:t>
            </a:r>
            <a:r>
              <a:rPr lang="en-US" b="1" dirty="0" smtClean="0">
                <a:solidFill>
                  <a:srgbClr val="0070C0"/>
                </a:solidFill>
              </a:rPr>
              <a:t>$CTRIO_001_C1F2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[3]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Edge Timer (</a:t>
            </a:r>
            <a:r>
              <a:rPr lang="en-US" b="1" dirty="0" smtClean="0">
                <a:solidFill>
                  <a:srgbClr val="0070C0"/>
                </a:solidFill>
              </a:rPr>
              <a:t>$CTRIO_001_C1F2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[8]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Raw Out (</a:t>
            </a:r>
            <a:r>
              <a:rPr lang="en-US" b="1" dirty="0" smtClean="0">
                <a:solidFill>
                  <a:srgbClr val="0070C0"/>
                </a:solidFill>
              </a:rPr>
              <a:t>$CTRIO_001_Out0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[2]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Pulse Out (</a:t>
            </a:r>
            <a:r>
              <a:rPr lang="en-US" b="1" dirty="0" smtClean="0">
                <a:solidFill>
                  <a:srgbClr val="0070C0"/>
                </a:solidFill>
              </a:rPr>
              <a:t>$CTRIO_001_Out0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[10]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Discrete Out (</a:t>
            </a:r>
            <a:r>
              <a:rPr lang="en-US" b="1" dirty="0" smtClean="0">
                <a:solidFill>
                  <a:srgbClr val="0070C0"/>
                </a:solidFill>
              </a:rPr>
              <a:t>$CTRIO_001_Out0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[3]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SERIO/SERIO4 (</a:t>
            </a:r>
            <a:r>
              <a:rPr lang="en-US" b="1" dirty="0" smtClean="0">
                <a:solidFill>
                  <a:srgbClr val="0070C0"/>
                </a:solidFill>
              </a:rPr>
              <a:t>$SERIO_001_A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_B</a:t>
            </a:r>
            <a:r>
              <a:rPr lang="en-US" dirty="0" smtClean="0"/>
              <a:t>,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70C0"/>
                </a:solidFill>
              </a:rPr>
              <a:t>_C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[6]</a:t>
            </a:r>
            <a:endParaRPr lang="en-US" i="1" dirty="0" smtClean="0">
              <a:solidFill>
                <a:srgbClr val="00B050"/>
              </a:solidFill>
            </a:endParaRPr>
          </a:p>
          <a:p>
            <a:pPr lvl="2"/>
            <a:r>
              <a:rPr lang="en-US" dirty="0" err="1" smtClean="0"/>
              <a:t>GSDrive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$GS1_100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[26]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9728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*NOTE: Adjustable size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[I/O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354" y="1143000"/>
            <a:ext cx="4854638" cy="144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[SERIO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00" y="3456262"/>
            <a:ext cx="1238404" cy="14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[GS-EDRV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55" y="4953000"/>
            <a:ext cx="943945" cy="1371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[CTRIO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89" y="3124200"/>
            <a:ext cx="1209511" cy="149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-(#OfStructureMem)"/>
          <p:cNvSpPr/>
          <p:nvPr/>
        </p:nvSpPr>
        <p:spPr>
          <a:xfrm>
            <a:off x="3886200" y="2819400"/>
            <a:ext cx="1397725" cy="418011"/>
          </a:xfrm>
          <a:prstGeom prst="wedgeRoundRectCallout">
            <a:avLst>
              <a:gd name="adj1" fmla="val -15710"/>
              <a:gd name="adj2" fmla="val 15584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# of structure members</a:t>
            </a:r>
            <a:endParaRPr lang="en-US" sz="1400" dirty="0"/>
          </a:p>
        </p:txBody>
      </p:sp>
      <p:pic>
        <p:nvPicPr>
          <p:cNvPr id="3074" name="CTRIO Ch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5498843" cy="531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SERIO Char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219325"/>
            <a:ext cx="7372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GS-EDRV Char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481263"/>
            <a:ext cx="41338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15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431536"/>
          </a:xfrm>
        </p:spPr>
        <p:txBody>
          <a:bodyPr numCol="2">
            <a:normAutofit fontScale="85000" lnSpcReduction="10000"/>
          </a:bodyPr>
          <a:lstStyle/>
          <a:p>
            <a:r>
              <a:rPr lang="en-US" dirty="0" smtClean="0"/>
              <a:t>(2) System Memory</a:t>
            </a:r>
          </a:p>
          <a:p>
            <a:pPr lvl="1"/>
            <a:r>
              <a:rPr lang="en-US" dirty="0" smtClean="0"/>
              <a:t>Bits (</a:t>
            </a:r>
            <a:r>
              <a:rPr lang="en-US" b="1" dirty="0" smtClean="0">
                <a:solidFill>
                  <a:srgbClr val="0070C0"/>
                </a:solidFill>
              </a:rPr>
              <a:t>ST0-1023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Dword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DST0-511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Structures</a:t>
            </a:r>
          </a:p>
          <a:p>
            <a:pPr lvl="2"/>
            <a:r>
              <a:rPr lang="en-US" dirty="0" smtClean="0"/>
              <a:t>Date/Time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0070C0"/>
                </a:solidFill>
              </a:rPr>
              <a:t>SDT0-7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[9]</a:t>
            </a:r>
          </a:p>
          <a:p>
            <a:pPr lvl="2"/>
            <a:r>
              <a:rPr lang="en-US" dirty="0" smtClean="0"/>
              <a:t>I/O Masters</a:t>
            </a: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LocalIOMaster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[4]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EthIOMaster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B050"/>
                </a:solidFill>
              </a:rPr>
              <a:t>[68]</a:t>
            </a:r>
          </a:p>
          <a:p>
            <a:pPr lvl="2"/>
            <a:r>
              <a:rPr lang="en-US" dirty="0" err="1" smtClean="0"/>
              <a:t>Peerlink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PL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[86]</a:t>
            </a:r>
          </a:p>
          <a:p>
            <a:pPr lvl="2"/>
            <a:r>
              <a:rPr lang="en-US" dirty="0" smtClean="0"/>
              <a:t>Programs (</a:t>
            </a:r>
            <a:r>
              <a:rPr lang="en-US" b="1" dirty="0" smtClean="0">
                <a:solidFill>
                  <a:srgbClr val="0070C0"/>
                </a:solidFill>
              </a:rPr>
              <a:t>&lt;Name&gt;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[147]</a:t>
            </a:r>
          </a:p>
          <a:p>
            <a:pPr lvl="2"/>
            <a:r>
              <a:rPr lang="en-US" dirty="0" smtClean="0"/>
              <a:t>Tasks (</a:t>
            </a:r>
            <a:r>
              <a:rPr lang="en-US" b="1" dirty="0" smtClean="0">
                <a:solidFill>
                  <a:srgbClr val="0070C0"/>
                </a:solidFill>
              </a:rPr>
              <a:t>&lt;Name&gt;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[15]</a:t>
            </a:r>
          </a:p>
          <a:p>
            <a:pPr lvl="2"/>
            <a:r>
              <a:rPr lang="en-US" dirty="0" smtClean="0"/>
              <a:t>Servers </a:t>
            </a:r>
            <a:r>
              <a:rPr lang="en-US" i="1" dirty="0" smtClean="0">
                <a:solidFill>
                  <a:srgbClr val="00B050"/>
                </a:solidFill>
              </a:rPr>
              <a:t>[4]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$</a:t>
            </a:r>
            <a:r>
              <a:rPr lang="en-US" b="1" dirty="0" err="1" smtClean="0">
                <a:solidFill>
                  <a:srgbClr val="0070C0"/>
                </a:solidFill>
              </a:rPr>
              <a:t>IntEIPServer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IntSerialServer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IntUSBServer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ModbusTCPServer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2"/>
            <a:r>
              <a:rPr lang="en-US" dirty="0" smtClean="0"/>
              <a:t>Stream </a:t>
            </a:r>
            <a:r>
              <a:rPr lang="en-US" i="1" dirty="0" smtClean="0">
                <a:solidFill>
                  <a:srgbClr val="00B050"/>
                </a:solidFill>
              </a:rPr>
              <a:t>[6]</a:t>
            </a: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IntSerial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&lt;$Name&gt;</a:t>
            </a:r>
          </a:p>
          <a:p>
            <a:pPr lvl="2"/>
            <a:r>
              <a:rPr lang="en-US" dirty="0" smtClean="0"/>
              <a:t>Packet (</a:t>
            </a:r>
            <a:r>
              <a:rPr lang="en-US" b="1" dirty="0" smtClean="0">
                <a:solidFill>
                  <a:srgbClr val="0070C0"/>
                </a:solidFill>
              </a:rPr>
              <a:t>&lt;$Name&gt;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[3]</a:t>
            </a:r>
          </a:p>
          <a:p>
            <a:pPr lvl="2"/>
            <a:r>
              <a:rPr lang="en-US" dirty="0" smtClean="0"/>
              <a:t>PID (</a:t>
            </a:r>
            <a:r>
              <a:rPr lang="en-US" b="1" dirty="0" smtClean="0">
                <a:solidFill>
                  <a:srgbClr val="0070C0"/>
                </a:solidFill>
              </a:rPr>
              <a:t>&lt;$Name&gt;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[19]</a:t>
            </a:r>
          </a:p>
          <a:p>
            <a:pPr lvl="2"/>
            <a:r>
              <a:rPr lang="en-US" dirty="0" smtClean="0"/>
              <a:t>Ramp/Soak (</a:t>
            </a:r>
            <a:r>
              <a:rPr lang="en-US" b="1" dirty="0" smtClean="0">
                <a:solidFill>
                  <a:srgbClr val="0070C0"/>
                </a:solidFill>
              </a:rPr>
              <a:t>&lt;$Name&gt;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[5]</a:t>
            </a:r>
          </a:p>
          <a:p>
            <a:pPr lvl="2"/>
            <a:r>
              <a:rPr lang="en-US" dirty="0" smtClean="0"/>
              <a:t>Drum (</a:t>
            </a:r>
            <a:r>
              <a:rPr lang="en-US" b="1" dirty="0" smtClean="0">
                <a:solidFill>
                  <a:srgbClr val="0070C0"/>
                </a:solidFill>
              </a:rPr>
              <a:t>&lt;$Name&gt;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[8]</a:t>
            </a:r>
          </a:p>
          <a:p>
            <a:pPr lvl="2"/>
            <a:r>
              <a:rPr lang="en-US" dirty="0" smtClean="0"/>
              <a:t>String </a:t>
            </a:r>
            <a:r>
              <a:rPr lang="en-US" i="1" dirty="0" smtClean="0">
                <a:solidFill>
                  <a:srgbClr val="00B050"/>
                </a:solidFill>
              </a:rPr>
              <a:t>[2]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ERR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LastERR0-7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MSG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LastMSG0-7</a:t>
            </a: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PartNum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SerialNum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SysDesc</a:t>
            </a:r>
            <a:endParaRPr lang="en-US" b="1" dirty="0" smtClean="0">
              <a:solidFill>
                <a:srgbClr val="0070C0"/>
              </a:solidFill>
            </a:endParaRPr>
          </a:p>
          <a:p>
            <a:pPr lvl="3"/>
            <a:r>
              <a:rPr lang="en-US" b="1" dirty="0" err="1" smtClean="0">
                <a:solidFill>
                  <a:srgbClr val="0070C0"/>
                </a:solidFill>
              </a:rPr>
              <a:t>SysName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-(#OfStructMemb)"/>
          <p:cNvSpPr/>
          <p:nvPr/>
        </p:nvSpPr>
        <p:spPr>
          <a:xfrm>
            <a:off x="3657600" y="1828800"/>
            <a:ext cx="1397725" cy="418011"/>
          </a:xfrm>
          <a:prstGeom prst="wedgeRoundRectCallout">
            <a:avLst>
              <a:gd name="adj1" fmla="val -24432"/>
              <a:gd name="adj2" fmla="val 132925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# of structure members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723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31536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/>
              <a:t>(3) User Memory</a:t>
            </a:r>
            <a:r>
              <a:rPr lang="en-US" baseline="30000" dirty="0" smtClean="0">
                <a:solidFill>
                  <a:srgbClr val="FF0000"/>
                </a:solidFill>
              </a:rPr>
              <a:t>1</a:t>
            </a:r>
          </a:p>
          <a:p>
            <a:pPr lvl="1"/>
            <a:r>
              <a:rPr lang="en-US" dirty="0" smtClean="0"/>
              <a:t>Bits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C0-2047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DLX0-777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DLY0-777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DLC0-777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endParaRPr lang="en-US" b="1" baseline="30000" dirty="0" smtClean="0">
              <a:solidFill>
                <a:srgbClr val="FF0000"/>
              </a:solidFill>
            </a:endParaRP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MI0-1023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MC0-1023</a:t>
            </a:r>
          </a:p>
          <a:p>
            <a:pPr lvl="1"/>
            <a:r>
              <a:rPr lang="en-US" dirty="0" smtClean="0"/>
              <a:t>Word</a:t>
            </a:r>
          </a:p>
          <a:p>
            <a:pPr lvl="2"/>
            <a:r>
              <a:rPr lang="en-US" dirty="0" smtClean="0"/>
              <a:t>Unsigned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V0-4095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PL0-255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DLV0-3777</a:t>
            </a:r>
            <a:r>
              <a:rPr lang="en-US" b="1" baseline="30000" dirty="0" smtClean="0">
                <a:solidFill>
                  <a:srgbClr val="FF0000"/>
                </a:solidFill>
              </a:rPr>
              <a:t>2</a:t>
            </a:r>
          </a:p>
          <a:p>
            <a:pPr marL="411480" lvl="1" indent="0">
              <a:buNone/>
            </a:pPr>
            <a:r>
              <a:rPr lang="en-US" b="1" baseline="30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NOTE: Adjustable size</a:t>
            </a:r>
          </a:p>
          <a:p>
            <a:pPr marL="411480" lvl="1" indent="0">
              <a:buNone/>
            </a:pP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NOTE: Octal address</a:t>
            </a:r>
          </a:p>
          <a:p>
            <a:pPr marL="41148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Signed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N0-4095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MIR0-2047</a:t>
            </a:r>
          </a:p>
          <a:p>
            <a:pPr lvl="3"/>
            <a:r>
              <a:rPr lang="en-US" b="1" dirty="0" smtClean="0">
                <a:solidFill>
                  <a:srgbClr val="0070C0"/>
                </a:solidFill>
              </a:rPr>
              <a:t>MHR0-2047</a:t>
            </a:r>
          </a:p>
          <a:p>
            <a:pPr lvl="1"/>
            <a:r>
              <a:rPr lang="en-US" dirty="0" err="1" smtClean="0"/>
              <a:t>Dword</a:t>
            </a:r>
            <a:endParaRPr lang="en-US" dirty="0" smtClean="0"/>
          </a:p>
          <a:p>
            <a:pPr lvl="2"/>
            <a:r>
              <a:rPr lang="en-US" dirty="0" smtClean="0"/>
              <a:t>Signed (</a:t>
            </a:r>
            <a:r>
              <a:rPr lang="en-US" b="1" dirty="0" smtClean="0">
                <a:solidFill>
                  <a:srgbClr val="0070C0"/>
                </a:solidFill>
              </a:rPr>
              <a:t>D0-4095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Real (</a:t>
            </a:r>
            <a:r>
              <a:rPr lang="en-US" b="1" dirty="0" smtClean="0">
                <a:solidFill>
                  <a:srgbClr val="0070C0"/>
                </a:solidFill>
              </a:rPr>
              <a:t>R0-4095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Structures</a:t>
            </a:r>
          </a:p>
          <a:p>
            <a:pPr lvl="2"/>
            <a:r>
              <a:rPr lang="en-US" dirty="0" smtClean="0"/>
              <a:t>Timer (</a:t>
            </a:r>
            <a:r>
              <a:rPr lang="en-US" b="1" dirty="0" smtClean="0">
                <a:solidFill>
                  <a:srgbClr val="0070C0"/>
                </a:solidFill>
              </a:rPr>
              <a:t>T0-255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[5]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Counter (</a:t>
            </a:r>
            <a:r>
              <a:rPr lang="en-US" b="1" dirty="0" smtClean="0">
                <a:solidFill>
                  <a:srgbClr val="0070C0"/>
                </a:solidFill>
              </a:rPr>
              <a:t>CT0-255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[5]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Date/Time (</a:t>
            </a:r>
            <a:r>
              <a:rPr lang="en-US" b="1" dirty="0" smtClean="0">
                <a:solidFill>
                  <a:srgbClr val="0070C0"/>
                </a:solidFill>
              </a:rPr>
              <a:t>UDT0-31</a:t>
            </a:r>
            <a:r>
              <a:rPr lang="en-US" dirty="0" smtClean="0"/>
              <a:t>) </a:t>
            </a:r>
            <a:r>
              <a:rPr lang="en-US" i="1" dirty="0" smtClean="0">
                <a:solidFill>
                  <a:srgbClr val="00B050"/>
                </a:solidFill>
              </a:rPr>
              <a:t>[9]</a:t>
            </a:r>
            <a:endParaRPr lang="en-US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/>
              <a:t>String </a:t>
            </a:r>
            <a:r>
              <a:rPr lang="en-US" i="1" dirty="0" smtClean="0">
                <a:solidFill>
                  <a:srgbClr val="00B050"/>
                </a:solidFill>
              </a:rPr>
              <a:t>[2]</a:t>
            </a:r>
            <a:endParaRPr lang="en-US" dirty="0" smtClean="0">
              <a:solidFill>
                <a:srgbClr val="00B050"/>
              </a:solidFill>
            </a:endParaRPr>
          </a:p>
          <a:p>
            <a:pPr lvl="3"/>
            <a:r>
              <a:rPr lang="en-US" dirty="0" smtClean="0"/>
              <a:t>Short (</a:t>
            </a:r>
            <a:r>
              <a:rPr lang="en-US" b="1" dirty="0" smtClean="0">
                <a:solidFill>
                  <a:srgbClr val="0070C0"/>
                </a:solidFill>
              </a:rPr>
              <a:t>SS0-127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Long (</a:t>
            </a:r>
            <a:r>
              <a:rPr lang="en-US" b="1" dirty="0" smtClean="0">
                <a:solidFill>
                  <a:srgbClr val="0070C0"/>
                </a:solidFill>
              </a:rPr>
              <a:t>SL0-63</a:t>
            </a:r>
            <a:r>
              <a:rPr lang="en-US" dirty="0" smtClean="0"/>
              <a:t>)</a:t>
            </a:r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-(#OfStructMemb)"/>
          <p:cNvSpPr/>
          <p:nvPr/>
        </p:nvSpPr>
        <p:spPr>
          <a:xfrm>
            <a:off x="7767638" y="3505200"/>
            <a:ext cx="1278000" cy="418011"/>
          </a:xfrm>
          <a:prstGeom prst="wedgeRoundRectCallout">
            <a:avLst>
              <a:gd name="adj1" fmla="val -44482"/>
              <a:gd name="adj2" fmla="val 137091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# of structure members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9121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005584" cy="4521518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accent1">
                <a:lumMod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382000" cy="369974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Browser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Configuration  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Memory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54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3"/>
            <a:ext cx="8382000" cy="44538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Strong Typing</a:t>
            </a:r>
          </a:p>
          <a:p>
            <a:pPr lvl="1"/>
            <a:r>
              <a:rPr lang="en-US" dirty="0" smtClean="0"/>
              <a:t>Every element in the PLC has a data type</a:t>
            </a:r>
          </a:p>
          <a:p>
            <a:pPr lvl="2"/>
            <a:r>
              <a:rPr lang="en-US" dirty="0" smtClean="0"/>
              <a:t>(bit, real, unsigned word, timer structure, etc.)</a:t>
            </a:r>
          </a:p>
          <a:p>
            <a:pPr lvl="1"/>
            <a:r>
              <a:rPr lang="en-US" dirty="0" smtClean="0"/>
              <a:t>Strong Typing </a:t>
            </a:r>
            <a:r>
              <a:rPr lang="en-US" b="1" dirty="0" smtClean="0">
                <a:solidFill>
                  <a:srgbClr val="00B050"/>
                </a:solidFill>
              </a:rPr>
              <a:t>PRO</a:t>
            </a:r>
            <a:r>
              <a:rPr lang="en-US" dirty="0" smtClean="0"/>
              <a:t>: Instructions know the data types</a:t>
            </a:r>
          </a:p>
          <a:p>
            <a:pPr lvl="2"/>
            <a:r>
              <a:rPr lang="en-US" dirty="0" smtClean="0"/>
              <a:t>EXAMPLE:</a:t>
            </a:r>
          </a:p>
          <a:p>
            <a:pPr lvl="3"/>
            <a:r>
              <a:rPr lang="en-US" dirty="0" smtClean="0"/>
              <a:t>A </a:t>
            </a:r>
            <a:r>
              <a:rPr lang="en-US" b="1" i="1" dirty="0" smtClean="0"/>
              <a:t>signed double-word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D-memory</a:t>
            </a:r>
            <a:r>
              <a:rPr lang="en-US" dirty="0" smtClean="0"/>
              <a:t>) can be compared to a </a:t>
            </a:r>
            <a:r>
              <a:rPr lang="en-US" b="1" i="1" dirty="0" smtClean="0"/>
              <a:t>real number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0070C0"/>
                </a:solidFill>
              </a:rPr>
              <a:t>R-memory</a:t>
            </a:r>
            <a:r>
              <a:rPr lang="en-US" dirty="0" smtClean="0"/>
              <a:t>) without conversion to the same data type</a:t>
            </a:r>
          </a:p>
          <a:p>
            <a:pPr lvl="1"/>
            <a:r>
              <a:rPr lang="en-US" dirty="0" smtClean="0"/>
              <a:t>Even constants are strongly typed</a:t>
            </a:r>
          </a:p>
          <a:p>
            <a:pPr lvl="2"/>
            <a:r>
              <a:rPr lang="en-US" dirty="0" smtClean="0"/>
              <a:t>EXAMPLES:</a:t>
            </a:r>
          </a:p>
          <a:p>
            <a:pPr lvl="3"/>
            <a:r>
              <a:rPr lang="en-US" dirty="0" smtClean="0"/>
              <a:t>Hexadecimal (prefix of “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0x</a:t>
            </a:r>
            <a:r>
              <a:rPr lang="en-US" dirty="0" smtClean="0"/>
              <a:t>”; zero x)</a:t>
            </a:r>
          </a:p>
          <a:p>
            <a:pPr lvl="3"/>
            <a:r>
              <a:rPr lang="en-US" dirty="0" smtClean="0"/>
              <a:t>Decimal (the </a:t>
            </a:r>
            <a:r>
              <a:rPr lang="en-US" b="1" dirty="0" smtClean="0"/>
              <a:t>number</a:t>
            </a:r>
            <a:r>
              <a:rPr lang="en-US" dirty="0" smtClean="0"/>
              <a:t> itself)</a:t>
            </a:r>
          </a:p>
          <a:p>
            <a:pPr lvl="3"/>
            <a:r>
              <a:rPr lang="en-US" dirty="0" smtClean="0"/>
              <a:t>Octal (prefix of “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dirty="0" smtClean="0"/>
              <a:t>”; zero)</a:t>
            </a:r>
          </a:p>
          <a:p>
            <a:pPr lvl="3"/>
            <a:r>
              <a:rPr lang="en-US" dirty="0" smtClean="0"/>
              <a:t>Real (enter a </a:t>
            </a:r>
            <a:r>
              <a:rPr lang="en-US" b="1" dirty="0" smtClean="0"/>
              <a:t>decimal point</a:t>
            </a:r>
            <a:r>
              <a:rPr lang="en-US" dirty="0" smtClean="0"/>
              <a:t> with the number; e.g.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2.0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Ladd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7" y="1905000"/>
            <a:ext cx="42576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Stat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74" y="1809750"/>
            <a:ext cx="44958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4572000"/>
            <a:ext cx="8478203" cy="10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23" y="2544127"/>
            <a:ext cx="8478203" cy="103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4267200" y="3733800"/>
            <a:ext cx="533400" cy="7620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0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41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Memory Types</a:t>
            </a:r>
            <a:endParaRPr lang="en-US" dirty="0"/>
          </a:p>
        </p:txBody>
      </p:sp>
      <p:pic>
        <p:nvPicPr>
          <p:cNvPr id="33" name="Host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5949164"/>
            <a:ext cx="985838" cy="53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82000" cy="495066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Casting</a:t>
            </a:r>
          </a:p>
          <a:p>
            <a:pPr lvl="1"/>
            <a:r>
              <a:rPr lang="en-US" dirty="0" smtClean="0"/>
              <a:t>Strong Typing </a:t>
            </a:r>
            <a:r>
              <a:rPr lang="en-US" b="1" dirty="0" smtClean="0">
                <a:solidFill>
                  <a:srgbClr val="FF0000"/>
                </a:solidFill>
              </a:rPr>
              <a:t>CON</a:t>
            </a:r>
            <a:r>
              <a:rPr lang="en-US" dirty="0" smtClean="0"/>
              <a:t>: Sometimes Strong Typing “gets in the way”</a:t>
            </a:r>
          </a:p>
          <a:p>
            <a:pPr lvl="2"/>
            <a:r>
              <a:rPr lang="en-US" i="1" dirty="0" smtClean="0"/>
              <a:t>How to use just one bit in a V-memory location?</a:t>
            </a:r>
          </a:p>
          <a:p>
            <a:pPr lvl="2"/>
            <a:r>
              <a:rPr lang="en-US" i="1" dirty="0" smtClean="0"/>
              <a:t>How to look at a group of 16 discrete inputs as a word?</a:t>
            </a:r>
          </a:p>
          <a:p>
            <a:pPr lvl="2"/>
            <a:r>
              <a:rPr lang="en-US" i="1" dirty="0" smtClean="0"/>
              <a:t>How to look at 2 Modbus Holding Registers as a 32-bit Real number?</a:t>
            </a:r>
          </a:p>
          <a:p>
            <a:pPr lvl="1"/>
            <a:r>
              <a:rPr lang="en-US" dirty="0" smtClean="0"/>
              <a:t>Casting operator suffix </a:t>
            </a:r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  <a:r>
              <a:rPr lang="en-US" dirty="0" smtClean="0"/>
              <a:t> (colon) is the answer: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V5:0</a:t>
            </a:r>
            <a:r>
              <a:rPr lang="en-US" dirty="0" smtClean="0"/>
              <a:t> – look at bit 0 in </a:t>
            </a:r>
            <a:r>
              <a:rPr lang="en-US" dirty="0" smtClean="0">
                <a:solidFill>
                  <a:srgbClr val="0070C0"/>
                </a:solidFill>
              </a:rPr>
              <a:t>V5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X0:UB</a:t>
            </a:r>
            <a:r>
              <a:rPr lang="en-US" dirty="0" smtClean="0"/>
              <a:t> – look at </a:t>
            </a:r>
            <a:r>
              <a:rPr lang="en-US" dirty="0" smtClean="0">
                <a:solidFill>
                  <a:srgbClr val="0070C0"/>
                </a:solidFill>
              </a:rPr>
              <a:t>X0-7</a:t>
            </a:r>
            <a:r>
              <a:rPr lang="en-US" dirty="0" smtClean="0"/>
              <a:t> as an unsigned byte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X16:UW</a:t>
            </a:r>
            <a:r>
              <a:rPr lang="en-US" dirty="0" smtClean="0"/>
              <a:t> – look at </a:t>
            </a:r>
            <a:r>
              <a:rPr lang="en-US" dirty="0" smtClean="0">
                <a:solidFill>
                  <a:srgbClr val="0070C0"/>
                </a:solidFill>
              </a:rPr>
              <a:t>X16-31</a:t>
            </a:r>
            <a:r>
              <a:rPr lang="en-US" dirty="0" smtClean="0"/>
              <a:t> as an unsigned word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X32:SD</a:t>
            </a:r>
            <a:r>
              <a:rPr lang="en-US" dirty="0" smtClean="0"/>
              <a:t> – look at </a:t>
            </a:r>
            <a:r>
              <a:rPr lang="en-US" dirty="0" smtClean="0">
                <a:solidFill>
                  <a:srgbClr val="0070C0"/>
                </a:solidFill>
              </a:rPr>
              <a:t>X32-63</a:t>
            </a:r>
            <a:r>
              <a:rPr lang="en-US" dirty="0" smtClean="0"/>
              <a:t> as signed double-word</a:t>
            </a:r>
          </a:p>
          <a:p>
            <a:pPr lvl="1"/>
            <a:r>
              <a:rPr lang="en-US" dirty="0" smtClean="0"/>
              <a:t>Type boundaries must be observed (byte, word, double word):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X1:UB</a:t>
            </a:r>
            <a:r>
              <a:rPr lang="en-US" dirty="0" smtClean="0"/>
              <a:t> – </a:t>
            </a:r>
            <a:r>
              <a:rPr lang="en-US" b="1" i="1" dirty="0" smtClean="0">
                <a:solidFill>
                  <a:srgbClr val="FF0000"/>
                </a:solidFill>
              </a:rPr>
              <a:t>invalid</a:t>
            </a:r>
            <a:r>
              <a:rPr lang="en-US" dirty="0" smtClean="0"/>
              <a:t>, but </a:t>
            </a:r>
            <a:r>
              <a:rPr lang="en-US" b="1" dirty="0" smtClean="0">
                <a:solidFill>
                  <a:srgbClr val="0070C0"/>
                </a:solidFill>
              </a:rPr>
              <a:t>X0:UB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0070C0"/>
                </a:solidFill>
              </a:rPr>
              <a:t>X8:UB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rgbClr val="00B050"/>
                </a:solidFill>
              </a:rPr>
              <a:t>valid</a:t>
            </a:r>
          </a:p>
          <a:p>
            <a:pPr lvl="1"/>
            <a:r>
              <a:rPr lang="en-US" dirty="0" smtClean="0"/>
              <a:t>More examples: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MHR10:R</a:t>
            </a:r>
            <a:r>
              <a:rPr lang="en-US" dirty="0" smtClean="0"/>
              <a:t> – look at </a:t>
            </a:r>
            <a:r>
              <a:rPr lang="en-US" dirty="0" smtClean="0"/>
              <a:t>32-bit </a:t>
            </a:r>
            <a:r>
              <a:rPr lang="en-US" dirty="0" smtClean="0">
                <a:solidFill>
                  <a:srgbClr val="0070C0"/>
                </a:solidFill>
              </a:rPr>
              <a:t>MHR10-11</a:t>
            </a:r>
            <a:r>
              <a:rPr lang="en-US" dirty="0" smtClean="0"/>
              <a:t> as 32-bit real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V12:SD</a:t>
            </a:r>
            <a:r>
              <a:rPr lang="en-US" dirty="0" smtClean="0"/>
              <a:t> – look at </a:t>
            </a:r>
            <a:r>
              <a:rPr lang="en-US" dirty="0" smtClean="0"/>
              <a:t>32-bit </a:t>
            </a:r>
            <a:r>
              <a:rPr lang="en-US" dirty="0" smtClean="0">
                <a:solidFill>
                  <a:srgbClr val="0070C0"/>
                </a:solidFill>
              </a:rPr>
              <a:t>V12-13</a:t>
            </a:r>
            <a:r>
              <a:rPr lang="en-US" dirty="0" smtClean="0"/>
              <a:t> as a signed </a:t>
            </a:r>
            <a:r>
              <a:rPr lang="en-US" dirty="0" smtClean="0"/>
              <a:t>double-</a:t>
            </a:r>
            <a:r>
              <a:rPr lang="en-US" dirty="0" smtClean="0"/>
              <a:t>word</a:t>
            </a:r>
            <a:endParaRPr lang="en-US" dirty="0" smtClean="0"/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V11:B0</a:t>
            </a:r>
            <a:r>
              <a:rPr lang="en-US" dirty="0" smtClean="0"/>
              <a:t> – look at byte 0 (low byte) of </a:t>
            </a:r>
            <a:r>
              <a:rPr lang="en-US" dirty="0" smtClean="0">
                <a:solidFill>
                  <a:srgbClr val="0070C0"/>
                </a:solidFill>
              </a:rPr>
              <a:t>V11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V11:UB1</a:t>
            </a:r>
            <a:r>
              <a:rPr lang="en-US" dirty="0" smtClean="0"/>
              <a:t> </a:t>
            </a:r>
            <a:r>
              <a:rPr lang="en-US" dirty="0" smtClean="0"/>
              <a:t>– look at byte 1 (high byte) of </a:t>
            </a:r>
            <a:r>
              <a:rPr lang="en-US" dirty="0" smtClean="0">
                <a:solidFill>
                  <a:srgbClr val="0070C0"/>
                </a:solidFill>
              </a:rPr>
              <a:t>V11</a:t>
            </a:r>
            <a:r>
              <a:rPr lang="en-US" dirty="0" smtClean="0"/>
              <a:t> as </a:t>
            </a:r>
            <a:r>
              <a:rPr lang="en-US" dirty="0" smtClean="0"/>
              <a:t>an unsigned </a:t>
            </a:r>
            <a:r>
              <a:rPr lang="en-US" dirty="0" smtClean="0"/>
              <a:t>byte</a:t>
            </a:r>
          </a:p>
          <a:p>
            <a:pPr lvl="1"/>
            <a:r>
              <a:rPr lang="en-US" dirty="0" smtClean="0"/>
              <a:t>Use </a:t>
            </a:r>
            <a:r>
              <a:rPr lang="en-US" u="sng" dirty="0" smtClean="0"/>
              <a:t>Element Browser</a:t>
            </a:r>
            <a:r>
              <a:rPr lang="en-US" dirty="0" smtClean="0"/>
              <a:t> </a:t>
            </a:r>
            <a:r>
              <a:rPr lang="en-US" dirty="0" smtClean="0"/>
              <a:t>&lt;F9&gt; (</a:t>
            </a:r>
            <a:r>
              <a:rPr lang="en-US" i="1" dirty="0" smtClean="0"/>
              <a:t>Search </a:t>
            </a:r>
            <a:r>
              <a:rPr lang="en-US" i="1" dirty="0" smtClean="0">
                <a:sym typeface="Wingdings" panose="05000000000000000000" pitchFamily="2" charset="2"/>
              </a:rPr>
              <a:t> Element Browser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u="sng" dirty="0" smtClean="0"/>
              <a:t>Cast </a:t>
            </a:r>
            <a:r>
              <a:rPr lang="en-US" u="sng" dirty="0" smtClean="0"/>
              <a:t>Builder</a:t>
            </a:r>
            <a:r>
              <a:rPr lang="en-US" dirty="0" smtClean="0"/>
              <a:t> Tool to help build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2" name="Do-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800" y="6484192"/>
            <a:ext cx="985838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Element Brows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34" y="2232100"/>
            <a:ext cx="4829175" cy="4223789"/>
          </a:xfrm>
          <a:prstGeom prst="rect">
            <a:avLst/>
          </a:prstGeom>
          <a:noFill/>
          <a:ln>
            <a:noFill/>
          </a:ln>
          <a:effectLst>
            <a:outerShdw blurRad="76200" dist="76200" dir="27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(Element Detail)"/>
          <p:cNvSpPr/>
          <p:nvPr/>
        </p:nvSpPr>
        <p:spPr>
          <a:xfrm>
            <a:off x="1981200" y="2438400"/>
            <a:ext cx="1066800" cy="4572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(Cast Builder)"/>
          <p:cNvSpPr/>
          <p:nvPr/>
        </p:nvSpPr>
        <p:spPr>
          <a:xfrm>
            <a:off x="1981200" y="5333999"/>
            <a:ext cx="4191000" cy="1121889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ry It" descr="C:\Users\Greg\Documents\My Received Files\Try It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5215739"/>
            <a:ext cx="31146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5: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495800"/>
            <a:ext cx="43529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X0:U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48200"/>
            <a:ext cx="25431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X16:U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61150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X32:S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62525"/>
            <a:ext cx="83279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Boundari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5202418"/>
            <a:ext cx="33528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MHR10: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18" y="5517273"/>
            <a:ext cx="1905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V12:S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69" y="5715801"/>
            <a:ext cx="2171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V11:B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55" y="5895157"/>
            <a:ext cx="45053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V11:UB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945" y="6116818"/>
            <a:ext cx="46291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8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lnDef>
      <a:spPr>
        <a:ln w="92075" cap="rnd">
          <a:solidFill>
            <a:srgbClr val="FF0000"/>
          </a:solidFill>
          <a:headEnd type="oval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33177</TotalTime>
  <Words>580</Words>
  <Application>Microsoft Office PowerPoint</Application>
  <PresentationFormat>On-screen Show (4:3)</PresentationFormat>
  <Paragraphs>136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</vt:lpstr>
      <vt:lpstr>Do-more Technical Training</vt:lpstr>
      <vt:lpstr>Memory Types</vt:lpstr>
      <vt:lpstr>Memory Types</vt:lpstr>
      <vt:lpstr>Memory Types</vt:lpstr>
      <vt:lpstr>Memory Types</vt:lpstr>
      <vt:lpstr>Memory Types</vt:lpstr>
      <vt:lpstr>Memory Types</vt:lpstr>
      <vt:lpstr>Memory Types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Do-more Way</dc:title>
  <dc:creator>Greg</dc:creator>
  <cp:lastModifiedBy>Greg</cp:lastModifiedBy>
  <cp:revision>510</cp:revision>
  <dcterms:created xsi:type="dcterms:W3CDTF">2014-08-20T17:24:46Z</dcterms:created>
  <dcterms:modified xsi:type="dcterms:W3CDTF">2016-05-13T20:13:00Z</dcterms:modified>
</cp:coreProperties>
</file>