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328" r:id="rId3"/>
    <p:sldId id="333" r:id="rId4"/>
    <p:sldId id="264" r:id="rId5"/>
    <p:sldId id="331" r:id="rId6"/>
    <p:sldId id="332" r:id="rId7"/>
    <p:sldId id="314" r:id="rId8"/>
    <p:sldId id="32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106"/>
    <a:srgbClr val="FFCCFF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5733" autoAdjust="0"/>
  </p:normalViewPr>
  <p:slideViewPr>
    <p:cSldViewPr>
      <p:cViewPr varScale="1">
        <p:scale>
          <a:sx n="115" d="100"/>
          <a:sy n="115" d="100"/>
        </p:scale>
        <p:origin x="-10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Instruction Set</a:t>
            </a:r>
          </a:p>
          <a:p>
            <a:r>
              <a:rPr lang="en-US" sz="2000" dirty="0"/>
              <a:t>(Timer/Counter/Drum)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3000"/>
          </a:xfrm>
        </p:spPr>
        <p:txBody>
          <a:bodyPr numCol="2">
            <a:normAutofit/>
          </a:bodyPr>
          <a:lstStyle/>
          <a:p>
            <a:r>
              <a:rPr lang="en-US" sz="2400" dirty="0"/>
              <a:t>THE BASICS</a:t>
            </a:r>
          </a:p>
          <a:p>
            <a:pPr lvl="1"/>
            <a:r>
              <a:rPr lang="en-US" sz="2000" dirty="0"/>
              <a:t>181 instructions</a:t>
            </a:r>
          </a:p>
          <a:p>
            <a:pPr lvl="2"/>
            <a:r>
              <a:rPr lang="en-US" sz="2000" dirty="0"/>
              <a:t>Contact (14)</a:t>
            </a:r>
          </a:p>
          <a:p>
            <a:pPr lvl="2"/>
            <a:r>
              <a:rPr lang="en-US" sz="2000" dirty="0"/>
              <a:t>Coil/Bit Output (11)</a:t>
            </a:r>
          </a:p>
          <a:p>
            <a:pPr lvl="2"/>
            <a:r>
              <a:rPr lang="en-US" sz="2000" dirty="0"/>
              <a:t>Analog/Process (13)</a:t>
            </a:r>
          </a:p>
          <a:p>
            <a:pPr lvl="2"/>
            <a:r>
              <a:rPr lang="en-US" sz="2000" dirty="0"/>
              <a:t>Date/Time/Calendar (7)</a:t>
            </a:r>
          </a:p>
          <a:p>
            <a:pPr lvl="2"/>
            <a:r>
              <a:rPr lang="en-US" sz="2000" dirty="0"/>
              <a:t>Ethernet (5)</a:t>
            </a:r>
          </a:p>
          <a:p>
            <a:pPr lvl="2"/>
            <a:r>
              <a:rPr lang="en-US" sz="2000" dirty="0"/>
              <a:t>Hardware/Device (9)</a:t>
            </a:r>
          </a:p>
          <a:p>
            <a:pPr lvl="2"/>
            <a:r>
              <a:rPr lang="en-US" sz="2000" dirty="0"/>
              <a:t>High Speed/CTRIO (19)</a:t>
            </a:r>
          </a:p>
          <a:p>
            <a:pPr lvl="2"/>
            <a:r>
              <a:rPr lang="en-US" sz="2000" dirty="0"/>
              <a:t>Math (5)</a:t>
            </a:r>
          </a:p>
          <a:p>
            <a:pPr lvl="2"/>
            <a:r>
              <a:rPr lang="en-US" sz="2000" dirty="0" err="1"/>
              <a:t>Misc</a:t>
            </a:r>
            <a:r>
              <a:rPr lang="en-US" sz="2000" dirty="0"/>
              <a:t>/Data Manipulation (23)</a:t>
            </a:r>
          </a:p>
          <a:p>
            <a:pPr lvl="2"/>
            <a:r>
              <a:rPr lang="en-US" sz="2000" dirty="0"/>
              <a:t>Program Control (20)</a:t>
            </a:r>
          </a:p>
          <a:p>
            <a:pPr lvl="2"/>
            <a:r>
              <a:rPr lang="en-US" sz="2000" dirty="0"/>
              <a:t>Program-Looping (8)</a:t>
            </a:r>
          </a:p>
          <a:p>
            <a:pPr lvl="2"/>
            <a:r>
              <a:rPr lang="en-US" sz="2000" dirty="0"/>
              <a:t>Protocol-Custom/ASCII (7)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lvl="2"/>
            <a:r>
              <a:rPr lang="en-US" sz="2000" dirty="0"/>
              <a:t>Protocol-Standard (10)</a:t>
            </a:r>
          </a:p>
          <a:p>
            <a:pPr lvl="2"/>
            <a:r>
              <a:rPr lang="en-US" sz="2000" dirty="0"/>
              <a:t>String (14)</a:t>
            </a:r>
          </a:p>
          <a:p>
            <a:pPr lvl="2"/>
            <a:r>
              <a:rPr lang="en-US" sz="2000" dirty="0">
                <a:solidFill>
                  <a:srgbClr val="FF0000"/>
                </a:solidFill>
              </a:rPr>
              <a:t>Timer/Counter/Drum (16)</a:t>
            </a:r>
          </a:p>
        </p:txBody>
      </p:sp>
    </p:spTree>
    <p:extLst>
      <p:ext uri="{BB962C8B-B14F-4D97-AF65-F5344CB8AC3E}">
        <p14:creationId xmlns:p14="http://schemas.microsoft.com/office/powerpoint/2010/main" val="228202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1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42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83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84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485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26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87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308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89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13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471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932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333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14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81000" y="1524000"/>
            <a:ext cx="7678800" cy="5050536"/>
          </a:xfrm>
        </p:spPr>
        <p:txBody>
          <a:bodyPr numCol="1">
            <a:normAutofit fontScale="62500" lnSpcReduction="20000"/>
          </a:bodyPr>
          <a:lstStyle/>
          <a:p>
            <a:r>
              <a:rPr lang="en-US" dirty="0"/>
              <a:t>THE BASICS</a:t>
            </a:r>
          </a:p>
          <a:p>
            <a:pPr lvl="1"/>
            <a:r>
              <a:rPr lang="en-US" dirty="0"/>
              <a:t>181 instructions</a:t>
            </a:r>
          </a:p>
          <a:p>
            <a:pPr lvl="2"/>
            <a:r>
              <a:rPr lang="en-US" b="1" dirty="0"/>
              <a:t>In-line</a:t>
            </a:r>
            <a:r>
              <a:rPr lang="en-US" dirty="0"/>
              <a:t> (100) –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flag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/>
            <a:r>
              <a:rPr lang="en-US" dirty="0"/>
              <a:t>Executes completely in-line on same scan</a:t>
            </a:r>
          </a:p>
          <a:p>
            <a:pPr lvl="2"/>
            <a:r>
              <a:rPr lang="en-US" b="1" dirty="0"/>
              <a:t>Fully Asynchronous </a:t>
            </a:r>
            <a:r>
              <a:rPr lang="en-US" dirty="0"/>
              <a:t>(48) –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</a:t>
            </a:r>
          </a:p>
          <a:p>
            <a:pPr lvl="3"/>
            <a:r>
              <a:rPr lang="en-US" dirty="0"/>
              <a:t>Dependent on shared Device’s availability</a:t>
            </a:r>
          </a:p>
          <a:p>
            <a:pPr lvl="3"/>
            <a:r>
              <a:rPr lang="en-US" dirty="0"/>
              <a:t>Locks Device when executed to make it exclusive</a:t>
            </a:r>
          </a:p>
          <a:p>
            <a:pPr lvl="3"/>
            <a:r>
              <a:rPr lang="en-US" dirty="0"/>
              <a:t>Unlocks Device after it is finished</a:t>
            </a:r>
          </a:p>
          <a:p>
            <a:pPr lvl="3"/>
            <a:r>
              <a:rPr lang="en-US" dirty="0"/>
              <a:t>Must not terminate before it is finished</a:t>
            </a:r>
          </a:p>
          <a:p>
            <a:pPr lvl="3"/>
            <a:r>
              <a:rPr lang="en-US" dirty="0"/>
              <a:t>Must wait for Success or Error indication</a:t>
            </a:r>
          </a:p>
          <a:p>
            <a:pPr lvl="2"/>
            <a:r>
              <a:rPr lang="en-US" b="1" dirty="0"/>
              <a:t>Multi-scan</a:t>
            </a:r>
            <a:r>
              <a:rPr lang="en-US" dirty="0"/>
              <a:t> (20) –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Yellow</a:t>
            </a:r>
          </a:p>
          <a:p>
            <a:pPr lvl="3"/>
            <a:r>
              <a:rPr lang="en-US" dirty="0"/>
              <a:t>Takes 2 or more scans to complete or function properly</a:t>
            </a:r>
          </a:p>
          <a:p>
            <a:pPr lvl="3"/>
            <a:r>
              <a:rPr lang="en-US" dirty="0"/>
              <a:t>Depend on the status of the instruction from previous scan</a:t>
            </a:r>
          </a:p>
          <a:p>
            <a:pPr lvl="3"/>
            <a:r>
              <a:rPr lang="en-US" dirty="0"/>
              <a:t>(Edge-triggering inputs normally take 2 also)</a:t>
            </a:r>
          </a:p>
          <a:p>
            <a:pPr lvl="3"/>
            <a:r>
              <a:rPr lang="en-US" dirty="0"/>
              <a:t>All Timer/Counter instructions are multi-scan (except </a:t>
            </a:r>
            <a:r>
              <a:rPr lang="en-US" b="1" dirty="0">
                <a:solidFill>
                  <a:srgbClr val="00B050"/>
                </a:solidFill>
              </a:rPr>
              <a:t>RSTCT</a:t>
            </a:r>
            <a:r>
              <a:rPr lang="en-US" dirty="0"/>
              <a:t> &amp; </a:t>
            </a:r>
            <a:r>
              <a:rPr lang="en-US" b="1" dirty="0">
                <a:solidFill>
                  <a:srgbClr val="00B050"/>
                </a:solidFill>
              </a:rPr>
              <a:t>RSTT</a:t>
            </a:r>
            <a:r>
              <a:rPr lang="en-US" dirty="0"/>
              <a:t>)</a:t>
            </a:r>
          </a:p>
          <a:p>
            <a:pPr lvl="2"/>
            <a:r>
              <a:rPr lang="en-US" b="1" dirty="0"/>
              <a:t>Yielding</a:t>
            </a:r>
            <a:r>
              <a:rPr lang="en-US" dirty="0"/>
              <a:t> (5) – </a:t>
            </a: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</a:t>
            </a:r>
          </a:p>
          <a:p>
            <a:pPr lvl="3"/>
            <a:r>
              <a:rPr lang="en-US" dirty="0"/>
              <a:t>Can temporarily postpone operation until next scan</a:t>
            </a:r>
          </a:p>
          <a:p>
            <a:pPr lvl="2"/>
            <a:r>
              <a:rPr lang="en-US" b="1" dirty="0"/>
              <a:t>Skipping </a:t>
            </a:r>
            <a:r>
              <a:rPr lang="en-US" dirty="0"/>
              <a:t>(6) – 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</a:t>
            </a:r>
          </a:p>
          <a:p>
            <a:pPr lvl="3"/>
            <a:r>
              <a:rPr lang="en-US" dirty="0"/>
              <a:t>Can skip forward or backward in code</a:t>
            </a:r>
            <a:endParaRPr lang="en-US" b="1" dirty="0"/>
          </a:p>
          <a:p>
            <a:pPr lvl="2"/>
            <a:r>
              <a:rPr lang="en-US" b="1" dirty="0"/>
              <a:t>Yielding/Skipping</a:t>
            </a:r>
            <a:r>
              <a:rPr lang="en-US" dirty="0"/>
              <a:t> (2) - </a:t>
            </a: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Green</a:t>
            </a:r>
          </a:p>
          <a:p>
            <a:pPr lvl="3"/>
            <a:r>
              <a:rPr lang="en-US" dirty="0"/>
              <a:t>Can temporarily postpone operation until next scan and skip forward or backward in code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363" y="1447800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Box Instruction</a:t>
            </a:r>
          </a:p>
          <a:p>
            <a:pPr algn="ctr"/>
            <a:r>
              <a:rPr lang="en-US" dirty="0"/>
              <a:t>Corner</a:t>
            </a:r>
          </a:p>
        </p:txBody>
      </p:sp>
      <p:pic>
        <p:nvPicPr>
          <p:cNvPr id="2055" name="Pic: NoFla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0" y="236219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: R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0" y="2895568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: Yello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999" y="340995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: Blu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998" y="396240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: Gre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0" y="4495768"/>
            <a:ext cx="543000" cy="4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: BlueGre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816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81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81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581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imers-Counters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2800" dirty="0"/>
              <a:t>Instruction Set (Timer/Counter/Drum)</a:t>
            </a:r>
            <a:endParaRPr lang="en-US" sz="20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1" y="1981200"/>
            <a:ext cx="7924799" cy="4593336"/>
          </a:xfrm>
          <a:ln>
            <a:noFill/>
          </a:ln>
        </p:spPr>
        <p:txBody>
          <a:bodyPr numCol="2">
            <a:normAutofit/>
          </a:bodyPr>
          <a:lstStyle/>
          <a:p>
            <a:r>
              <a:rPr lang="en-US" dirty="0"/>
              <a:t>Timer/Counter/Drum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CNT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CNTDN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DRUM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FREQCNT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FREQTMR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OFFDTMR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ONDTMR</a:t>
            </a:r>
          </a:p>
          <a:p>
            <a:pPr lvl="1"/>
            <a:r>
              <a:rPr lang="en-US" b="1" dirty="0"/>
              <a:t>RSTCT</a:t>
            </a:r>
          </a:p>
          <a:p>
            <a:pPr lvl="1"/>
            <a:r>
              <a:rPr lang="en-US" b="1" dirty="0"/>
              <a:t>RSTT</a:t>
            </a:r>
            <a:br>
              <a:rPr lang="en-US" b="1" dirty="0"/>
            </a:br>
            <a:endParaRPr lang="en-US" b="1" dirty="0"/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TMR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TMRDOWN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TMRA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TMRADOWN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TMRAG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UDC</a:t>
            </a:r>
          </a:p>
          <a:p>
            <a:pPr lvl="1"/>
            <a:r>
              <a:rPr lang="en-US" b="1" cap="all" dirty="0">
                <a:ln w="9000" cmpd="sng">
                  <a:noFill/>
                  <a:prstDash val="solid"/>
                </a:ln>
                <a:effectLst/>
              </a:rPr>
              <a:t>UDCG</a:t>
            </a:r>
          </a:p>
          <a:p>
            <a:pPr lvl="1"/>
            <a:endParaRPr lang="en-US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18" y="791671"/>
            <a:ext cx="1645920" cy="591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908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267" y="35052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862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750" y="43434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729" y="48006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52578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5908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480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189" y="344551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18" y="38862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275396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4740909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167" y="5172075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3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0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5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Instruction Set (Timer/Counter/Drum)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 fontScale="62500" lnSpcReduction="20000"/>
          </a:bodyPr>
          <a:lstStyle/>
          <a:p>
            <a:r>
              <a:rPr lang="en-US" b="1" dirty="0"/>
              <a:t>FREQCNT “Frequency Counter”</a:t>
            </a:r>
          </a:p>
          <a:p>
            <a:pPr lvl="1"/>
            <a:r>
              <a:rPr lang="en-US" dirty="0"/>
              <a:t>Converts rate of series of pulses to engineering units (e.g. counting </a:t>
            </a:r>
            <a:r>
              <a:rPr lang="en-US" b="1" dirty="0">
                <a:solidFill>
                  <a:srgbClr val="0070C0"/>
                </a:solidFill>
              </a:rPr>
              <a:t>X0</a:t>
            </a:r>
            <a:r>
              <a:rPr lang="en-US" dirty="0"/>
              <a:t> pulses)</a:t>
            </a:r>
          </a:p>
          <a:p>
            <a:pPr lvl="1"/>
            <a:r>
              <a:rPr lang="en-US" dirty="0" err="1"/>
              <a:t>Multiscan</a:t>
            </a:r>
            <a:r>
              <a:rPr lang="en-US" dirty="0"/>
              <a:t> instruction </a:t>
            </a:r>
            <a:br>
              <a:rPr lang="en-US" dirty="0"/>
            </a:br>
            <a:r>
              <a:rPr lang="en-US" dirty="0"/>
              <a:t>(yellow triangle)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Counter </a:t>
            </a:r>
            <a:r>
              <a:rPr lang="en-US" u="sng" dirty="0" err="1"/>
              <a:t>Struct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Counter structure to be </a:t>
            </a:r>
            <a:br>
              <a:rPr lang="en-US" dirty="0"/>
            </a:br>
            <a:r>
              <a:rPr lang="en-US" dirty="0"/>
              <a:t>used</a:t>
            </a:r>
          </a:p>
          <a:p>
            <a:pPr lvl="2"/>
            <a:r>
              <a:rPr lang="en-US" u="sng" dirty="0"/>
              <a:t>Sample Time</a:t>
            </a:r>
            <a:r>
              <a:rPr lang="en-US" dirty="0"/>
              <a:t> – how long to sample the pulses (max 2,147,483,647 </a:t>
            </a:r>
            <a:r>
              <a:rPr lang="en-US" dirty="0" err="1"/>
              <a:t>ms</a:t>
            </a:r>
            <a:r>
              <a:rPr lang="en-US" dirty="0"/>
              <a:t> = 596 hours, [24 days, 20 hours], 31 minutes, 23.647 seconds)</a:t>
            </a:r>
          </a:p>
          <a:p>
            <a:pPr lvl="2"/>
            <a:r>
              <a:rPr lang="en-US" u="sng" dirty="0"/>
              <a:t>Frequency Units</a:t>
            </a:r>
            <a:r>
              <a:rPr lang="en-US" dirty="0"/>
              <a:t>: (Counts per Second, Minute or Hour)</a:t>
            </a:r>
          </a:p>
          <a:p>
            <a:pPr lvl="2"/>
            <a:r>
              <a:rPr lang="en-US" u="sng" dirty="0"/>
              <a:t>Filter</a:t>
            </a:r>
            <a:r>
              <a:rPr lang="en-US" dirty="0"/>
              <a:t> – data smoothing; large (stable) vs small (responsive); 0.0 to 0.999999</a:t>
            </a:r>
          </a:p>
          <a:p>
            <a:pPr lvl="2"/>
            <a:r>
              <a:rPr lang="en-US" u="sng" dirty="0"/>
              <a:t>Scale Factor</a:t>
            </a:r>
            <a:r>
              <a:rPr lang="en-US" dirty="0"/>
              <a:t> – use to convert to engineering units like gallons per second</a:t>
            </a:r>
          </a:p>
          <a:p>
            <a:pPr lvl="2"/>
            <a:r>
              <a:rPr lang="en-US" u="sng" dirty="0"/>
              <a:t>Output</a:t>
            </a:r>
            <a:r>
              <a:rPr lang="en-US" dirty="0"/>
              <a:t> – location of result (real number)</a:t>
            </a:r>
          </a:p>
          <a:p>
            <a:pPr lvl="1"/>
            <a:r>
              <a:rPr lang="en-US" dirty="0"/>
              <a:t>Input Legs:</a:t>
            </a:r>
          </a:p>
          <a:p>
            <a:pPr lvl="2"/>
            <a:r>
              <a:rPr lang="en-US" dirty="0"/>
              <a:t>Top leg is the count input (edge-triggered)</a:t>
            </a:r>
          </a:p>
          <a:p>
            <a:pPr lvl="2"/>
            <a:r>
              <a:rPr lang="en-US" dirty="0"/>
              <a:t>RST – resets count (</a:t>
            </a:r>
            <a:r>
              <a:rPr lang="en-US" u="sng" dirty="0"/>
              <a:t>Output</a:t>
            </a:r>
            <a:r>
              <a:rPr lang="en-US" dirty="0"/>
              <a:t> = 0 [zero])</a:t>
            </a:r>
          </a:p>
          <a:p>
            <a:pPr lvl="1"/>
            <a:r>
              <a:rPr lang="en-US" dirty="0"/>
              <a:t>Termination Scan Behavior:</a:t>
            </a:r>
          </a:p>
          <a:p>
            <a:pPr lvl="2"/>
            <a:r>
              <a:rPr lang="en-US" dirty="0"/>
              <a:t>Program, Task or Stage </a:t>
            </a:r>
            <a:r>
              <a:rPr lang="en-US" dirty="0">
                <a:sym typeface="Wingdings" panose="05000000000000000000" pitchFamily="2" charset="2"/>
              </a:rPr>
              <a:t> no longer counts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Structure Members: not used</a:t>
            </a:r>
          </a:p>
          <a:p>
            <a:pPr lvl="1"/>
            <a:r>
              <a:rPr lang="en-US" i="1" dirty="0">
                <a:sym typeface="Wingdings" panose="05000000000000000000" pitchFamily="2" charset="2"/>
              </a:rPr>
              <a:t>Analogous to Rate calculation on a CTRIO/CTRIO2</a:t>
            </a:r>
          </a:p>
        </p:txBody>
      </p:sp>
      <p:pic>
        <p:nvPicPr>
          <p:cNvPr id="64515" name="FREQC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333625"/>
            <a:ext cx="52673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Multiscan"/>
          <p:cNvSpPr/>
          <p:nvPr/>
        </p:nvSpPr>
        <p:spPr>
          <a:xfrm>
            <a:off x="6238875" y="2314575"/>
            <a:ext cx="257175" cy="200025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Edgetrig"/>
          <p:cNvSpPr/>
          <p:nvPr/>
        </p:nvSpPr>
        <p:spPr>
          <a:xfrm>
            <a:off x="6239229" y="2447925"/>
            <a:ext cx="275517" cy="20955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X0"/>
          <p:cNvSpPr/>
          <p:nvPr/>
        </p:nvSpPr>
        <p:spPr>
          <a:xfrm>
            <a:off x="3676650" y="2276475"/>
            <a:ext cx="533400" cy="504825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4516" name="TimingDiagra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447925"/>
            <a:ext cx="6523037" cy="3257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29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1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4" grpId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Instruction Set (Timer/Counter/Drum)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 fontScale="62500" lnSpcReduction="20000"/>
          </a:bodyPr>
          <a:lstStyle/>
          <a:p>
            <a:r>
              <a:rPr lang="en-US" b="1" dirty="0"/>
              <a:t>FREQTMR “Frequency Timer”</a:t>
            </a:r>
          </a:p>
          <a:p>
            <a:pPr lvl="1"/>
            <a:r>
              <a:rPr lang="en-US" dirty="0"/>
              <a:t>Converts time between leading edges to engineering units</a:t>
            </a:r>
          </a:p>
          <a:p>
            <a:pPr lvl="1"/>
            <a:r>
              <a:rPr lang="en-US" dirty="0" err="1"/>
              <a:t>Multiscan</a:t>
            </a:r>
            <a:r>
              <a:rPr lang="en-US" dirty="0"/>
              <a:t> instruction </a:t>
            </a:r>
            <a:br>
              <a:rPr lang="en-US" dirty="0"/>
            </a:br>
            <a:r>
              <a:rPr lang="en-US" dirty="0"/>
              <a:t>(yellow triangle)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Timer </a:t>
            </a:r>
            <a:r>
              <a:rPr lang="en-US" u="sng" dirty="0" err="1"/>
              <a:t>Struct</a:t>
            </a:r>
            <a:r>
              <a:rPr lang="en-US" dirty="0"/>
              <a:t> – Timer</a:t>
            </a:r>
            <a:br>
              <a:rPr lang="en-US" dirty="0"/>
            </a:br>
            <a:r>
              <a:rPr lang="en-US" dirty="0"/>
              <a:t>structure to be used</a:t>
            </a:r>
          </a:p>
          <a:p>
            <a:pPr lvl="2"/>
            <a:r>
              <a:rPr lang="en-US" u="sng" dirty="0"/>
              <a:t>Timeout</a:t>
            </a:r>
            <a:r>
              <a:rPr lang="en-US" dirty="0"/>
              <a:t> – maximum </a:t>
            </a:r>
            <a:br>
              <a:rPr lang="en-US" dirty="0"/>
            </a:br>
            <a:r>
              <a:rPr lang="en-US" dirty="0"/>
              <a:t>time to wait between leading edges (max 2,147,483,647 </a:t>
            </a:r>
            <a:r>
              <a:rPr lang="en-US" dirty="0" err="1"/>
              <a:t>ms</a:t>
            </a:r>
            <a:r>
              <a:rPr lang="en-US" dirty="0"/>
              <a:t> = 596 hours, [24 days, 20 hours], 31 minutes, 23.647 seconds)</a:t>
            </a:r>
          </a:p>
          <a:p>
            <a:pPr lvl="2"/>
            <a:r>
              <a:rPr lang="en-US" u="sng" dirty="0"/>
              <a:t>Frequency Units</a:t>
            </a:r>
            <a:r>
              <a:rPr lang="en-US" dirty="0"/>
              <a:t>: (Counts per Second, Minute or Hour)</a:t>
            </a:r>
          </a:p>
          <a:p>
            <a:pPr lvl="2"/>
            <a:r>
              <a:rPr lang="en-US" u="sng" dirty="0"/>
              <a:t>Filter</a:t>
            </a:r>
            <a:r>
              <a:rPr lang="en-US" dirty="0"/>
              <a:t> – data smoothing; large (stable) vs small (responsive); 0.0 to 0.999999</a:t>
            </a:r>
          </a:p>
          <a:p>
            <a:pPr lvl="2"/>
            <a:r>
              <a:rPr lang="en-US" u="sng" dirty="0"/>
              <a:t>Scale Factor</a:t>
            </a:r>
            <a:r>
              <a:rPr lang="en-US" dirty="0"/>
              <a:t> – use to convert to engineering units like gallons per second</a:t>
            </a:r>
          </a:p>
          <a:p>
            <a:pPr lvl="2"/>
            <a:r>
              <a:rPr lang="en-US" u="sng" dirty="0"/>
              <a:t>Output</a:t>
            </a:r>
            <a:r>
              <a:rPr lang="en-US" dirty="0"/>
              <a:t> – location of result (real number)</a:t>
            </a:r>
          </a:p>
          <a:p>
            <a:pPr lvl="1"/>
            <a:r>
              <a:rPr lang="en-US" dirty="0"/>
              <a:t>Input Legs:</a:t>
            </a:r>
          </a:p>
          <a:p>
            <a:pPr lvl="2"/>
            <a:r>
              <a:rPr lang="en-US" dirty="0"/>
              <a:t>Top leg is the leading edge input</a:t>
            </a:r>
          </a:p>
          <a:p>
            <a:pPr lvl="2"/>
            <a:r>
              <a:rPr lang="en-US" dirty="0"/>
              <a:t>RST – resets count (</a:t>
            </a:r>
            <a:r>
              <a:rPr lang="en-US" u="sng" dirty="0"/>
              <a:t>Output</a:t>
            </a:r>
            <a:r>
              <a:rPr lang="en-US" dirty="0"/>
              <a:t> = 0 [zero])</a:t>
            </a:r>
          </a:p>
          <a:p>
            <a:pPr lvl="1"/>
            <a:r>
              <a:rPr lang="en-US" dirty="0"/>
              <a:t>Termination Scan Behavior:</a:t>
            </a:r>
          </a:p>
          <a:p>
            <a:pPr lvl="2"/>
            <a:r>
              <a:rPr lang="en-US" dirty="0"/>
              <a:t>Program, Task or Stage </a:t>
            </a:r>
            <a:r>
              <a:rPr lang="en-US" dirty="0">
                <a:sym typeface="Wingdings" panose="05000000000000000000" pitchFamily="2" charset="2"/>
              </a:rPr>
              <a:t> no longer times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Structure Members: not used</a:t>
            </a:r>
          </a:p>
          <a:p>
            <a:pPr lvl="1"/>
            <a:r>
              <a:rPr lang="en-US" i="1" dirty="0">
                <a:sym typeface="Wingdings" panose="05000000000000000000" pitchFamily="2" charset="2"/>
              </a:rPr>
              <a:t>Analogous to Edge Timer on CTRIO/CTRIO2</a:t>
            </a:r>
          </a:p>
        </p:txBody>
      </p:sp>
      <p:pic>
        <p:nvPicPr>
          <p:cNvPr id="65538" name="FREQTM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2314575"/>
            <a:ext cx="52006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Multiscan"/>
          <p:cNvSpPr/>
          <p:nvPr/>
        </p:nvSpPr>
        <p:spPr>
          <a:xfrm>
            <a:off x="6238875" y="2314575"/>
            <a:ext cx="257175" cy="200025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Edgetrig"/>
          <p:cNvSpPr/>
          <p:nvPr/>
        </p:nvSpPr>
        <p:spPr>
          <a:xfrm>
            <a:off x="6239229" y="2447925"/>
            <a:ext cx="275517" cy="20955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X0"/>
          <p:cNvSpPr/>
          <p:nvPr/>
        </p:nvSpPr>
        <p:spPr>
          <a:xfrm>
            <a:off x="3676650" y="2276475"/>
            <a:ext cx="533400" cy="504825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5540" name="TimingDiagra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2276475"/>
            <a:ext cx="6818313" cy="3162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834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1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Instruction Set (Timer/Counter/Drum)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 fontScale="62500" lnSpcReduction="20000"/>
          </a:bodyPr>
          <a:lstStyle/>
          <a:p>
            <a:r>
              <a:rPr lang="en-US" b="1" dirty="0"/>
              <a:t>TMRAG “Global Accumulating Timer”</a:t>
            </a:r>
          </a:p>
          <a:p>
            <a:pPr lvl="1"/>
            <a:r>
              <a:rPr lang="en-US" dirty="0"/>
              <a:t>Times up to a preset value</a:t>
            </a:r>
          </a:p>
          <a:p>
            <a:pPr lvl="1"/>
            <a:r>
              <a:rPr lang="en-US" dirty="0" err="1"/>
              <a:t>Multiscan</a:t>
            </a:r>
            <a:r>
              <a:rPr lang="en-US" dirty="0"/>
              <a:t> instruction (yellow triangle)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Timer </a:t>
            </a:r>
            <a:r>
              <a:rPr lang="en-US" u="sng" dirty="0" err="1"/>
              <a:t>Struct</a:t>
            </a:r>
            <a:r>
              <a:rPr lang="en-US" dirty="0"/>
              <a:t> – Timer structure to be used </a:t>
            </a:r>
            <a:r>
              <a:rPr lang="en-US" b="1" dirty="0">
                <a:solidFill>
                  <a:srgbClr val="0070C0"/>
                </a:solidFill>
              </a:rPr>
              <a:t>T0-255</a:t>
            </a:r>
            <a:r>
              <a:rPr lang="en-US" dirty="0"/>
              <a:t> (default)</a:t>
            </a:r>
          </a:p>
          <a:p>
            <a:pPr lvl="2"/>
            <a:r>
              <a:rPr lang="en-US" u="sng" dirty="0"/>
              <a:t>Preset</a:t>
            </a:r>
            <a:r>
              <a:rPr lang="en-US" dirty="0"/>
              <a:t> – time value to count up to (max 2,147,483,647 </a:t>
            </a:r>
            <a:r>
              <a:rPr lang="en-US" dirty="0" err="1"/>
              <a:t>ms</a:t>
            </a:r>
            <a:r>
              <a:rPr lang="en-US" dirty="0"/>
              <a:t> = 596 hours, [24 days, 20 hours], 31 minutes, 23.647 seconds)</a:t>
            </a:r>
          </a:p>
          <a:p>
            <a:pPr lvl="3"/>
            <a:r>
              <a:rPr lang="en-US" u="sng" dirty="0"/>
              <a:t>Constant</a:t>
            </a:r>
            <a:r>
              <a:rPr lang="en-US" dirty="0"/>
              <a:t> – specified in hours, minutes, seconds, </a:t>
            </a:r>
            <a:r>
              <a:rPr lang="en-US" dirty="0" err="1"/>
              <a:t>ms</a:t>
            </a:r>
            <a:endParaRPr lang="en-US" dirty="0"/>
          </a:p>
          <a:p>
            <a:pPr lvl="3"/>
            <a:r>
              <a:rPr lang="en-US" u="sng" dirty="0"/>
              <a:t>Variable</a:t>
            </a:r>
            <a:r>
              <a:rPr lang="en-US" dirty="0"/>
              <a:t> – memory location value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Input Leg:</a:t>
            </a:r>
          </a:p>
          <a:p>
            <a:pPr lvl="2"/>
            <a:r>
              <a:rPr lang="en-US" dirty="0"/>
              <a:t>EN = Enable</a:t>
            </a:r>
          </a:p>
          <a:p>
            <a:pPr lvl="3"/>
            <a:r>
              <a:rPr lang="en-US" dirty="0"/>
              <a:t>TRUE </a:t>
            </a:r>
            <a:r>
              <a:rPr lang="en-US" dirty="0">
                <a:sym typeface="Wingdings" panose="05000000000000000000" pitchFamily="2" charset="2"/>
              </a:rPr>
              <a:t> Timer times up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FALSE  Timer stops timing but maintains value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Termination Scan Behavior: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Program, Task or Stage  Timer does not reset &amp; maintains value but loses state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Structure Members:</a:t>
            </a: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T0.Acc</a:t>
            </a:r>
            <a:r>
              <a:rPr lang="en-US" dirty="0">
                <a:sym typeface="Wingdings" panose="05000000000000000000" pitchFamily="2" charset="2"/>
              </a:rPr>
              <a:t> – (32-bit signed value) millisecond value of current time</a:t>
            </a: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T0.Done</a:t>
            </a:r>
            <a:r>
              <a:rPr lang="en-US" dirty="0">
                <a:sym typeface="Wingdings" panose="05000000000000000000" pitchFamily="2" charset="2"/>
              </a:rPr>
              <a:t> – (bit) ON when EN input leg is TRUE and </a:t>
            </a:r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T0.Acc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/>
              <a:t>≥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u="sng" dirty="0">
                <a:sym typeface="Wingdings" panose="05000000000000000000" pitchFamily="2" charset="2"/>
              </a:rPr>
              <a:t>Preset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T0.Reset</a:t>
            </a:r>
            <a:r>
              <a:rPr lang="en-US" dirty="0">
                <a:sym typeface="Wingdings" panose="05000000000000000000" pitchFamily="2" charset="2"/>
              </a:rPr>
              <a:t> – (bit) ON if being reset by 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RSTT</a:t>
            </a: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T0.Zero</a:t>
            </a:r>
            <a:r>
              <a:rPr lang="en-US" dirty="0">
                <a:sym typeface="Wingdings" panose="05000000000000000000" pitchFamily="2" charset="2"/>
              </a:rPr>
              <a:t> – (bit) ON when </a:t>
            </a:r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T0.Acc</a:t>
            </a:r>
            <a:r>
              <a:rPr lang="en-US" dirty="0">
                <a:sym typeface="Wingdings" panose="05000000000000000000" pitchFamily="2" charset="2"/>
              </a:rPr>
              <a:t> = zero</a:t>
            </a: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T0.Timing</a:t>
            </a:r>
            <a:r>
              <a:rPr lang="en-US" dirty="0">
                <a:sym typeface="Wingdings" panose="05000000000000000000" pitchFamily="2" charset="2"/>
              </a:rPr>
              <a:t> – (bit) ON if EN input leg is TRUE</a:t>
            </a:r>
            <a:endParaRPr lang="en-US" b="1" i="1" dirty="0"/>
          </a:p>
        </p:txBody>
      </p:sp>
      <p:pic>
        <p:nvPicPr>
          <p:cNvPr id="44034" name="TMRA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363" y="3543300"/>
            <a:ext cx="26003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6162675" y="3514725"/>
            <a:ext cx="304800" cy="3048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7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Instruction Set (Timer/Counter/Drum)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841128"/>
          </a:xfrm>
        </p:spPr>
        <p:txBody>
          <a:bodyPr numCol="1">
            <a:normAutofit fontScale="62500" lnSpcReduction="20000"/>
          </a:bodyPr>
          <a:lstStyle/>
          <a:p>
            <a:r>
              <a:rPr lang="en-US" b="1" dirty="0"/>
              <a:t>UDCG “Global Up/Down Counter”</a:t>
            </a:r>
          </a:p>
          <a:p>
            <a:pPr lvl="1"/>
            <a:r>
              <a:rPr lang="en-US" dirty="0"/>
              <a:t>Counts up or down to preset value(s)</a:t>
            </a:r>
          </a:p>
          <a:p>
            <a:pPr lvl="1"/>
            <a:r>
              <a:rPr lang="en-US" dirty="0" err="1"/>
              <a:t>Multiscan</a:t>
            </a:r>
            <a:r>
              <a:rPr lang="en-US" dirty="0"/>
              <a:t> instruction (yellow triangle)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Reference</a:t>
            </a:r>
            <a:r>
              <a:rPr lang="en-US" dirty="0"/>
              <a:t> – Counter structure to be used </a:t>
            </a:r>
            <a:r>
              <a:rPr lang="en-US" b="1" dirty="0">
                <a:solidFill>
                  <a:srgbClr val="0070C0"/>
                </a:solidFill>
              </a:rPr>
              <a:t>CT0-255</a:t>
            </a:r>
            <a:r>
              <a:rPr lang="en-US" dirty="0"/>
              <a:t> (default)</a:t>
            </a:r>
          </a:p>
          <a:p>
            <a:pPr lvl="2"/>
            <a:r>
              <a:rPr lang="en-US" u="sng" dirty="0"/>
              <a:t>&gt;=Preset (Up)</a:t>
            </a:r>
            <a:r>
              <a:rPr lang="en-US" dirty="0"/>
              <a:t> – count value to count up to (max 2,147,483,647), constant or variable</a:t>
            </a:r>
          </a:p>
          <a:p>
            <a:pPr lvl="2"/>
            <a:r>
              <a:rPr lang="en-US" u="sng" dirty="0"/>
              <a:t>&lt;= Preset (Down)</a:t>
            </a:r>
            <a:r>
              <a:rPr lang="en-US" dirty="0"/>
              <a:t> – count value to count down to</a:t>
            </a:r>
            <a:br>
              <a:rPr lang="en-US" dirty="0"/>
            </a:br>
            <a:r>
              <a:rPr lang="en-US" dirty="0"/>
              <a:t>(max -2,147,483,648), constant or variable</a:t>
            </a:r>
          </a:p>
          <a:p>
            <a:pPr lvl="1"/>
            <a:r>
              <a:rPr lang="en-US" dirty="0"/>
              <a:t>Input Legs:</a:t>
            </a:r>
          </a:p>
          <a:p>
            <a:pPr lvl="2"/>
            <a:r>
              <a:rPr lang="en-US" dirty="0"/>
              <a:t>UP = leading-edge-triggered counting up</a:t>
            </a:r>
          </a:p>
          <a:p>
            <a:pPr lvl="2"/>
            <a:r>
              <a:rPr lang="en-US" dirty="0"/>
              <a:t>DN = leading-edge-triggered counting down</a:t>
            </a:r>
            <a:endParaRPr lang="en-US" u="sng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Termination Scan Behavior: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Program, Task or Stage  Counter does not reset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&amp; maintains value but loses state</a:t>
            </a:r>
            <a:endParaRPr lang="en-US" u="sng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Structure Members:</a:t>
            </a: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CT0.Acc</a:t>
            </a:r>
            <a:r>
              <a:rPr lang="en-US" dirty="0">
                <a:sym typeface="Wingdings" panose="05000000000000000000" pitchFamily="2" charset="2"/>
              </a:rPr>
              <a:t> – (32-bit signed value) current count</a:t>
            </a: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CT0.DnDone</a:t>
            </a:r>
            <a:r>
              <a:rPr lang="en-US" dirty="0">
                <a:sym typeface="Wingdings" panose="05000000000000000000" pitchFamily="2" charset="2"/>
              </a:rPr>
              <a:t> – (bit) ON when </a:t>
            </a:r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CT0.Acc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/>
              <a:t>≤ </a:t>
            </a:r>
            <a:r>
              <a:rPr lang="en-US" u="sng" dirty="0"/>
              <a:t>Preset (Down)</a:t>
            </a:r>
            <a:endParaRPr lang="en-US" b="1" i="1" u="sng" dirty="0">
              <a:sym typeface="Wingdings" panose="05000000000000000000" pitchFamily="2" charset="2"/>
            </a:endParaRP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CT0.Done</a:t>
            </a:r>
            <a:r>
              <a:rPr lang="en-US" dirty="0">
                <a:sym typeface="Wingdings" panose="05000000000000000000" pitchFamily="2" charset="2"/>
              </a:rPr>
              <a:t> – (bit) ON when </a:t>
            </a:r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CT0.Acc</a:t>
            </a:r>
            <a:r>
              <a:rPr lang="en-US" b="1" i="1" dirty="0">
                <a:sym typeface="Wingdings" panose="05000000000000000000" pitchFamily="2" charset="2"/>
              </a:rPr>
              <a:t> </a:t>
            </a:r>
            <a:r>
              <a:rPr lang="en-US" dirty="0"/>
              <a:t>≥ </a:t>
            </a:r>
            <a:r>
              <a:rPr lang="en-US" u="sng" dirty="0"/>
              <a:t>Preset (Up)</a:t>
            </a:r>
            <a:endParaRPr lang="en-US" u="sng" dirty="0">
              <a:sym typeface="Wingdings" panose="05000000000000000000" pitchFamily="2" charset="2"/>
            </a:endParaRP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CT0.Reset</a:t>
            </a:r>
            <a:r>
              <a:rPr lang="en-US" dirty="0">
                <a:sym typeface="Wingdings" panose="05000000000000000000" pitchFamily="2" charset="2"/>
              </a:rPr>
              <a:t> – (bit) ON if being reset by 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RSTT</a:t>
            </a: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CT0.Zero</a:t>
            </a:r>
            <a:r>
              <a:rPr lang="en-US" dirty="0">
                <a:sym typeface="Wingdings" panose="05000000000000000000" pitchFamily="2" charset="2"/>
              </a:rPr>
              <a:t> – (bit) ON when </a:t>
            </a:r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CT0.Acc</a:t>
            </a:r>
            <a:r>
              <a:rPr lang="en-US" dirty="0">
                <a:sym typeface="Wingdings" panose="05000000000000000000" pitchFamily="2" charset="2"/>
              </a:rPr>
              <a:t> = zero</a:t>
            </a:r>
          </a:p>
        </p:txBody>
      </p:sp>
      <p:pic>
        <p:nvPicPr>
          <p:cNvPr id="49154" name="UDC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429000"/>
            <a:ext cx="252412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Yellow Triangle"/>
          <p:cNvSpPr/>
          <p:nvPr/>
        </p:nvSpPr>
        <p:spPr>
          <a:xfrm>
            <a:off x="6533419" y="3371848"/>
            <a:ext cx="304800" cy="3048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UP"/>
          <p:cNvSpPr/>
          <p:nvPr/>
        </p:nvSpPr>
        <p:spPr>
          <a:xfrm>
            <a:off x="6267450" y="4048123"/>
            <a:ext cx="551719" cy="3048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DN"/>
          <p:cNvSpPr/>
          <p:nvPr/>
        </p:nvSpPr>
        <p:spPr>
          <a:xfrm>
            <a:off x="6257925" y="4762500"/>
            <a:ext cx="551719" cy="3048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52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9" grpId="0" animBg="1"/>
      <p:bldP spid="9" grpId="1" animBg="1"/>
      <p:bldP spid="10" grpId="0" animBg="1"/>
      <p:bldP spid="10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147541</TotalTime>
  <Words>546</Words>
  <Application>Microsoft Office PowerPoint</Application>
  <PresentationFormat>On-screen Show (4:3)</PresentationFormat>
  <Paragraphs>146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Do-more Technical Training</vt:lpstr>
      <vt:lpstr>Instruction Set</vt:lpstr>
      <vt:lpstr>Instruction Set</vt:lpstr>
      <vt:lpstr>Instruction Set (Timer/Counter/Drum)</vt:lpstr>
      <vt:lpstr>Instruction Set (Timer/Counter/Drum)</vt:lpstr>
      <vt:lpstr>Instruction Set (Timer/Counter/Drum)</vt:lpstr>
      <vt:lpstr>Instruction Set (Timer/Counter/Drum)</vt:lpstr>
      <vt:lpstr>Instruction Set (Timer/Counter/Drum)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1058</cp:revision>
  <dcterms:created xsi:type="dcterms:W3CDTF">2014-08-20T17:24:46Z</dcterms:created>
  <dcterms:modified xsi:type="dcterms:W3CDTF">2016-05-26T18:46:57Z</dcterms:modified>
</cp:coreProperties>
</file>