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304" r:id="rId3"/>
    <p:sldId id="305" r:id="rId4"/>
    <p:sldId id="308" r:id="rId5"/>
    <p:sldId id="309" r:id="rId6"/>
    <p:sldId id="310" r:id="rId7"/>
    <p:sldId id="311" r:id="rId8"/>
    <p:sldId id="312" r:id="rId9"/>
    <p:sldId id="307" r:id="rId10"/>
    <p:sldId id="306" r:id="rId11"/>
    <p:sldId id="313" r:id="rId12"/>
    <p:sldId id="315" r:id="rId13"/>
    <p:sldId id="314" r:id="rId14"/>
    <p:sldId id="316" r:id="rId15"/>
    <p:sldId id="317" r:id="rId16"/>
    <p:sldId id="31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A9106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95733" autoAdjust="0"/>
  </p:normalViewPr>
  <p:slideViewPr>
    <p:cSldViewPr>
      <p:cViewPr varScale="1">
        <p:scale>
          <a:sx n="117" d="100"/>
          <a:sy n="117" d="100"/>
        </p:scale>
        <p:origin x="-2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13E39-AB88-423A-BDDD-43F2F121EA26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21479-E37E-483C-9463-63615A9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Do-more Technical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Instruction Set</a:t>
            </a:r>
          </a:p>
          <a:p>
            <a:r>
              <a:rPr lang="en-US" sz="2000" dirty="0"/>
              <a:t>(String)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(String)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31592"/>
          </a:xfrm>
        </p:spPr>
        <p:txBody>
          <a:bodyPr numCol="1">
            <a:normAutofit fontScale="92500" lnSpcReduction="20000"/>
          </a:bodyPr>
          <a:lstStyle/>
          <a:p>
            <a:r>
              <a:rPr lang="en-US" b="1" dirty="0"/>
              <a:t>STRGETB “Get Bytes Out of a String”</a:t>
            </a:r>
          </a:p>
          <a:p>
            <a:pPr lvl="1"/>
            <a:r>
              <a:rPr lang="en-US" dirty="0"/>
              <a:t>Extracts bytes of data out of a </a:t>
            </a:r>
            <a:br>
              <a:rPr lang="en-US" dirty="0"/>
            </a:br>
            <a:r>
              <a:rPr lang="en-US" dirty="0"/>
              <a:t>string &amp; stores them in specified </a:t>
            </a:r>
            <a:br>
              <a:rPr lang="en-US" dirty="0"/>
            </a:br>
            <a:r>
              <a:rPr lang="en-US" dirty="0"/>
              <a:t>location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Get out of String</a:t>
            </a:r>
            <a:r>
              <a:rPr lang="en-US" dirty="0"/>
              <a:t> – string with data </a:t>
            </a:r>
            <a:br>
              <a:rPr lang="en-US" dirty="0"/>
            </a:br>
            <a:r>
              <a:rPr lang="en-US" dirty="0"/>
              <a:t>bytes</a:t>
            </a:r>
          </a:p>
          <a:p>
            <a:pPr lvl="2"/>
            <a:r>
              <a:rPr lang="en-US" u="sng" dirty="0"/>
              <a:t>Start at Index</a:t>
            </a:r>
            <a:r>
              <a:rPr lang="en-US" dirty="0"/>
              <a:t> – 1</a:t>
            </a:r>
            <a:r>
              <a:rPr lang="en-US" baseline="30000" dirty="0"/>
              <a:t>st</a:t>
            </a:r>
            <a:r>
              <a:rPr lang="en-US" dirty="0"/>
              <a:t> location in the string for the bytes</a:t>
            </a:r>
          </a:p>
          <a:p>
            <a:pPr lvl="2"/>
            <a:r>
              <a:rPr lang="en-US" u="sng" dirty="0"/>
              <a:t>Length in Bytes</a:t>
            </a:r>
            <a:r>
              <a:rPr lang="en-US" dirty="0"/>
              <a:t> – number of bytes to copy</a:t>
            </a:r>
          </a:p>
          <a:p>
            <a:pPr lvl="2"/>
            <a:r>
              <a:rPr lang="en-US" u="sng" dirty="0"/>
              <a:t>Into Starting Element</a:t>
            </a:r>
            <a:r>
              <a:rPr lang="en-US" dirty="0"/>
              <a:t> – 1</a:t>
            </a:r>
            <a:r>
              <a:rPr lang="en-US" baseline="30000" dirty="0"/>
              <a:t>st</a:t>
            </a:r>
            <a:r>
              <a:rPr lang="en-US" dirty="0"/>
              <a:t> location to put extracted bytes</a:t>
            </a:r>
          </a:p>
          <a:p>
            <a:pPr lvl="2"/>
            <a:r>
              <a:rPr lang="en-US" b="1" dirty="0"/>
              <a:t>&lt;Create Byte Buffer&gt;</a:t>
            </a:r>
            <a:r>
              <a:rPr lang="en-US" dirty="0"/>
              <a:t> button –  convenient way to create a Memory Block of bytes (shows up in Memory Configuration) </a:t>
            </a:r>
          </a:p>
          <a:p>
            <a:pPr lvl="1"/>
            <a:r>
              <a:rPr lang="en-US" dirty="0"/>
              <a:t>NOTES:</a:t>
            </a:r>
          </a:p>
          <a:p>
            <a:pPr lvl="2"/>
            <a:r>
              <a:rPr lang="en-US" dirty="0"/>
              <a:t>Not intended to operate on strings with ASCII text</a:t>
            </a:r>
            <a:endParaRPr lang="en-US" i="1" dirty="0"/>
          </a:p>
        </p:txBody>
      </p:sp>
      <p:pic>
        <p:nvPicPr>
          <p:cNvPr id="73730" name="STRGETB-Ed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0275"/>
            <a:ext cx="27813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Ladder-Exam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19338"/>
            <a:ext cx="54864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DataView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2319338"/>
            <a:ext cx="28479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DataView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4" y="2319338"/>
            <a:ext cx="28479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DataView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3" y="2319338"/>
            <a:ext cx="28479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DataView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2" y="2319338"/>
            <a:ext cx="28479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5767384" y="704850"/>
            <a:ext cx="3067050" cy="1057275"/>
          </a:xfrm>
          <a:prstGeom prst="wedgeRoundRectCallout">
            <a:avLst>
              <a:gd name="adj1" fmla="val 30028"/>
              <a:gd name="adj2" fmla="val 13968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Values are manually written to a custom byte memory </a:t>
            </a:r>
            <a:r>
              <a:rPr lang="en-US" i="1" dirty="0">
                <a:solidFill>
                  <a:schemeClr val="bg1"/>
                </a:solidFill>
              </a:rPr>
              <a:t>MyBuffer10-13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Down Arrow 2"/>
          <p:cNvSpPr/>
          <p:nvPr/>
        </p:nvSpPr>
        <p:spPr>
          <a:xfrm>
            <a:off x="6781800" y="1762125"/>
            <a:ext cx="457200" cy="75247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85800" y="1533524"/>
            <a:ext cx="457200" cy="75247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2438400" y="3890963"/>
            <a:ext cx="3657600" cy="790575"/>
          </a:xfrm>
          <a:prstGeom prst="wedgeRoundRectCallout">
            <a:avLst>
              <a:gd name="adj1" fmla="val 53996"/>
              <a:gd name="adj2" fmla="val -10394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bg1"/>
                </a:solidFill>
              </a:rPr>
              <a:t>STRPUTB</a:t>
            </a:r>
            <a:r>
              <a:rPr lang="en-US" dirty="0">
                <a:solidFill>
                  <a:schemeClr val="bg1"/>
                </a:solidFill>
              </a:rPr>
              <a:t> writes the range </a:t>
            </a:r>
            <a:r>
              <a:rPr lang="en-US" i="1" dirty="0">
                <a:solidFill>
                  <a:schemeClr val="bg1"/>
                </a:solidFill>
              </a:rPr>
              <a:t>MyBuffer10-13 </a:t>
            </a:r>
            <a:r>
              <a:rPr lang="en-US" dirty="0">
                <a:solidFill>
                  <a:schemeClr val="bg1"/>
                </a:solidFill>
              </a:rPr>
              <a:t>into </a:t>
            </a:r>
            <a:r>
              <a:rPr lang="en-US" i="1" dirty="0">
                <a:solidFill>
                  <a:schemeClr val="bg1"/>
                </a:solidFill>
              </a:rPr>
              <a:t>SS0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676400" y="4962525"/>
            <a:ext cx="4343400" cy="800100"/>
          </a:xfrm>
          <a:prstGeom prst="wedgeRoundRectCallout">
            <a:avLst>
              <a:gd name="adj1" fmla="val 54873"/>
              <a:gd name="adj2" fmla="val -137793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bg1"/>
                </a:solidFill>
              </a:rPr>
              <a:t>STRGETB</a:t>
            </a:r>
            <a:r>
              <a:rPr lang="en-US" dirty="0">
                <a:solidFill>
                  <a:schemeClr val="bg1"/>
                </a:solidFill>
              </a:rPr>
              <a:t> writes the bytes in </a:t>
            </a:r>
            <a:r>
              <a:rPr lang="en-US" i="1" dirty="0">
                <a:solidFill>
                  <a:schemeClr val="bg1"/>
                </a:solidFill>
              </a:rPr>
              <a:t>SS0 </a:t>
            </a:r>
            <a:r>
              <a:rPr lang="en-US" dirty="0">
                <a:solidFill>
                  <a:schemeClr val="bg1"/>
                </a:solidFill>
              </a:rPr>
              <a:t>to the range </a:t>
            </a:r>
            <a:r>
              <a:rPr lang="en-US" i="1" dirty="0">
                <a:solidFill>
                  <a:schemeClr val="bg1"/>
                </a:solidFill>
              </a:rPr>
              <a:t>MyBuffer0-3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376862" y="4843462"/>
            <a:ext cx="3438522" cy="1038225"/>
          </a:xfrm>
          <a:prstGeom prst="wedgeRoundRectCallout">
            <a:avLst>
              <a:gd name="adj1" fmla="val 3857"/>
              <a:gd name="adj2" fmla="val -17091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ASCII values of 10, 20, 30 are not displayable characters.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40 decimal ASCII is </a:t>
            </a:r>
            <a:r>
              <a:rPr lang="en-US" i="1" dirty="0">
                <a:solidFill>
                  <a:srgbClr val="FFFF00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984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17708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43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16597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3" grpId="0" animBg="1"/>
      <p:bldP spid="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(String)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31592"/>
          </a:xfrm>
        </p:spPr>
        <p:txBody>
          <a:bodyPr numCol="1">
            <a:normAutofit/>
          </a:bodyPr>
          <a:lstStyle/>
          <a:p>
            <a:r>
              <a:rPr lang="en-US" b="1" dirty="0"/>
              <a:t>STRINSERT </a:t>
            </a:r>
            <a:r>
              <a:rPr lang="en-US" dirty="0"/>
              <a:t>“Insert Substring”</a:t>
            </a:r>
          </a:p>
          <a:p>
            <a:pPr lvl="1"/>
            <a:r>
              <a:rPr lang="en-US" dirty="0"/>
              <a:t>Inserts characters into a string 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Insert String or Text</a:t>
            </a:r>
            <a:r>
              <a:rPr lang="en-US" dirty="0"/>
              <a:t> </a:t>
            </a:r>
          </a:p>
          <a:p>
            <a:pPr lvl="2"/>
            <a:r>
              <a:rPr lang="en-US" u="sng" dirty="0"/>
              <a:t>Into String</a:t>
            </a:r>
            <a:endParaRPr lang="en-US" dirty="0"/>
          </a:p>
          <a:p>
            <a:pPr lvl="2"/>
            <a:r>
              <a:rPr lang="en-US" u="sng" dirty="0"/>
              <a:t>Starting at Offset</a:t>
            </a:r>
            <a:endParaRPr lang="en-US" dirty="0"/>
          </a:p>
          <a:p>
            <a:pPr lvl="3"/>
            <a:r>
              <a:rPr lang="en-US" dirty="0"/>
              <a:t>If &gt; length of string, it is appended to string</a:t>
            </a:r>
          </a:p>
          <a:p>
            <a:pPr lvl="3"/>
            <a:r>
              <a:rPr lang="en-US" dirty="0"/>
              <a:t>If &gt; allowable size of the </a:t>
            </a:r>
            <a:r>
              <a:rPr lang="en-US" u="sng" dirty="0"/>
              <a:t>Into String</a:t>
            </a:r>
            <a:r>
              <a:rPr lang="en-US" dirty="0"/>
              <a:t>, then:</a:t>
            </a:r>
          </a:p>
          <a:p>
            <a:pPr lvl="4"/>
            <a:r>
              <a:rPr lang="en-US" dirty="0"/>
              <a:t>Text is appended to string</a:t>
            </a:r>
          </a:p>
          <a:p>
            <a:pPr lvl="4"/>
            <a:r>
              <a:rPr lang="en-US" b="1" i="1" dirty="0">
                <a:solidFill>
                  <a:srgbClr val="0070C0"/>
                </a:solidFill>
              </a:rPr>
              <a:t>$</a:t>
            </a:r>
            <a:r>
              <a:rPr lang="en-US" b="1" i="1" dirty="0" err="1">
                <a:solidFill>
                  <a:srgbClr val="0070C0"/>
                </a:solidFill>
              </a:rPr>
              <a:t>OutOfRange</a:t>
            </a:r>
            <a:r>
              <a:rPr lang="en-US" dirty="0">
                <a:solidFill>
                  <a:srgbClr val="0070C0"/>
                </a:solidFill>
              </a:rPr>
              <a:t> (ST132) </a:t>
            </a:r>
            <a:r>
              <a:rPr lang="en-US" dirty="0"/>
              <a:t>= ON</a:t>
            </a:r>
            <a:endParaRPr lang="en-US" b="1" i="1" dirty="0"/>
          </a:p>
          <a:p>
            <a:pPr lvl="4"/>
            <a:r>
              <a:rPr lang="en-US" b="1" i="1" dirty="0">
                <a:solidFill>
                  <a:srgbClr val="0070C0"/>
                </a:solidFill>
              </a:rPr>
              <a:t>ERR</a:t>
            </a:r>
            <a:r>
              <a:rPr lang="en-US" dirty="0"/>
              <a:t> = </a:t>
            </a:r>
            <a:r>
              <a:rPr lang="en-US" i="1" dirty="0"/>
              <a:t>“Argument out of range in STRINSERT…”</a:t>
            </a:r>
            <a:endParaRPr lang="en-US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33432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5918071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ular Callout 17"/>
          <p:cNvSpPr/>
          <p:nvPr/>
        </p:nvSpPr>
        <p:spPr>
          <a:xfrm>
            <a:off x="5410200" y="2362200"/>
            <a:ext cx="2919416" cy="923925"/>
          </a:xfrm>
          <a:prstGeom prst="wedgeRoundRectCallout">
            <a:avLst>
              <a:gd name="adj1" fmla="val 990"/>
              <a:gd name="adj2" fmla="val 14174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text </a:t>
            </a:r>
            <a:r>
              <a:rPr lang="en-US" i="1" dirty="0">
                <a:solidFill>
                  <a:schemeClr val="bg1"/>
                </a:solidFill>
              </a:rPr>
              <a:t>“not ”</a:t>
            </a:r>
            <a:r>
              <a:rPr lang="en-US" dirty="0">
                <a:solidFill>
                  <a:schemeClr val="bg1"/>
                </a:solidFill>
              </a:rPr>
              <a:t> is to be inserted into SS0 starting at offset 12.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49" y="3600450"/>
            <a:ext cx="5879021" cy="136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93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(String)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31592"/>
          </a:xfrm>
        </p:spPr>
        <p:txBody>
          <a:bodyPr numCol="1">
            <a:normAutofit fontScale="92500"/>
          </a:bodyPr>
          <a:lstStyle/>
          <a:p>
            <a:r>
              <a:rPr lang="en-US" b="1" dirty="0"/>
              <a:t>STRPRINT </a:t>
            </a:r>
            <a:r>
              <a:rPr lang="en-US" dirty="0"/>
              <a:t>“Print to String”</a:t>
            </a:r>
          </a:p>
          <a:p>
            <a:pPr lvl="1"/>
            <a:r>
              <a:rPr lang="en-US" dirty="0"/>
              <a:t>Writes text &amp; formatted data </a:t>
            </a:r>
            <a:br>
              <a:rPr lang="en-US" dirty="0"/>
            </a:br>
            <a:r>
              <a:rPr lang="en-US" dirty="0"/>
              <a:t>into a string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Print to</a:t>
            </a:r>
            <a:r>
              <a:rPr lang="en-US" dirty="0"/>
              <a:t> </a:t>
            </a:r>
          </a:p>
          <a:p>
            <a:pPr lvl="2"/>
            <a:r>
              <a:rPr lang="en-US" u="sng" dirty="0"/>
              <a:t>Append to String</a:t>
            </a:r>
            <a:r>
              <a:rPr lang="en-US" dirty="0"/>
              <a:t> (optional)</a:t>
            </a:r>
          </a:p>
          <a:p>
            <a:pPr lvl="2"/>
            <a:r>
              <a:rPr lang="en-US" u="sng" dirty="0"/>
              <a:t>Automatically insert space after </a:t>
            </a:r>
            <a:br>
              <a:rPr lang="en-US" u="sng" dirty="0"/>
            </a:br>
            <a:r>
              <a:rPr lang="en-US" u="sng" dirty="0"/>
              <a:t>each term</a:t>
            </a:r>
            <a:r>
              <a:rPr lang="en-US" dirty="0"/>
              <a:t> (optional)</a:t>
            </a:r>
          </a:p>
          <a:p>
            <a:pPr lvl="2"/>
            <a:r>
              <a:rPr lang="en-US" u="sng" dirty="0"/>
              <a:t>Print Script</a:t>
            </a:r>
            <a:r>
              <a:rPr lang="en-US" dirty="0"/>
              <a:t> – text with optional embedded fields (text, control characters, strings, elements, formatting &amp; string selection functions, raw data) – </a:t>
            </a:r>
            <a:r>
              <a:rPr lang="en-US" i="1" dirty="0"/>
              <a:t>See next slide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endParaRPr lang="en-US" u="sng" dirty="0"/>
          </a:p>
          <a:p>
            <a:pPr lvl="2"/>
            <a:r>
              <a:rPr lang="en-US" u="sng" dirty="0"/>
              <a:t>Input Leg</a:t>
            </a:r>
            <a:r>
              <a:rPr lang="en-US" dirty="0"/>
              <a:t> – Edge triggered / Power flow enabled</a:t>
            </a:r>
            <a:endParaRPr lang="en-US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0099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71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1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(Ethernet)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22129"/>
          </a:xfrm>
        </p:spPr>
        <p:txBody>
          <a:bodyPr numCol="1">
            <a:normAutofit fontScale="62500" lnSpcReduction="20000"/>
          </a:bodyPr>
          <a:lstStyle/>
          <a:p>
            <a:r>
              <a:rPr lang="en-US" b="1" dirty="0"/>
              <a:t>STRPRINT “Print to String”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Print Script</a:t>
            </a:r>
            <a:endParaRPr lang="en-US" dirty="0"/>
          </a:p>
          <a:p>
            <a:pPr lvl="3"/>
            <a:r>
              <a:rPr lang="en-US" i="1" dirty="0">
                <a:sym typeface="Wingdings" panose="05000000000000000000" pitchFamily="2" charset="2"/>
              </a:rPr>
              <a:t>String Literals</a:t>
            </a:r>
            <a:r>
              <a:rPr lang="en-US" dirty="0">
                <a:sym typeface="Wingdings" panose="05000000000000000000" pitchFamily="2" charset="2"/>
              </a:rPr>
              <a:t> – ASCII text in double quotes (e.g. “Hi!”)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Data Elements</a:t>
            </a:r>
            <a:r>
              <a:rPr lang="en-US" dirty="0">
                <a:sym typeface="Wingdings" panose="05000000000000000000" pitchFamily="2" charset="2"/>
              </a:rPr>
              <a:t> – (e.g. “The current count is” </a:t>
            </a:r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CT0.Acc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Control Characters</a:t>
            </a:r>
          </a:p>
          <a:p>
            <a:pPr lvl="4"/>
            <a:r>
              <a:rPr lang="en-US" i="1" dirty="0">
                <a:sym typeface="Wingdings" panose="05000000000000000000" pitchFamily="2" charset="2"/>
              </a:rPr>
              <a:t>$$  $</a:t>
            </a:r>
          </a:p>
          <a:p>
            <a:pPr lvl="4"/>
            <a:r>
              <a:rPr lang="en-US" i="1" dirty="0">
                <a:sym typeface="Wingdings" panose="05000000000000000000" pitchFamily="2" charset="2"/>
              </a:rPr>
              <a:t>$”  “</a:t>
            </a:r>
          </a:p>
          <a:p>
            <a:pPr lvl="4"/>
            <a:r>
              <a:rPr lang="en-US" i="1" dirty="0">
                <a:sym typeface="Wingdings" panose="05000000000000000000" pitchFamily="2" charset="2"/>
              </a:rPr>
              <a:t>$L  &lt;LF&gt; (line feed)</a:t>
            </a:r>
          </a:p>
          <a:p>
            <a:pPr lvl="4"/>
            <a:r>
              <a:rPr lang="en-US" i="1" dirty="0">
                <a:sym typeface="Wingdings" panose="05000000000000000000" pitchFamily="2" charset="2"/>
              </a:rPr>
              <a:t>$N  &lt;CR&gt;&lt;LF&gt; (carriage return, line feed)</a:t>
            </a:r>
          </a:p>
          <a:p>
            <a:pPr lvl="4"/>
            <a:r>
              <a:rPr lang="en-US" i="1" dirty="0">
                <a:sym typeface="Wingdings" panose="05000000000000000000" pitchFamily="2" charset="2"/>
              </a:rPr>
              <a:t>$P  &lt;FF&gt; (form feed)</a:t>
            </a:r>
          </a:p>
          <a:p>
            <a:pPr lvl="4"/>
            <a:r>
              <a:rPr lang="en-US" i="1" dirty="0">
                <a:sym typeface="Wingdings" panose="05000000000000000000" pitchFamily="2" charset="2"/>
              </a:rPr>
              <a:t>$R  &lt;CR&gt; (carriage return)</a:t>
            </a:r>
          </a:p>
          <a:p>
            <a:pPr lvl="4"/>
            <a:r>
              <a:rPr lang="en-US" i="1" dirty="0">
                <a:sym typeface="Wingdings" panose="05000000000000000000" pitchFamily="2" charset="2"/>
              </a:rPr>
              <a:t>$T  &lt;TAB&gt; (tab)</a:t>
            </a:r>
          </a:p>
          <a:p>
            <a:pPr lvl="4"/>
            <a:r>
              <a:rPr lang="en-US" i="1" dirty="0">
                <a:sym typeface="Wingdings" panose="05000000000000000000" pitchFamily="2" charset="2"/>
              </a:rPr>
              <a:t>$</a:t>
            </a:r>
            <a:r>
              <a:rPr lang="en-US" i="1" dirty="0" err="1">
                <a:sym typeface="Wingdings" panose="05000000000000000000" pitchFamily="2" charset="2"/>
              </a:rPr>
              <a:t>hh</a:t>
            </a:r>
            <a:r>
              <a:rPr lang="en-US" i="1" dirty="0">
                <a:sym typeface="Wingdings" panose="05000000000000000000" pitchFamily="2" charset="2"/>
              </a:rPr>
              <a:t>  </a:t>
            </a:r>
            <a:r>
              <a:rPr lang="en-US" i="1" dirty="0" err="1">
                <a:sym typeface="Wingdings" panose="05000000000000000000" pitchFamily="2" charset="2"/>
              </a:rPr>
              <a:t>hh</a:t>
            </a:r>
            <a:r>
              <a:rPr lang="en-US" i="1" dirty="0">
                <a:sym typeface="Wingdings" panose="05000000000000000000" pitchFamily="2" charset="2"/>
              </a:rPr>
              <a:t> (any one-byte hex value)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Formatting Functions </a:t>
            </a:r>
            <a:r>
              <a:rPr lang="en-US" dirty="0">
                <a:sym typeface="Wingdings" panose="05000000000000000000" pitchFamily="2" charset="2"/>
              </a:rPr>
              <a:t>[see Do-more Designer Help Topic DMD0168]</a:t>
            </a:r>
            <a:endParaRPr lang="en-US" i="1" dirty="0">
              <a:sym typeface="Wingdings" panose="05000000000000000000" pitchFamily="2" charset="2"/>
            </a:endParaRPr>
          </a:p>
          <a:p>
            <a:pPr lvl="4"/>
            <a:r>
              <a:rPr lang="en-US" i="1" dirty="0" err="1">
                <a:sym typeface="Wingdings" panose="05000000000000000000" pitchFamily="2" charset="2"/>
              </a:rPr>
              <a:t>FmtString</a:t>
            </a:r>
            <a:r>
              <a:rPr lang="en-US" i="1" dirty="0">
                <a:sym typeface="Wingdings" panose="05000000000000000000" pitchFamily="2" charset="2"/>
              </a:rPr>
              <a:t> – </a:t>
            </a:r>
            <a:r>
              <a:rPr lang="en-US" dirty="0">
                <a:sym typeface="Wingdings" panose="05000000000000000000" pitchFamily="2" charset="2"/>
              </a:rPr>
              <a:t>Sets length and/or justifies text within a string</a:t>
            </a:r>
          </a:p>
          <a:p>
            <a:pPr lvl="4"/>
            <a:r>
              <a:rPr lang="en-US" i="1" dirty="0" err="1">
                <a:sym typeface="Wingdings" panose="05000000000000000000" pitchFamily="2" charset="2"/>
              </a:rPr>
              <a:t>FmtBit</a:t>
            </a:r>
            <a:r>
              <a:rPr lang="en-US" dirty="0">
                <a:sym typeface="Wingdings" panose="05000000000000000000" pitchFamily="2" charset="2"/>
              </a:rPr>
              <a:t> – Formats bits’ values as a text instead of just 0 or 1</a:t>
            </a:r>
          </a:p>
          <a:p>
            <a:pPr lvl="4"/>
            <a:r>
              <a:rPr lang="en-US" i="1" dirty="0" err="1">
                <a:sym typeface="Wingdings" panose="05000000000000000000" pitchFamily="2" charset="2"/>
              </a:rPr>
              <a:t>FmtInt</a:t>
            </a:r>
            <a:r>
              <a:rPr lang="en-US" dirty="0">
                <a:sym typeface="Wingdings" panose="05000000000000000000" pitchFamily="2" charset="2"/>
              </a:rPr>
              <a:t> – Formats how an integer is represented in a string</a:t>
            </a:r>
          </a:p>
          <a:p>
            <a:pPr lvl="4"/>
            <a:r>
              <a:rPr lang="en-US" i="1" dirty="0" err="1">
                <a:sym typeface="Wingdings" panose="05000000000000000000" pitchFamily="2" charset="2"/>
              </a:rPr>
              <a:t>FmtReal</a:t>
            </a:r>
            <a:r>
              <a:rPr lang="en-US" dirty="0">
                <a:sym typeface="Wingdings" panose="05000000000000000000" pitchFamily="2" charset="2"/>
              </a:rPr>
              <a:t> – Formats how real numbers are represented in a string</a:t>
            </a:r>
          </a:p>
          <a:p>
            <a:pPr lvl="4"/>
            <a:r>
              <a:rPr lang="en-US" i="1" dirty="0" err="1">
                <a:sym typeface="Wingdings" panose="05000000000000000000" pitchFamily="2" charset="2"/>
              </a:rPr>
              <a:t>FmtTMR</a:t>
            </a:r>
            <a:r>
              <a:rPr lang="en-US" dirty="0">
                <a:sym typeface="Wingdings" panose="05000000000000000000" pitchFamily="2" charset="2"/>
              </a:rPr>
              <a:t> – Formats how Timer Accumulator values are represented in a string</a:t>
            </a:r>
          </a:p>
          <a:p>
            <a:pPr lvl="4"/>
            <a:r>
              <a:rPr lang="en-US" i="1" dirty="0" err="1"/>
              <a:t>FmtDate</a:t>
            </a:r>
            <a:r>
              <a:rPr lang="en-US" dirty="0"/>
              <a:t> – Formats how a Date stamp is represented in a string</a:t>
            </a:r>
          </a:p>
          <a:p>
            <a:pPr lvl="4"/>
            <a:r>
              <a:rPr lang="en-US" i="1" dirty="0" err="1"/>
              <a:t>FmtTime</a:t>
            </a:r>
            <a:r>
              <a:rPr lang="en-US" dirty="0"/>
              <a:t> – Formats how a Time stamp is represented in a string</a:t>
            </a:r>
          </a:p>
          <a:p>
            <a:pPr lvl="4"/>
            <a:r>
              <a:rPr lang="en-US" i="1" dirty="0"/>
              <a:t>Lookup</a:t>
            </a:r>
            <a:r>
              <a:rPr lang="en-US" dirty="0"/>
              <a:t> – Selects a string in a list to represent a value</a:t>
            </a:r>
          </a:p>
          <a:p>
            <a:pPr lvl="4"/>
            <a:r>
              <a:rPr lang="en-US" i="1" dirty="0"/>
              <a:t>Raw</a:t>
            </a:r>
            <a:r>
              <a:rPr lang="en-US" dirty="0"/>
              <a:t> – Places bytes of data from a data block into a string</a:t>
            </a:r>
            <a:br>
              <a:rPr lang="en-US" dirty="0"/>
            </a:b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6766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1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1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21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21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21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21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321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821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81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2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63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4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25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46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227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208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89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(String)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31592"/>
          </a:xfrm>
        </p:spPr>
        <p:txBody>
          <a:bodyPr numCol="1">
            <a:normAutofit/>
          </a:bodyPr>
          <a:lstStyle/>
          <a:p>
            <a:r>
              <a:rPr lang="en-US" b="1" dirty="0"/>
              <a:t>STRSUB </a:t>
            </a:r>
            <a:r>
              <a:rPr lang="en-US" dirty="0"/>
              <a:t>“Get Sub-String”</a:t>
            </a:r>
          </a:p>
          <a:p>
            <a:pPr lvl="1"/>
            <a:r>
              <a:rPr lang="en-US" dirty="0"/>
              <a:t>Copies characters from one string </a:t>
            </a:r>
            <a:br>
              <a:rPr lang="en-US" dirty="0"/>
            </a:br>
            <a:r>
              <a:rPr lang="en-US" dirty="0"/>
              <a:t>to another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Input String</a:t>
            </a:r>
            <a:r>
              <a:rPr lang="en-US" dirty="0"/>
              <a:t> </a:t>
            </a:r>
          </a:p>
          <a:p>
            <a:pPr lvl="2"/>
            <a:r>
              <a:rPr lang="en-US" u="sng" dirty="0"/>
              <a:t>Starting Offset</a:t>
            </a:r>
            <a:endParaRPr lang="en-US" dirty="0"/>
          </a:p>
          <a:p>
            <a:pPr lvl="2"/>
            <a:r>
              <a:rPr lang="en-US" u="sng" dirty="0"/>
              <a:t>Offset From</a:t>
            </a:r>
            <a:r>
              <a:rPr lang="en-US" dirty="0"/>
              <a:t> – Beginning / End</a:t>
            </a:r>
          </a:p>
          <a:p>
            <a:pPr lvl="2"/>
            <a:r>
              <a:rPr lang="en-US" u="sng" dirty="0"/>
              <a:t>Length</a:t>
            </a:r>
            <a:r>
              <a:rPr lang="en-US" dirty="0"/>
              <a:t> – variable or Remainder of input string</a:t>
            </a:r>
            <a:endParaRPr lang="en-US" u="sng" dirty="0"/>
          </a:p>
          <a:p>
            <a:pPr lvl="2"/>
            <a:r>
              <a:rPr lang="en-US" u="sng" dirty="0"/>
              <a:t>Output String</a:t>
            </a:r>
          </a:p>
          <a:p>
            <a:pPr lvl="2"/>
            <a:r>
              <a:rPr lang="en-US" u="sng" dirty="0"/>
              <a:t>Input Leg</a:t>
            </a:r>
            <a:r>
              <a:rPr lang="en-US" dirty="0"/>
              <a:t> – Edge triggered / Power flow enabled</a:t>
            </a:r>
            <a:endParaRPr lang="en-US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24765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14612"/>
            <a:ext cx="5068469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0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1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(String)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31592"/>
          </a:xfrm>
        </p:spPr>
        <p:txBody>
          <a:bodyPr numCol="1">
            <a:normAutofit fontScale="92500" lnSpcReduction="20000"/>
          </a:bodyPr>
          <a:lstStyle/>
          <a:p>
            <a:r>
              <a:rPr lang="en-US" b="1" dirty="0"/>
              <a:t>STRTRIM </a:t>
            </a:r>
            <a:r>
              <a:rPr lang="en-US" dirty="0"/>
              <a:t>“Trim Whitespace”</a:t>
            </a:r>
          </a:p>
          <a:p>
            <a:pPr lvl="1"/>
            <a:r>
              <a:rPr lang="en-US" dirty="0"/>
              <a:t>Removes all whitespace characters from the beginning and/or end of a string</a:t>
            </a:r>
          </a:p>
          <a:p>
            <a:pPr lvl="2"/>
            <a:r>
              <a:rPr lang="en-US" dirty="0"/>
              <a:t>What is “Whitespace”?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Space (ASCII 20 hex)</a:t>
            </a:r>
          </a:p>
          <a:p>
            <a:pPr lvl="3"/>
            <a:r>
              <a:rPr lang="en-US" dirty="0"/>
              <a:t>Horizontal tab &lt;TAB&gt; (ASCII 09 hex)</a:t>
            </a:r>
          </a:p>
          <a:p>
            <a:pPr lvl="3"/>
            <a:r>
              <a:rPr lang="en-US" dirty="0"/>
              <a:t>Carriage return &lt;CR&gt; (ASCII 0D hex)</a:t>
            </a:r>
          </a:p>
          <a:p>
            <a:pPr lvl="3"/>
            <a:r>
              <a:rPr lang="en-US" dirty="0"/>
              <a:t>Line feed &lt;LF&gt; (ASCII 0A hex)</a:t>
            </a:r>
          </a:p>
          <a:p>
            <a:pPr lvl="3"/>
            <a:r>
              <a:rPr lang="en-US" dirty="0"/>
              <a:t>Form feed &lt;FF&gt; (ASCII 0C hex)</a:t>
            </a:r>
          </a:p>
          <a:p>
            <a:pPr lvl="3"/>
            <a:r>
              <a:rPr lang="en-US" dirty="0"/>
              <a:t>Vertical tab &lt;VT&gt; (ASCII 0B hex)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String</a:t>
            </a:r>
            <a:r>
              <a:rPr lang="en-US" dirty="0"/>
              <a:t> </a:t>
            </a:r>
          </a:p>
          <a:p>
            <a:pPr lvl="2"/>
            <a:r>
              <a:rPr lang="en-US" u="sng" dirty="0"/>
              <a:t>Trim</a:t>
            </a:r>
          </a:p>
          <a:p>
            <a:pPr lvl="3"/>
            <a:r>
              <a:rPr lang="en-US" dirty="0"/>
              <a:t>Leading (optional)</a:t>
            </a:r>
          </a:p>
          <a:p>
            <a:pPr lvl="3"/>
            <a:r>
              <a:rPr lang="en-US" dirty="0"/>
              <a:t>Trailing (optional)</a:t>
            </a:r>
            <a:endParaRPr lang="en-US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31" y="4062413"/>
            <a:ext cx="2872169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808684"/>
            <a:ext cx="6479799" cy="275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02" y="2818209"/>
            <a:ext cx="6483096" cy="275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730" y="2808684"/>
            <a:ext cx="6492240" cy="275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09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1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(String)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31592"/>
          </a:xfrm>
        </p:spPr>
        <p:txBody>
          <a:bodyPr numCol="1">
            <a:normAutofit fontScale="92500"/>
          </a:bodyPr>
          <a:lstStyle/>
          <a:p>
            <a:r>
              <a:rPr lang="en-US" b="1" dirty="0"/>
              <a:t>STRTRUNC </a:t>
            </a:r>
            <a:r>
              <a:rPr lang="en-US" dirty="0"/>
              <a:t>“Set String Length”</a:t>
            </a:r>
          </a:p>
          <a:p>
            <a:pPr lvl="1"/>
            <a:r>
              <a:rPr lang="en-US" dirty="0"/>
              <a:t>Sets the length of a string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String</a:t>
            </a:r>
            <a:r>
              <a:rPr lang="en-US" dirty="0"/>
              <a:t> </a:t>
            </a:r>
          </a:p>
          <a:p>
            <a:pPr lvl="2"/>
            <a:r>
              <a:rPr lang="en-US" u="sng" dirty="0"/>
              <a:t>Length</a:t>
            </a:r>
          </a:p>
          <a:p>
            <a:pPr lvl="3"/>
            <a:r>
              <a:rPr lang="en-US" dirty="0"/>
              <a:t>If 0 (zero) or negative (-) clears string &lt;empty string&gt;</a:t>
            </a:r>
          </a:p>
          <a:p>
            <a:pPr lvl="3"/>
            <a:r>
              <a:rPr lang="en-US" dirty="0"/>
              <a:t>If &gt; string’s length then string is padded with nulls (0; </a:t>
            </a:r>
            <a:r>
              <a:rPr lang="en-US" i="1" dirty="0"/>
              <a:t>not spaces</a:t>
            </a:r>
            <a:r>
              <a:rPr lang="en-US" dirty="0"/>
              <a:t>) to reach the specified length</a:t>
            </a:r>
          </a:p>
          <a:p>
            <a:pPr lvl="3"/>
            <a:r>
              <a:rPr lang="en-US" dirty="0"/>
              <a:t>If &gt; string’s allowed length (e.g. &gt;64 for SS, &gt;256 for SL) then entire string is padded with nulls (0; </a:t>
            </a:r>
            <a:r>
              <a:rPr lang="en-US" i="1" dirty="0"/>
              <a:t>not spaces</a:t>
            </a:r>
            <a:r>
              <a:rPr lang="en-US" dirty="0"/>
              <a:t>) and…</a:t>
            </a:r>
          </a:p>
          <a:p>
            <a:pPr lvl="4"/>
            <a:r>
              <a:rPr lang="en-US" b="1" i="1" dirty="0">
                <a:solidFill>
                  <a:srgbClr val="0070C0"/>
                </a:solidFill>
              </a:rPr>
              <a:t>$</a:t>
            </a:r>
            <a:r>
              <a:rPr lang="en-US" b="1" i="1" dirty="0" err="1">
                <a:solidFill>
                  <a:srgbClr val="0070C0"/>
                </a:solidFill>
              </a:rPr>
              <a:t>BufferOverflow</a:t>
            </a:r>
            <a:r>
              <a:rPr lang="en-US" dirty="0">
                <a:solidFill>
                  <a:srgbClr val="0070C0"/>
                </a:solidFill>
              </a:rPr>
              <a:t> (ST140) </a:t>
            </a:r>
            <a:r>
              <a:rPr lang="en-US" dirty="0"/>
              <a:t>= ON</a:t>
            </a:r>
          </a:p>
          <a:p>
            <a:pPr lvl="4"/>
            <a:r>
              <a:rPr lang="en-US" b="1" i="1" dirty="0">
                <a:solidFill>
                  <a:srgbClr val="0070C0"/>
                </a:solidFill>
              </a:rPr>
              <a:t>ERR</a:t>
            </a:r>
            <a:r>
              <a:rPr lang="en-US" i="1" dirty="0"/>
              <a:t>: “Length was greater than max string length in STRTRUNC…”</a:t>
            </a:r>
            <a:endParaRPr lang="en-US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22859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6492240" cy="275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2670048"/>
            <a:ext cx="6492240" cy="275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2670048"/>
            <a:ext cx="6492240" cy="275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38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1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4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22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(String)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31592"/>
          </a:xfrm>
        </p:spPr>
        <p:txBody>
          <a:bodyPr numCol="1">
            <a:normAutofit fontScale="62500" lnSpcReduction="20000"/>
          </a:bodyPr>
          <a:lstStyle/>
          <a:p>
            <a:r>
              <a:rPr lang="en-US" b="1" dirty="0"/>
              <a:t>STR2INT </a:t>
            </a:r>
            <a:r>
              <a:rPr lang="en-US" dirty="0"/>
              <a:t>“Convert String to Integer”</a:t>
            </a:r>
          </a:p>
          <a:p>
            <a:pPr lvl="1"/>
            <a:r>
              <a:rPr lang="en-US" dirty="0"/>
              <a:t>Converts ASCII digits to integer value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Input String</a:t>
            </a:r>
            <a:r>
              <a:rPr lang="en-US" dirty="0"/>
              <a:t> – string to be converted</a:t>
            </a:r>
          </a:p>
          <a:p>
            <a:pPr lvl="2"/>
            <a:r>
              <a:rPr lang="en-US" u="sng" dirty="0"/>
              <a:t>Input Radix</a:t>
            </a:r>
            <a:r>
              <a:rPr lang="en-US" dirty="0"/>
              <a:t> – determines valid </a:t>
            </a:r>
            <a:br>
              <a:rPr lang="en-US" dirty="0"/>
            </a:br>
            <a:r>
              <a:rPr lang="en-US" dirty="0"/>
              <a:t>characters</a:t>
            </a:r>
          </a:p>
          <a:p>
            <a:pPr lvl="3"/>
            <a:r>
              <a:rPr lang="en-US" b="1" dirty="0"/>
              <a:t>Decimal (base </a:t>
            </a:r>
            <a:r>
              <a:rPr lang="en-US" b="1" dirty="0">
                <a:latin typeface="Consolas" panose="020B0609020204030204" pitchFamily="49" charset="0"/>
              </a:rPr>
              <a:t>10</a:t>
            </a:r>
            <a:r>
              <a:rPr lang="en-US" b="1" dirty="0"/>
              <a:t>)</a:t>
            </a:r>
            <a:r>
              <a:rPr lang="en-US" dirty="0"/>
              <a:t>: characters “</a:t>
            </a:r>
            <a:r>
              <a:rPr lang="en-US" dirty="0">
                <a:latin typeface="Consolas" panose="020B0609020204030204" pitchFamily="49" charset="0"/>
              </a:rPr>
              <a:t>0-9</a:t>
            </a:r>
            <a:r>
              <a:rPr lang="en-US" dirty="0"/>
              <a:t>”</a:t>
            </a:r>
          </a:p>
          <a:p>
            <a:pPr lvl="3"/>
            <a:r>
              <a:rPr lang="en-US" b="1" dirty="0"/>
              <a:t>Hexadecimal (base 16)</a:t>
            </a:r>
            <a:r>
              <a:rPr lang="en-US" dirty="0"/>
              <a:t>: characters 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>
                <a:latin typeface="Consolas" panose="020B0609020204030204" pitchFamily="49" charset="0"/>
              </a:rPr>
              <a:t>0-F</a:t>
            </a:r>
            <a:r>
              <a:rPr lang="en-US" dirty="0"/>
              <a:t>”</a:t>
            </a:r>
          </a:p>
          <a:p>
            <a:pPr lvl="3"/>
            <a:r>
              <a:rPr lang="en-US" b="1" dirty="0"/>
              <a:t>Octal (base 8)</a:t>
            </a:r>
            <a:r>
              <a:rPr lang="en-US" dirty="0"/>
              <a:t>: characters “</a:t>
            </a:r>
            <a:r>
              <a:rPr lang="en-US" dirty="0">
                <a:latin typeface="Consolas" panose="020B0609020204030204" pitchFamily="49" charset="0"/>
              </a:rPr>
              <a:t>0-7</a:t>
            </a:r>
            <a:r>
              <a:rPr lang="en-US" dirty="0"/>
              <a:t>”</a:t>
            </a:r>
          </a:p>
          <a:p>
            <a:pPr lvl="3"/>
            <a:r>
              <a:rPr lang="en-US" b="1" dirty="0"/>
              <a:t>Implied Base</a:t>
            </a:r>
            <a:r>
              <a:rPr lang="en-US" dirty="0"/>
              <a:t>: characters “</a:t>
            </a:r>
            <a:r>
              <a:rPr lang="en-US" dirty="0">
                <a:latin typeface="Consolas" panose="020B0609020204030204" pitchFamily="49" charset="0"/>
              </a:rPr>
              <a:t>0x</a:t>
            </a:r>
            <a:r>
              <a:rPr lang="en-US" dirty="0"/>
              <a:t>” (hex), 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>
                <a:latin typeface="Consolas" panose="020B0609020204030204" pitchFamily="49" charset="0"/>
              </a:rPr>
              <a:t>0</a:t>
            </a:r>
            <a:r>
              <a:rPr lang="en-US" dirty="0"/>
              <a:t>” (octal), “1-9”(decimal)</a:t>
            </a:r>
          </a:p>
          <a:p>
            <a:pPr lvl="3"/>
            <a:r>
              <a:rPr lang="en-US" b="1" dirty="0"/>
              <a:t>Other (2-36)</a:t>
            </a:r>
            <a:r>
              <a:rPr lang="en-US" dirty="0"/>
              <a:t>: e.g. 36 would validate characters “</a:t>
            </a:r>
            <a:r>
              <a:rPr lang="en-US" dirty="0">
                <a:latin typeface="Consolas" panose="020B0609020204030204" pitchFamily="49" charset="0"/>
              </a:rPr>
              <a:t>0-Z</a:t>
            </a:r>
            <a:r>
              <a:rPr lang="en-US" dirty="0"/>
              <a:t>” </a:t>
            </a:r>
          </a:p>
          <a:p>
            <a:pPr lvl="2"/>
            <a:r>
              <a:rPr lang="en-US" u="sng" dirty="0"/>
              <a:t>Numeric Output</a:t>
            </a:r>
            <a:r>
              <a:rPr lang="en-US" dirty="0"/>
              <a:t> – location of converted value</a:t>
            </a:r>
          </a:p>
          <a:p>
            <a:pPr lvl="2"/>
            <a:r>
              <a:rPr lang="en-US" u="sng" dirty="0"/>
              <a:t>Index Where Stopped</a:t>
            </a:r>
            <a:r>
              <a:rPr lang="en-US" dirty="0"/>
              <a:t> – character location in string</a:t>
            </a:r>
          </a:p>
          <a:p>
            <a:pPr lvl="1"/>
            <a:r>
              <a:rPr lang="en-US" dirty="0"/>
              <a:t>NOTES:</a:t>
            </a:r>
          </a:p>
          <a:p>
            <a:pPr lvl="2"/>
            <a:r>
              <a:rPr lang="en-US" dirty="0"/>
              <a:t>If </a:t>
            </a:r>
            <a:r>
              <a:rPr lang="en-US" u="sng" dirty="0"/>
              <a:t>Input String</a:t>
            </a:r>
            <a:r>
              <a:rPr lang="en-US" dirty="0"/>
              <a:t> is empty then </a:t>
            </a:r>
            <a:r>
              <a:rPr lang="en-US" u="sng" dirty="0"/>
              <a:t>Index Where Stopped</a:t>
            </a:r>
            <a:r>
              <a:rPr lang="en-US" dirty="0"/>
              <a:t> = -1; </a:t>
            </a:r>
            <a:r>
              <a:rPr lang="en-US" b="1" dirty="0">
                <a:solidFill>
                  <a:srgbClr val="0070C0"/>
                </a:solidFill>
              </a:rPr>
              <a:t>ERR</a:t>
            </a:r>
            <a:r>
              <a:rPr lang="en-US" dirty="0"/>
              <a:t> = </a:t>
            </a:r>
            <a:r>
              <a:rPr lang="en-US" i="1" dirty="0"/>
              <a:t>“STR2INT input string is empty”</a:t>
            </a:r>
          </a:p>
          <a:p>
            <a:pPr lvl="2"/>
            <a:r>
              <a:rPr lang="en-US" dirty="0"/>
              <a:t>If </a:t>
            </a:r>
            <a:r>
              <a:rPr lang="en-US" u="sng" dirty="0"/>
              <a:t>Input String</a:t>
            </a:r>
            <a:r>
              <a:rPr lang="en-US" dirty="0"/>
              <a:t> contains invalid characters then </a:t>
            </a:r>
            <a:r>
              <a:rPr lang="en-US" u="sng" dirty="0"/>
              <a:t>Index Where Stopped</a:t>
            </a:r>
            <a:r>
              <a:rPr lang="en-US" dirty="0"/>
              <a:t> = -1; </a:t>
            </a:r>
            <a:r>
              <a:rPr lang="en-US" b="1" dirty="0">
                <a:solidFill>
                  <a:srgbClr val="0070C0"/>
                </a:solidFill>
              </a:rPr>
              <a:t>ERR</a:t>
            </a:r>
            <a:r>
              <a:rPr lang="en-US" dirty="0"/>
              <a:t> = </a:t>
            </a:r>
            <a:r>
              <a:rPr lang="en-US" i="1" dirty="0"/>
              <a:t>“STR2INT input string couldn’t be converted to an integer value”</a:t>
            </a:r>
            <a:br>
              <a:rPr lang="en-US" i="1" dirty="0"/>
            </a:br>
            <a:endParaRPr lang="en-US" i="1" dirty="0"/>
          </a:p>
        </p:txBody>
      </p:sp>
      <p:pic>
        <p:nvPicPr>
          <p:cNvPr id="69634" name="STR2INT Ed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969" y="2085975"/>
            <a:ext cx="37147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STR2I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42975"/>
            <a:ext cx="2667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SS0Table-Empty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39004"/>
              </p:ext>
            </p:extLst>
          </p:nvPr>
        </p:nvGraphicFramePr>
        <p:xfrm>
          <a:off x="1371600" y="2085974"/>
          <a:ext cx="6400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42348478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6687182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22094994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88082194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21894187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1090808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91438588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3149538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73446728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88457549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SS0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843737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05135520"/>
                  </a:ext>
                </a:extLst>
              </a:tr>
            </a:tbl>
          </a:graphicData>
        </a:graphic>
      </p:graphicFrame>
      <p:graphicFrame>
        <p:nvGraphicFramePr>
          <p:cNvPr id="6" name="Table-Empty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166947"/>
              </p:ext>
            </p:extLst>
          </p:nvPr>
        </p:nvGraphicFramePr>
        <p:xfrm>
          <a:off x="867140" y="3352800"/>
          <a:ext cx="7685579" cy="26663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st="50800" dir="2700000" rotWithShape="0">
                    <a:schemeClr val="bg1">
                      <a:lumMod val="50000"/>
                      <a:alpha val="40000"/>
                    </a:schemeClr>
                  </a:outerShdw>
                </a:effectLst>
                <a:tableStyleId>{3C2FFA5D-87B4-456A-9821-1D502468CF0F}</a:tableStyleId>
              </a:tblPr>
              <a:tblGrid>
                <a:gridCol w="2104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0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Radix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Numeric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Index Where Stopped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Hexadecimal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Implied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Other:</a:t>
                      </a:r>
                      <a:r>
                        <a:rPr lang="en-US" baseline="0" dirty="0"/>
                        <a:t>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9" name="SS0Table-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144678"/>
              </p:ext>
            </p:extLst>
          </p:nvPr>
        </p:nvGraphicFramePr>
        <p:xfrm>
          <a:off x="1371600" y="2084832"/>
          <a:ext cx="6400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42348478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6687182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22094994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88082194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21894187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1090808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91438588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3149538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73446728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88457549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SS0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843737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05135520"/>
                  </a:ext>
                </a:extLst>
              </a:tr>
            </a:tbl>
          </a:graphicData>
        </a:graphic>
      </p:graphicFrame>
      <p:graphicFrame>
        <p:nvGraphicFramePr>
          <p:cNvPr id="23" name="Table-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758739"/>
              </p:ext>
            </p:extLst>
          </p:nvPr>
        </p:nvGraphicFramePr>
        <p:xfrm>
          <a:off x="868680" y="3355848"/>
          <a:ext cx="7685579" cy="26663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st="50800" dir="2700000" rotWithShape="0">
                    <a:schemeClr val="bg1">
                      <a:lumMod val="50000"/>
                      <a:alpha val="40000"/>
                    </a:schemeClr>
                  </a:outerShdw>
                </a:effectLst>
                <a:tableStyleId>{3C2FFA5D-87B4-456A-9821-1D502468CF0F}</a:tableStyleId>
              </a:tblPr>
              <a:tblGrid>
                <a:gridCol w="2104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0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Radix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Numeric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Index Where Stopped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Hexadecimal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Implied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“Decimal”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Other:</a:t>
                      </a:r>
                      <a:r>
                        <a:rPr lang="en-US" baseline="0" dirty="0"/>
                        <a:t>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0" name="SS0Table-Space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058342"/>
              </p:ext>
            </p:extLst>
          </p:nvPr>
        </p:nvGraphicFramePr>
        <p:xfrm>
          <a:off x="1371600" y="2084832"/>
          <a:ext cx="6400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42348478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6687182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22094994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88082194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21894187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1090808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91438588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3149538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73446728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88457549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SS0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843737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05135520"/>
                  </a:ext>
                </a:extLst>
              </a:tr>
            </a:tbl>
          </a:graphicData>
        </a:graphic>
      </p:graphicFrame>
      <p:graphicFrame>
        <p:nvGraphicFramePr>
          <p:cNvPr id="25" name="Table-Space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505306"/>
              </p:ext>
            </p:extLst>
          </p:nvPr>
        </p:nvGraphicFramePr>
        <p:xfrm>
          <a:off x="868680" y="3355848"/>
          <a:ext cx="7685579" cy="26663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st="50800" dir="2700000" rotWithShape="0">
                    <a:schemeClr val="bg1">
                      <a:lumMod val="50000"/>
                      <a:alpha val="40000"/>
                    </a:schemeClr>
                  </a:outerShdw>
                </a:effectLst>
                <a:tableStyleId>{3C2FFA5D-87B4-456A-9821-1D502468CF0F}</a:tableStyleId>
              </a:tblPr>
              <a:tblGrid>
                <a:gridCol w="2104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0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Radix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Numeric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Index Where Stopped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Hexadecimal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Implied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“Decimal”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Other:</a:t>
                      </a:r>
                      <a:r>
                        <a:rPr lang="en-US" baseline="0" dirty="0"/>
                        <a:t>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1" name="SS0Table-Space1F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659035"/>
              </p:ext>
            </p:extLst>
          </p:nvPr>
        </p:nvGraphicFramePr>
        <p:xfrm>
          <a:off x="1371600" y="2084832"/>
          <a:ext cx="6400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42348478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6687182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22094994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88082194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21894187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1090808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91438588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3149538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73446728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88457549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SS0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843737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05135520"/>
                  </a:ext>
                </a:extLst>
              </a:tr>
            </a:tbl>
          </a:graphicData>
        </a:graphic>
      </p:graphicFrame>
      <p:graphicFrame>
        <p:nvGraphicFramePr>
          <p:cNvPr id="27" name="Table-Space1F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236189"/>
              </p:ext>
            </p:extLst>
          </p:nvPr>
        </p:nvGraphicFramePr>
        <p:xfrm>
          <a:off x="868680" y="3355848"/>
          <a:ext cx="7685579" cy="26663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st="50800" dir="2700000" rotWithShape="0">
                    <a:schemeClr val="bg1">
                      <a:lumMod val="50000"/>
                      <a:alpha val="40000"/>
                    </a:schemeClr>
                  </a:outerShdw>
                </a:effectLst>
                <a:tableStyleId>{3C2FFA5D-87B4-456A-9821-1D502468CF0F}</a:tableStyleId>
              </a:tblPr>
              <a:tblGrid>
                <a:gridCol w="2104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0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Radix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Numeric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Index Where Stopped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Hexadecimal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Implied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“Decimal”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Other:</a:t>
                      </a:r>
                      <a:r>
                        <a:rPr lang="en-US" baseline="0" dirty="0"/>
                        <a:t>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2" name="SS0Table-@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838188"/>
              </p:ext>
            </p:extLst>
          </p:nvPr>
        </p:nvGraphicFramePr>
        <p:xfrm>
          <a:off x="1371600" y="2084832"/>
          <a:ext cx="6400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42348478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6687182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22094994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88082194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21894187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1090808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91438588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3149538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73446728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88457549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SS0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843737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@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05135520"/>
                  </a:ext>
                </a:extLst>
              </a:tr>
            </a:tbl>
          </a:graphicData>
        </a:graphic>
      </p:graphicFrame>
      <p:graphicFrame>
        <p:nvGraphicFramePr>
          <p:cNvPr id="29" name="Table-@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116619"/>
              </p:ext>
            </p:extLst>
          </p:nvPr>
        </p:nvGraphicFramePr>
        <p:xfrm>
          <a:off x="868680" y="3355848"/>
          <a:ext cx="7685579" cy="26663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st="50800" dir="2700000" rotWithShape="0">
                    <a:schemeClr val="bg1">
                      <a:lumMod val="50000"/>
                      <a:alpha val="40000"/>
                    </a:schemeClr>
                  </a:outerShdw>
                </a:effectLst>
                <a:tableStyleId>{3C2FFA5D-87B4-456A-9821-1D502468CF0F}</a:tableStyleId>
              </a:tblPr>
              <a:tblGrid>
                <a:gridCol w="2104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0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Radix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Numeric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Index Where Stopped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Hexadecimal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Implied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8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Other:</a:t>
                      </a:r>
                      <a:r>
                        <a:rPr lang="en-US" baseline="0" dirty="0"/>
                        <a:t>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1676400"/>
            <a:ext cx="83820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3" y="4572000"/>
            <a:ext cx="8478203" cy="103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3" y="2544127"/>
            <a:ext cx="8478203" cy="103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Down Arrow 25"/>
          <p:cNvSpPr/>
          <p:nvPr/>
        </p:nvSpPr>
        <p:spPr>
          <a:xfrm>
            <a:off x="4267200" y="3733800"/>
            <a:ext cx="533400" cy="762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0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(String)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31592"/>
          </a:xfrm>
        </p:spPr>
        <p:txBody>
          <a:bodyPr numCol="1">
            <a:normAutofit fontScale="92500" lnSpcReduction="20000"/>
          </a:bodyPr>
          <a:lstStyle/>
          <a:p>
            <a:r>
              <a:rPr lang="en-US" b="1" dirty="0"/>
              <a:t>STR2REAL </a:t>
            </a:r>
            <a:r>
              <a:rPr lang="en-US" dirty="0"/>
              <a:t>“Convert String to Real”</a:t>
            </a:r>
          </a:p>
          <a:p>
            <a:pPr lvl="1"/>
            <a:r>
              <a:rPr lang="en-US" dirty="0"/>
              <a:t>Converts ASCII digits to real value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Input String</a:t>
            </a:r>
            <a:r>
              <a:rPr lang="en-US" dirty="0"/>
              <a:t> – string to be converted</a:t>
            </a:r>
          </a:p>
          <a:p>
            <a:pPr lvl="2"/>
            <a:r>
              <a:rPr lang="en-US" u="sng" dirty="0"/>
              <a:t>Numeric Output</a:t>
            </a:r>
            <a:r>
              <a:rPr lang="en-US" dirty="0"/>
              <a:t> – location of converted value</a:t>
            </a:r>
          </a:p>
          <a:p>
            <a:pPr lvl="2"/>
            <a:r>
              <a:rPr lang="en-US" u="sng" dirty="0"/>
              <a:t>Index Where Stopped</a:t>
            </a:r>
            <a:r>
              <a:rPr lang="en-US" dirty="0"/>
              <a:t> – character location in string</a:t>
            </a:r>
          </a:p>
          <a:p>
            <a:pPr lvl="1"/>
            <a:r>
              <a:rPr lang="en-US" dirty="0"/>
              <a:t>NOTES:</a:t>
            </a:r>
          </a:p>
          <a:p>
            <a:pPr lvl="2"/>
            <a:r>
              <a:rPr lang="en-US" dirty="0"/>
              <a:t>Valid characters are: “0123456789.E+-”</a:t>
            </a:r>
          </a:p>
          <a:p>
            <a:pPr lvl="2"/>
            <a:r>
              <a:rPr lang="en-US" dirty="0"/>
              <a:t>If </a:t>
            </a:r>
            <a:r>
              <a:rPr lang="en-US" u="sng" dirty="0"/>
              <a:t>Input String</a:t>
            </a:r>
            <a:r>
              <a:rPr lang="en-US" dirty="0"/>
              <a:t> is empty then </a:t>
            </a:r>
            <a:r>
              <a:rPr lang="en-US" u="sng" dirty="0"/>
              <a:t>Index Where Stopped</a:t>
            </a:r>
            <a:r>
              <a:rPr lang="en-US" dirty="0"/>
              <a:t> = -1; </a:t>
            </a:r>
            <a:r>
              <a:rPr lang="en-US" b="1" dirty="0">
                <a:solidFill>
                  <a:srgbClr val="0070C0"/>
                </a:solidFill>
              </a:rPr>
              <a:t>ERR</a:t>
            </a:r>
            <a:r>
              <a:rPr lang="en-US" dirty="0"/>
              <a:t> = </a:t>
            </a:r>
            <a:r>
              <a:rPr lang="en-US" i="1" dirty="0"/>
              <a:t>“STR2REAL input string is empty”</a:t>
            </a:r>
          </a:p>
          <a:p>
            <a:pPr lvl="2"/>
            <a:r>
              <a:rPr lang="en-US" dirty="0"/>
              <a:t>If </a:t>
            </a:r>
            <a:r>
              <a:rPr lang="en-US" u="sng" dirty="0"/>
              <a:t>Input String</a:t>
            </a:r>
            <a:r>
              <a:rPr lang="en-US" dirty="0"/>
              <a:t> contains invalid characters then </a:t>
            </a:r>
            <a:r>
              <a:rPr lang="en-US" u="sng" dirty="0"/>
              <a:t>Index Where Stopped</a:t>
            </a:r>
            <a:r>
              <a:rPr lang="en-US" dirty="0"/>
              <a:t> = -1; </a:t>
            </a:r>
            <a:r>
              <a:rPr lang="en-US" b="1" dirty="0">
                <a:solidFill>
                  <a:srgbClr val="0070C0"/>
                </a:solidFill>
              </a:rPr>
              <a:t>ERR</a:t>
            </a:r>
            <a:r>
              <a:rPr lang="en-US" dirty="0"/>
              <a:t> = </a:t>
            </a:r>
            <a:r>
              <a:rPr lang="en-US" i="1" dirty="0"/>
              <a:t>“STR2REAL input string couldn’t be converted to an integer value”</a:t>
            </a:r>
            <a:br>
              <a:rPr lang="en-US" i="1" dirty="0"/>
            </a:br>
            <a:endParaRPr lang="en-US" i="1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2400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SS0Tbl-Spc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677944"/>
              </p:ext>
            </p:extLst>
          </p:nvPr>
        </p:nvGraphicFramePr>
        <p:xfrm>
          <a:off x="1097280" y="3657600"/>
          <a:ext cx="70865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236">
                  <a:extLst>
                    <a:ext uri="{9D8B030D-6E8A-4147-A177-3AD203B41FA5}">
                      <a16:colId xmlns:a16="http://schemas.microsoft.com/office/drawing/2014/main" xmlns="" val="4234847802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1668718201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3220949944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880821942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2218941873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110908085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3914385880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231495382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2734467284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1884575491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295557788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SS0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843737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05135520"/>
                  </a:ext>
                </a:extLst>
              </a:tr>
            </a:tbl>
          </a:graphicData>
        </a:graphic>
      </p:graphicFrame>
      <p:graphicFrame>
        <p:nvGraphicFramePr>
          <p:cNvPr id="3" name="Table-Space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543233"/>
              </p:ext>
            </p:extLst>
          </p:nvPr>
        </p:nvGraphicFramePr>
        <p:xfrm>
          <a:off x="1600200" y="4797552"/>
          <a:ext cx="6096000" cy="741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Numeric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Index Where Stopped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7" name="SS0Tbl-Spc-3.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217443"/>
              </p:ext>
            </p:extLst>
          </p:nvPr>
        </p:nvGraphicFramePr>
        <p:xfrm>
          <a:off x="1005840" y="3657600"/>
          <a:ext cx="70865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236">
                  <a:extLst>
                    <a:ext uri="{9D8B030D-6E8A-4147-A177-3AD203B41FA5}">
                      <a16:colId xmlns:a16="http://schemas.microsoft.com/office/drawing/2014/main" xmlns="" val="4234847802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1668718201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3220949944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880821942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2218941873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110908085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3914385880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231495382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2734467284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1884575491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11965867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SS0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843737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05135520"/>
                  </a:ext>
                </a:extLst>
              </a:tr>
            </a:tbl>
          </a:graphicData>
        </a:graphic>
      </p:graphicFrame>
      <p:graphicFrame>
        <p:nvGraphicFramePr>
          <p:cNvPr id="22" name="Table-Space-3.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791765"/>
              </p:ext>
            </p:extLst>
          </p:nvPr>
        </p:nvGraphicFramePr>
        <p:xfrm>
          <a:off x="1600200" y="4800600"/>
          <a:ext cx="6096000" cy="741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Numeric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Index Where Stopped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8" name="SS0Tbl-+6.02E+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77403"/>
              </p:ext>
            </p:extLst>
          </p:nvPr>
        </p:nvGraphicFramePr>
        <p:xfrm>
          <a:off x="1097280" y="3657600"/>
          <a:ext cx="70865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236">
                  <a:extLst>
                    <a:ext uri="{9D8B030D-6E8A-4147-A177-3AD203B41FA5}">
                      <a16:colId xmlns:a16="http://schemas.microsoft.com/office/drawing/2014/main" xmlns="" val="4234847802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1668718201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3220949944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880821942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2218941873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110908085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3914385880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231495382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2734467284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1884575491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11965867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SS0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843737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05135520"/>
                  </a:ext>
                </a:extLst>
              </a:tr>
            </a:tbl>
          </a:graphicData>
        </a:graphic>
      </p:graphicFrame>
      <p:graphicFrame>
        <p:nvGraphicFramePr>
          <p:cNvPr id="24" name="Table-6.02E+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218049"/>
              </p:ext>
            </p:extLst>
          </p:nvPr>
        </p:nvGraphicFramePr>
        <p:xfrm>
          <a:off x="1600200" y="4800600"/>
          <a:ext cx="6096000" cy="741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Numeric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Index Where Stopped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6.02E+23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9" name="SS0Tbl-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446968"/>
              </p:ext>
            </p:extLst>
          </p:nvPr>
        </p:nvGraphicFramePr>
        <p:xfrm>
          <a:off x="1097280" y="3657600"/>
          <a:ext cx="70865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236">
                  <a:extLst>
                    <a:ext uri="{9D8B030D-6E8A-4147-A177-3AD203B41FA5}">
                      <a16:colId xmlns:a16="http://schemas.microsoft.com/office/drawing/2014/main" xmlns="" val="4234847802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1668718201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3220949944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880821942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2218941873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110908085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3914385880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231495382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2734467284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1884575491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xmlns="" val="11965867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SS0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843737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05135520"/>
                  </a:ext>
                </a:extLst>
              </a:tr>
            </a:tbl>
          </a:graphicData>
        </a:graphic>
      </p:graphicFrame>
      <p:graphicFrame>
        <p:nvGraphicFramePr>
          <p:cNvPr id="26" name="Table-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01621"/>
              </p:ext>
            </p:extLst>
          </p:nvPr>
        </p:nvGraphicFramePr>
        <p:xfrm>
          <a:off x="1600200" y="4800600"/>
          <a:ext cx="6096000" cy="741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Numeric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Index Where Stopped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0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(String)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31592"/>
          </a:xfrm>
        </p:spPr>
        <p:txBody>
          <a:bodyPr numCol="1">
            <a:normAutofit fontScale="92500" lnSpcReduction="20000"/>
          </a:bodyPr>
          <a:lstStyle/>
          <a:p>
            <a:r>
              <a:rPr lang="en-US" b="1" dirty="0"/>
              <a:t>STRCASE </a:t>
            </a:r>
            <a:r>
              <a:rPr lang="en-US" dirty="0"/>
              <a:t>“Convert String to UPPER/lower Case”</a:t>
            </a:r>
          </a:p>
          <a:p>
            <a:pPr lvl="1"/>
            <a:r>
              <a:rPr lang="en-US" dirty="0"/>
              <a:t>Converts all characters in a string </a:t>
            </a:r>
            <a:br>
              <a:rPr lang="en-US" dirty="0"/>
            </a:br>
            <a:r>
              <a:rPr lang="en-US" dirty="0"/>
              <a:t>to either upper case or lower case </a:t>
            </a:r>
            <a:br>
              <a:rPr lang="en-US" dirty="0"/>
            </a:br>
            <a:r>
              <a:rPr lang="en-US" dirty="0"/>
              <a:t>letters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 err="1"/>
              <a:t>Input/Output</a:t>
            </a:r>
            <a:r>
              <a:rPr lang="en-US" u="sng" dirty="0"/>
              <a:t> String</a:t>
            </a:r>
            <a:r>
              <a:rPr lang="en-US" dirty="0"/>
              <a:t> – string to be converted</a:t>
            </a:r>
          </a:p>
          <a:p>
            <a:pPr lvl="2"/>
            <a:r>
              <a:rPr lang="en-US" u="sng" dirty="0"/>
              <a:t>Convert to</a:t>
            </a:r>
            <a:r>
              <a:rPr lang="en-US" dirty="0"/>
              <a:t>:</a:t>
            </a:r>
          </a:p>
          <a:p>
            <a:pPr lvl="3"/>
            <a:r>
              <a:rPr lang="en-US" u="sng" dirty="0"/>
              <a:t>all lower case</a:t>
            </a:r>
          </a:p>
          <a:p>
            <a:pPr lvl="3"/>
            <a:r>
              <a:rPr lang="en-US" u="sng" dirty="0"/>
              <a:t>ALL UPPER CASE</a:t>
            </a:r>
            <a:endParaRPr lang="en-US" dirty="0"/>
          </a:p>
          <a:p>
            <a:pPr lvl="1"/>
            <a:r>
              <a:rPr lang="en-US" dirty="0"/>
              <a:t>NOTES:</a:t>
            </a:r>
          </a:p>
          <a:p>
            <a:pPr lvl="2"/>
            <a:r>
              <a:rPr lang="en-US" dirty="0"/>
              <a:t>Valid characters are only alphabetic letters</a:t>
            </a:r>
          </a:p>
          <a:p>
            <a:pPr lvl="2"/>
            <a:r>
              <a:rPr lang="en-US" dirty="0"/>
              <a:t>If character is not alphabetic, no change occurs to that character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17272"/>
            <a:ext cx="29051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511291"/>
              </p:ext>
            </p:extLst>
          </p:nvPr>
        </p:nvGraphicFramePr>
        <p:xfrm>
          <a:off x="1447800" y="2805430"/>
          <a:ext cx="6553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452940"/>
              </p:ext>
            </p:extLst>
          </p:nvPr>
        </p:nvGraphicFramePr>
        <p:xfrm>
          <a:off x="1447800" y="5039360"/>
          <a:ext cx="6553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4191000" y="3352800"/>
            <a:ext cx="762000" cy="1371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175862"/>
              </p:ext>
            </p:extLst>
          </p:nvPr>
        </p:nvGraphicFramePr>
        <p:xfrm>
          <a:off x="1447800" y="5039360"/>
          <a:ext cx="6553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>
            <a:off x="4191000" y="3352800"/>
            <a:ext cx="762000" cy="1371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165994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6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(String)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31592"/>
          </a:xfrm>
        </p:spPr>
        <p:txBody>
          <a:bodyPr numCol="1">
            <a:normAutofit/>
          </a:bodyPr>
          <a:lstStyle/>
          <a:p>
            <a:r>
              <a:rPr lang="en-US" b="1" dirty="0"/>
              <a:t>STRCLEAR </a:t>
            </a:r>
            <a:r>
              <a:rPr lang="en-US" dirty="0"/>
              <a:t>“Clear Strings”</a:t>
            </a:r>
          </a:p>
          <a:p>
            <a:pPr lvl="1"/>
            <a:r>
              <a:rPr lang="en-US" dirty="0"/>
              <a:t>Deletes all characters from a single string or a range of strings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Start String</a:t>
            </a:r>
            <a:r>
              <a:rPr lang="en-US" dirty="0"/>
              <a:t> – 1</a:t>
            </a:r>
            <a:r>
              <a:rPr lang="en-US" baseline="30000" dirty="0"/>
              <a:t>st</a:t>
            </a:r>
            <a:r>
              <a:rPr lang="en-US" dirty="0"/>
              <a:t> (or only) string to be cleared</a:t>
            </a:r>
          </a:p>
          <a:p>
            <a:pPr lvl="2"/>
            <a:r>
              <a:rPr lang="en-US" u="sng" dirty="0"/>
              <a:t>Number of Strings to Clear</a:t>
            </a:r>
            <a:r>
              <a:rPr lang="en-US" dirty="0"/>
              <a:t> – 1 to 65535 (or variable)</a:t>
            </a:r>
          </a:p>
          <a:p>
            <a:pPr lvl="1"/>
            <a:r>
              <a:rPr lang="en-US" dirty="0"/>
              <a:t>NOTES:</a:t>
            </a:r>
          </a:p>
          <a:p>
            <a:pPr lvl="2"/>
            <a:r>
              <a:rPr lang="en-US" dirty="0"/>
              <a:t>The Status display will only show as many characters that fit in its borders (about 50 characters)</a:t>
            </a:r>
            <a:endParaRPr lang="en-US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94" y="2667000"/>
            <a:ext cx="312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51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(String)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31592"/>
          </a:xfrm>
        </p:spPr>
        <p:txBody>
          <a:bodyPr numCol="1">
            <a:normAutofit fontScale="62500" lnSpcReduction="20000"/>
          </a:bodyPr>
          <a:lstStyle/>
          <a:p>
            <a:r>
              <a:rPr lang="en-US" b="1" dirty="0"/>
              <a:t>STRCMP </a:t>
            </a:r>
            <a:r>
              <a:rPr lang="en-US" dirty="0"/>
              <a:t>“String Compare”</a:t>
            </a:r>
          </a:p>
          <a:p>
            <a:pPr lvl="1"/>
            <a:r>
              <a:rPr lang="en-US" dirty="0"/>
              <a:t>Compares two strings to determine if they are equal, less than or greater than</a:t>
            </a:r>
          </a:p>
          <a:p>
            <a:pPr lvl="1"/>
            <a:r>
              <a:rPr lang="en-US" dirty="0"/>
              <a:t>Less than &amp; greater than values are determined by the ASCII byte values</a:t>
            </a:r>
          </a:p>
          <a:p>
            <a:pPr lvl="1"/>
            <a:r>
              <a:rPr lang="en-US" dirty="0"/>
              <a:t>Each byte position is compared until:</a:t>
            </a:r>
          </a:p>
          <a:p>
            <a:pPr lvl="2"/>
            <a:r>
              <a:rPr lang="en-US" dirty="0"/>
              <a:t>Byte values don’t match with one value &gt; or &lt;</a:t>
            </a:r>
          </a:p>
          <a:p>
            <a:pPr lvl="2"/>
            <a:r>
              <a:rPr lang="en-US" dirty="0"/>
              <a:t>End of one string reached 1</a:t>
            </a:r>
            <a:r>
              <a:rPr lang="en-US" baseline="30000" dirty="0"/>
              <a:t>st</a:t>
            </a:r>
            <a:r>
              <a:rPr lang="en-US" dirty="0"/>
              <a:t> meaning it is &lt; </a:t>
            </a:r>
          </a:p>
          <a:p>
            <a:pPr lvl="2"/>
            <a:r>
              <a:rPr lang="en-US" dirty="0"/>
              <a:t>End of both strings reached simultaneously </a:t>
            </a:r>
            <a:br>
              <a:rPr lang="en-US" dirty="0"/>
            </a:br>
            <a:r>
              <a:rPr lang="en-US" dirty="0"/>
              <a:t>meaning equality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First String</a:t>
            </a:r>
            <a:r>
              <a:rPr lang="en-US" dirty="0"/>
              <a:t> </a:t>
            </a:r>
          </a:p>
          <a:p>
            <a:pPr lvl="2"/>
            <a:r>
              <a:rPr lang="en-US" u="sng" dirty="0"/>
              <a:t>Case Sensitive</a:t>
            </a:r>
            <a:r>
              <a:rPr lang="en-US" dirty="0"/>
              <a:t>:</a:t>
            </a:r>
          </a:p>
          <a:p>
            <a:pPr lvl="3"/>
            <a:r>
              <a:rPr lang="en-US" dirty="0"/>
              <a:t>Yes, upper/lower case are different</a:t>
            </a:r>
          </a:p>
          <a:p>
            <a:pPr lvl="3"/>
            <a:r>
              <a:rPr lang="en-US" dirty="0"/>
              <a:t>No, upper/lower case are equal</a:t>
            </a:r>
          </a:p>
          <a:p>
            <a:pPr lvl="2"/>
            <a:r>
              <a:rPr lang="en-US" u="sng" dirty="0"/>
              <a:t>Set If Equal</a:t>
            </a:r>
            <a:r>
              <a:rPr lang="en-US" dirty="0"/>
              <a:t> (optional)</a:t>
            </a:r>
            <a:endParaRPr lang="en-US" u="sng" dirty="0"/>
          </a:p>
          <a:p>
            <a:pPr lvl="2"/>
            <a:r>
              <a:rPr lang="en-US" u="sng" dirty="0"/>
              <a:t>Set If Less Than</a:t>
            </a:r>
            <a:r>
              <a:rPr lang="en-US" dirty="0"/>
              <a:t> (optional)</a:t>
            </a:r>
            <a:endParaRPr lang="en-US" u="sng" dirty="0"/>
          </a:p>
          <a:p>
            <a:pPr lvl="2"/>
            <a:r>
              <a:rPr lang="en-US" u="sng" dirty="0"/>
              <a:t>Set If Greater Than</a:t>
            </a:r>
            <a:r>
              <a:rPr lang="en-US" dirty="0"/>
              <a:t> (optional)</a:t>
            </a:r>
          </a:p>
          <a:p>
            <a:pPr lvl="2"/>
            <a:r>
              <a:rPr lang="en-US" u="sng" dirty="0"/>
              <a:t>Second String or Text</a:t>
            </a:r>
            <a:r>
              <a:rPr lang="en-US" dirty="0"/>
              <a:t> – the 2</a:t>
            </a:r>
            <a:r>
              <a:rPr lang="en-US" baseline="30000" dirty="0"/>
              <a:t>nd</a:t>
            </a:r>
            <a:r>
              <a:rPr lang="en-US" dirty="0"/>
              <a:t> string can be a </a:t>
            </a:r>
            <a:br>
              <a:rPr lang="en-US" dirty="0"/>
            </a:br>
            <a:r>
              <a:rPr lang="en-US" dirty="0"/>
              <a:t>literal text in quotes</a:t>
            </a:r>
          </a:p>
          <a:p>
            <a:pPr lvl="2"/>
            <a:r>
              <a:rPr lang="en-US" u="sng" dirty="0"/>
              <a:t>Input Leg</a:t>
            </a:r>
            <a:r>
              <a:rPr lang="en-US" dirty="0"/>
              <a:t>:</a:t>
            </a:r>
          </a:p>
          <a:p>
            <a:pPr lvl="3"/>
            <a:r>
              <a:rPr lang="en-US" dirty="0"/>
              <a:t>Edge triggered</a:t>
            </a:r>
          </a:p>
          <a:p>
            <a:pPr lvl="3"/>
            <a:r>
              <a:rPr lang="en-US" dirty="0"/>
              <a:t>Power flow enabled</a:t>
            </a:r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714625"/>
            <a:ext cx="29432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ASCIITab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654078"/>
            <a:ext cx="82962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1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583724"/>
              </p:ext>
            </p:extLst>
          </p:nvPr>
        </p:nvGraphicFramePr>
        <p:xfrm>
          <a:off x="1143000" y="2209800"/>
          <a:ext cx="6553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SS1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" name="Table 1b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06251"/>
              </p:ext>
            </p:extLst>
          </p:nvPr>
        </p:nvGraphicFramePr>
        <p:xfrm>
          <a:off x="1447800" y="40132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Yes, upper/lower case are different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SS0 = 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SS1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SS0 &lt; SS1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SS0 &gt; SS1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No, upper/lower case are equal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Down Arrow 1"/>
          <p:cNvSpPr/>
          <p:nvPr/>
        </p:nvSpPr>
        <p:spPr>
          <a:xfrm>
            <a:off x="4191000" y="3124200"/>
            <a:ext cx="762000" cy="8382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Table 2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983553"/>
              </p:ext>
            </p:extLst>
          </p:nvPr>
        </p:nvGraphicFramePr>
        <p:xfrm>
          <a:off x="1143000" y="2209800"/>
          <a:ext cx="6553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SS1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le 2b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286300"/>
              </p:ext>
            </p:extLst>
          </p:nvPr>
        </p:nvGraphicFramePr>
        <p:xfrm>
          <a:off x="1447800" y="40132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Yes, upper/lower case are different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SS0 = 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SS1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SS0 &lt; SS1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SS0 &gt; SS1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No, upper/lower case are equal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3" name="Table 3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724024"/>
              </p:ext>
            </p:extLst>
          </p:nvPr>
        </p:nvGraphicFramePr>
        <p:xfrm>
          <a:off x="1143000" y="2209800"/>
          <a:ext cx="6553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SS1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" name="Table 3b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312355"/>
              </p:ext>
            </p:extLst>
          </p:nvPr>
        </p:nvGraphicFramePr>
        <p:xfrm>
          <a:off x="1447800" y="4010025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Yes, upper/lower case are different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SS0 = 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SS1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SS0 &lt; SS1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SS0 &gt; SS1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No, upper/lower case are equal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6096000" y="1257300"/>
            <a:ext cx="1600200" cy="381000"/>
          </a:xfrm>
          <a:prstGeom prst="wedgeRoundRectCallout">
            <a:avLst>
              <a:gd name="adj1" fmla="val -80357"/>
              <a:gd name="adj2" fmla="val 230000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 = 45 hex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6105525" y="3162300"/>
            <a:ext cx="1600200" cy="381000"/>
          </a:xfrm>
          <a:prstGeom prst="wedgeRoundRectCallout">
            <a:avLst>
              <a:gd name="adj1" fmla="val -79167"/>
              <a:gd name="adj2" fmla="val -147500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 = 65 hex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1447800" y="3543300"/>
            <a:ext cx="2209800" cy="419100"/>
          </a:xfrm>
          <a:prstGeom prst="wedgeRoundRectCallout">
            <a:avLst>
              <a:gd name="adj1" fmla="val 72852"/>
              <a:gd name="adj2" fmla="val 28928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SS0’s </a:t>
            </a:r>
            <a:r>
              <a:rPr lang="en-US" i="1" dirty="0">
                <a:solidFill>
                  <a:srgbClr val="FFFF00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 is &lt; SS1’s </a:t>
            </a:r>
            <a:r>
              <a:rPr lang="en-US" i="1" dirty="0"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2209800" y="5730903"/>
            <a:ext cx="3200400" cy="669897"/>
          </a:xfrm>
          <a:prstGeom prst="wedgeRoundRectCallout">
            <a:avLst>
              <a:gd name="adj1" fmla="val 75232"/>
              <a:gd name="adj2" fmla="val -53333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SS0’s </a:t>
            </a:r>
            <a:r>
              <a:rPr lang="en-US" i="1" dirty="0">
                <a:solidFill>
                  <a:srgbClr val="FFFF00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 &amp; SS1’s </a:t>
            </a:r>
            <a:r>
              <a:rPr lang="en-US" i="1" dirty="0">
                <a:solidFill>
                  <a:srgbClr val="FFFF00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 are equal in value &amp; SS0 is longer</a:t>
            </a:r>
          </a:p>
        </p:txBody>
      </p:sp>
    </p:spTree>
    <p:extLst>
      <p:ext uri="{BB962C8B-B14F-4D97-AF65-F5344CB8AC3E}">
        <p14:creationId xmlns:p14="http://schemas.microsoft.com/office/powerpoint/2010/main" val="239437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2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0" grpId="0" animBg="1"/>
      <p:bldP spid="10" grpId="1" animBg="1"/>
      <p:bldP spid="10" grpId="2" animBg="1"/>
      <p:bldP spid="10" grpId="3" animBg="1"/>
      <p:bldP spid="10" grpId="4" animBg="1"/>
      <p:bldP spid="4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(String)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31592"/>
          </a:xfrm>
        </p:spPr>
        <p:txBody>
          <a:bodyPr numCol="1">
            <a:normAutofit/>
          </a:bodyPr>
          <a:lstStyle/>
          <a:p>
            <a:r>
              <a:rPr lang="en-US" b="1" dirty="0"/>
              <a:t>STRDELETE </a:t>
            </a:r>
            <a:r>
              <a:rPr lang="en-US" dirty="0"/>
              <a:t>“Delete Substring”</a:t>
            </a:r>
          </a:p>
          <a:p>
            <a:pPr lvl="1"/>
            <a:r>
              <a:rPr lang="en-US" dirty="0"/>
              <a:t>Deletes characters from a string</a:t>
            </a:r>
          </a:p>
          <a:p>
            <a:pPr lvl="1"/>
            <a:r>
              <a:rPr lang="en-US" dirty="0"/>
              <a:t>Trailing characters are shifted to take the place of deleted ones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Input / Output String</a:t>
            </a:r>
            <a:endParaRPr lang="en-US" dirty="0"/>
          </a:p>
          <a:p>
            <a:pPr lvl="2"/>
            <a:r>
              <a:rPr lang="en-US" u="sng" dirty="0"/>
              <a:t>Starting at Offset</a:t>
            </a:r>
            <a:r>
              <a:rPr lang="en-US" dirty="0"/>
              <a:t>: 0 – 1023 (or variable)</a:t>
            </a:r>
          </a:p>
          <a:p>
            <a:pPr lvl="3"/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character is 0 (zero)</a:t>
            </a:r>
          </a:p>
          <a:p>
            <a:pPr lvl="2"/>
            <a:r>
              <a:rPr lang="en-US" u="sng" dirty="0"/>
              <a:t>Number of Characters to Delete</a:t>
            </a:r>
            <a:endParaRPr lang="en-US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3909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944331"/>
              </p:ext>
            </p:extLst>
          </p:nvPr>
        </p:nvGraphicFramePr>
        <p:xfrm>
          <a:off x="1295400" y="4210050"/>
          <a:ext cx="6553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Rounded Rectangular Callout 17"/>
          <p:cNvSpPr/>
          <p:nvPr/>
        </p:nvSpPr>
        <p:spPr>
          <a:xfrm>
            <a:off x="914400" y="2400300"/>
            <a:ext cx="3962400" cy="990600"/>
          </a:xfrm>
          <a:prstGeom prst="wedgeRoundRectCallout">
            <a:avLst>
              <a:gd name="adj1" fmla="val 48789"/>
              <a:gd name="adj2" fmla="val 128398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To delete the </a:t>
            </a:r>
            <a:r>
              <a:rPr lang="en-US" i="1" dirty="0">
                <a:solidFill>
                  <a:srgbClr val="FFFF00"/>
                </a:solidFill>
              </a:rPr>
              <a:t>!</a:t>
            </a:r>
            <a:r>
              <a:rPr lang="en-US" dirty="0">
                <a:solidFill>
                  <a:schemeClr val="bg1"/>
                </a:solidFill>
              </a:rPr>
              <a:t> character:</a:t>
            </a: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Starting at Offset</a:t>
            </a:r>
            <a:r>
              <a:rPr lang="en-US" dirty="0">
                <a:solidFill>
                  <a:schemeClr val="bg1"/>
                </a:solidFill>
              </a:rPr>
              <a:t> = 4</a:t>
            </a: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Number of Characters to Delete</a:t>
            </a:r>
            <a:r>
              <a:rPr lang="en-US" dirty="0">
                <a:solidFill>
                  <a:schemeClr val="bg1"/>
                </a:solidFill>
              </a:rPr>
              <a:t> = 1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2040993" y="4544517"/>
            <a:ext cx="566215" cy="816967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5099836"/>
            <a:ext cx="228600" cy="2341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81300" y="5105400"/>
            <a:ext cx="228600" cy="2341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76625" y="5105400"/>
            <a:ext cx="228600" cy="2341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52900" y="5067300"/>
            <a:ext cx="228600" cy="2341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00600" y="5076825"/>
            <a:ext cx="228600" cy="2341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328777"/>
              </p:ext>
            </p:extLst>
          </p:nvPr>
        </p:nvGraphicFramePr>
        <p:xfrm>
          <a:off x="1295400" y="4191000"/>
          <a:ext cx="6553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80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1666 0.04005 C 0.02014 0.04908 0.02552 0.05394 0.0309 0.05394 C 0.03715 0.05394 0.04218 0.04908 0.04566 0.04005 L 0.0625 -2.22222E-6 " pathEditMode="relative" rAng="0" ptsTypes="FffFF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1 -2.22222E-6 L 0.08282 0.04005 C 0.08716 0.04908 0.09341 0.05394 0.10018 0.05394 C 0.10764 0.05394 0.11372 0.04908 0.11806 0.04005 L 0.13855 -2.22222E-6 " pathEditMode="relative" rAng="0" ptsTypes="FffFF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37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54 -2.22222E-6 L 0.15833 0.04005 C 0.16232 0.04908 0.16857 0.05394 0.17517 0.05394 C 0.18246 0.05394 0.18836 0.04908 0.19236 0.04005 L 0.2125 -2.22222E-6 " pathEditMode="relative" rAng="0" ptsTypes="FffFF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37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5 -2.22222E-6 L 0.23142 0.04005 C 0.23542 0.04908 0.24132 0.05394 0.24757 0.05394 C 0.25469 0.05394 0.26024 0.04908 0.26424 0.04005 L 0.28333 -2.22222E-6 " pathEditMode="relative" rAng="0" ptsTypes="FffFF"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8" grpId="0" animBg="1"/>
      <p:bldP spid="18" grpId="1" animBg="1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6" grpId="0" animBg="1"/>
      <p:bldP spid="6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(String)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31592"/>
          </a:xfrm>
        </p:spPr>
        <p:txBody>
          <a:bodyPr numCol="1">
            <a:normAutofit fontScale="62500" lnSpcReduction="20000"/>
          </a:bodyPr>
          <a:lstStyle/>
          <a:p>
            <a:r>
              <a:rPr lang="en-US" b="1" dirty="0"/>
              <a:t>STRFIND </a:t>
            </a:r>
            <a:r>
              <a:rPr lang="en-US" dirty="0"/>
              <a:t>“Find within String”</a:t>
            </a:r>
          </a:p>
          <a:p>
            <a:pPr lvl="1"/>
            <a:r>
              <a:rPr lang="en-US" dirty="0"/>
              <a:t>Search a target string for a particular string </a:t>
            </a:r>
          </a:p>
          <a:p>
            <a:pPr lvl="1"/>
            <a:r>
              <a:rPr lang="en-US" dirty="0"/>
              <a:t>If successful the where-found offset could be used in </a:t>
            </a:r>
            <a:r>
              <a:rPr lang="en-US" b="1" dirty="0">
                <a:solidFill>
                  <a:srgbClr val="00B050"/>
                </a:solidFill>
              </a:rPr>
              <a:t>STRSUB</a:t>
            </a:r>
            <a:r>
              <a:rPr lang="en-US" dirty="0"/>
              <a:t>, </a:t>
            </a:r>
            <a:r>
              <a:rPr lang="en-US" b="1" dirty="0">
                <a:solidFill>
                  <a:srgbClr val="00B050"/>
                </a:solidFill>
              </a:rPr>
              <a:t>STRDELETE</a:t>
            </a:r>
            <a:r>
              <a:rPr lang="en-US" dirty="0"/>
              <a:t> or  </a:t>
            </a:r>
            <a:r>
              <a:rPr lang="en-US" b="1" dirty="0">
                <a:solidFill>
                  <a:srgbClr val="00B050"/>
                </a:solidFill>
              </a:rPr>
              <a:t>STRINSERT</a:t>
            </a:r>
            <a:r>
              <a:rPr lang="en-US" dirty="0"/>
              <a:t> instructions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Find within</a:t>
            </a:r>
            <a:r>
              <a:rPr lang="en-US" dirty="0"/>
              <a:t> – string in which to search</a:t>
            </a:r>
          </a:p>
          <a:p>
            <a:pPr lvl="2"/>
            <a:r>
              <a:rPr lang="en-US" u="sng" dirty="0"/>
              <a:t>Search from</a:t>
            </a:r>
            <a:r>
              <a:rPr lang="en-US" dirty="0"/>
              <a:t>:</a:t>
            </a:r>
          </a:p>
          <a:p>
            <a:pPr lvl="3"/>
            <a:r>
              <a:rPr lang="en-US" dirty="0"/>
              <a:t>Beginning to end</a:t>
            </a:r>
          </a:p>
          <a:p>
            <a:pPr lvl="3"/>
            <a:r>
              <a:rPr lang="en-US" dirty="0"/>
              <a:t>End to beginning</a:t>
            </a:r>
          </a:p>
          <a:p>
            <a:pPr lvl="2"/>
            <a:r>
              <a:rPr lang="en-US" u="sng" dirty="0"/>
              <a:t>Case Sensitive</a:t>
            </a:r>
            <a:r>
              <a:rPr lang="en-US" dirty="0"/>
              <a:t>:</a:t>
            </a:r>
          </a:p>
          <a:p>
            <a:pPr lvl="3"/>
            <a:r>
              <a:rPr lang="en-US" dirty="0"/>
              <a:t>Yes, upper/lower case are different</a:t>
            </a:r>
          </a:p>
          <a:p>
            <a:pPr lvl="3"/>
            <a:r>
              <a:rPr lang="en-US" dirty="0"/>
              <a:t>No, upper/lower case are equal</a:t>
            </a:r>
          </a:p>
          <a:p>
            <a:pPr lvl="2"/>
            <a:r>
              <a:rPr lang="en-US" u="sng" dirty="0"/>
              <a:t>In Offset</a:t>
            </a:r>
            <a:r>
              <a:rPr lang="en-US" dirty="0"/>
              <a:t>: </a:t>
            </a:r>
            <a:r>
              <a:rPr lang="en-US" u="sng" dirty="0"/>
              <a:t>Start</a:t>
            </a:r>
            <a:r>
              <a:rPr lang="en-US" dirty="0"/>
              <a:t> / </a:t>
            </a:r>
            <a:r>
              <a:rPr lang="en-US" u="sng" dirty="0"/>
              <a:t>Out Offset</a:t>
            </a:r>
            <a:r>
              <a:rPr lang="en-US" dirty="0"/>
              <a:t>: </a:t>
            </a:r>
            <a:r>
              <a:rPr lang="en-US" u="sng" dirty="0"/>
              <a:t>Where Found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will contain -1 if nothing is found</a:t>
            </a:r>
          </a:p>
          <a:p>
            <a:pPr lvl="2"/>
            <a:r>
              <a:rPr lang="en-US" u="sng" dirty="0"/>
              <a:t>Set if found</a:t>
            </a:r>
            <a:r>
              <a:rPr lang="en-US" dirty="0"/>
              <a:t> (optional)</a:t>
            </a:r>
          </a:p>
          <a:p>
            <a:pPr lvl="2"/>
            <a:r>
              <a:rPr lang="en-US" u="sng" dirty="0"/>
              <a:t>Set if NOT found</a:t>
            </a:r>
            <a:r>
              <a:rPr lang="en-US" dirty="0"/>
              <a:t> (optional)</a:t>
            </a:r>
          </a:p>
          <a:p>
            <a:pPr lvl="2"/>
            <a:r>
              <a:rPr lang="en-US" u="sng" dirty="0"/>
              <a:t>Find Text/String</a:t>
            </a:r>
            <a:r>
              <a:rPr lang="en-US" dirty="0"/>
              <a:t>:</a:t>
            </a:r>
          </a:p>
          <a:p>
            <a:pPr lvl="3"/>
            <a:r>
              <a:rPr lang="en-US" dirty="0"/>
              <a:t>Exact sequence</a:t>
            </a:r>
          </a:p>
          <a:p>
            <a:pPr lvl="3"/>
            <a:r>
              <a:rPr lang="en-US" dirty="0"/>
              <a:t>Any one of these characters – text box</a:t>
            </a:r>
          </a:p>
          <a:p>
            <a:pPr lvl="2"/>
            <a:r>
              <a:rPr lang="en-US" u="sng" dirty="0"/>
              <a:t>Input Leg</a:t>
            </a:r>
            <a:r>
              <a:rPr lang="en-US" dirty="0"/>
              <a:t>:</a:t>
            </a:r>
          </a:p>
          <a:p>
            <a:pPr lvl="3"/>
            <a:r>
              <a:rPr lang="en-US" dirty="0"/>
              <a:t>Edge triggered / Power flow enabled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38481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049236"/>
              </p:ext>
            </p:extLst>
          </p:nvPr>
        </p:nvGraphicFramePr>
        <p:xfrm>
          <a:off x="1295400" y="4210050"/>
          <a:ext cx="6553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Up Arrow 7"/>
          <p:cNvSpPr/>
          <p:nvPr/>
        </p:nvSpPr>
        <p:spPr>
          <a:xfrm>
            <a:off x="2040993" y="4544517"/>
            <a:ext cx="566215" cy="816967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33400" y="2057400"/>
            <a:ext cx="5562600" cy="1333500"/>
          </a:xfrm>
          <a:prstGeom prst="wedgeRoundRectCallout">
            <a:avLst>
              <a:gd name="adj1" fmla="val 27899"/>
              <a:gd name="adj2" fmla="val 113398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To find the </a:t>
            </a:r>
            <a:r>
              <a:rPr lang="en-US" i="1" dirty="0">
                <a:solidFill>
                  <a:srgbClr val="FFFF00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 character:</a:t>
            </a: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Search from: Beginning to end</a:t>
            </a: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Case Sensitive: Yes</a:t>
            </a: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Find Text/String: Any one of these characters: “E”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09800" y="5099836"/>
            <a:ext cx="228600" cy="2341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81300" y="5105400"/>
            <a:ext cx="228600" cy="2341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76625" y="5105400"/>
            <a:ext cx="228600" cy="2341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52900" y="5067300"/>
            <a:ext cx="228600" cy="2341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00600" y="5076825"/>
            <a:ext cx="228600" cy="2341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05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1666 0.04005 C 0.02014 0.04908 0.02552 0.05394 0.0309 0.05394 C 0.03715 0.05394 0.04218 0.04908 0.04566 0.04005 L 0.0625 -2.22222E-6 " pathEditMode="relative" rAng="0" ptsTypes="FffFF">
                                      <p:cBhvr>
                                        <p:cTn id="1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1 -2.22222E-6 L 0.08282 0.04005 C 0.08716 0.04908 0.09341 0.05394 0.10018 0.05394 C 0.10764 0.05394 0.11372 0.04908 0.11806 0.04005 L 0.13855 -2.22222E-6 " pathEditMode="relative" rAng="0" ptsTypes="FffFF">
                                      <p:cBhvr>
                                        <p:cTn id="1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37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54 -2.22222E-6 L 0.15833 0.04005 C 0.16232 0.04908 0.16857 0.05394 0.17517 0.05394 C 0.18246 0.05394 0.18836 0.04908 0.19236 0.04005 L 0.2125 -2.22222E-6 " pathEditMode="relative" rAng="0" ptsTypes="FffFF">
                                      <p:cBhvr>
                                        <p:cTn id="1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000"/>
                            </p:stCondLst>
                            <p:childTnLst>
                              <p:par>
                                <p:cTn id="191" presetID="37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5 -2.22222E-6 L 0.23142 0.04005 C 0.23542 0.04908 0.24132 0.05394 0.24757 0.05394 C 0.25469 0.05394 0.26024 0.04908 0.26424 0.04005 L 0.28333 -2.22222E-6 " pathEditMode="relative" rAng="0" ptsTypes="FffFF">
                                      <p:cBhvr>
                                        <p:cTn id="1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8" grpId="0" animBg="1"/>
      <p:bldP spid="8" grpId="1" animBg="1"/>
      <p:bldP spid="8" grpId="2" animBg="1"/>
      <p:bldP spid="8" grpId="3" animBg="1"/>
      <p:bldP spid="8" grpId="4" animBg="1"/>
      <p:bldP spid="7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(String)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31592"/>
          </a:xfrm>
        </p:spPr>
        <p:txBody>
          <a:bodyPr numCol="1">
            <a:normAutofit fontScale="92500" lnSpcReduction="20000"/>
          </a:bodyPr>
          <a:lstStyle/>
          <a:p>
            <a:r>
              <a:rPr lang="en-US" b="1" dirty="0"/>
              <a:t>STRPUTB “Put Bytes Into a String”</a:t>
            </a:r>
          </a:p>
          <a:p>
            <a:pPr lvl="1"/>
            <a:r>
              <a:rPr lang="en-US" dirty="0"/>
              <a:t>Puts bytes of data from a </a:t>
            </a:r>
            <a:br>
              <a:rPr lang="en-US" dirty="0"/>
            </a:br>
            <a:r>
              <a:rPr lang="en-US" dirty="0"/>
              <a:t>specified location range into a </a:t>
            </a:r>
            <a:br>
              <a:rPr lang="en-US" dirty="0"/>
            </a:br>
            <a:r>
              <a:rPr lang="en-US" dirty="0"/>
              <a:t>string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Put Into String</a:t>
            </a:r>
            <a:r>
              <a:rPr lang="en-US" dirty="0"/>
              <a:t> – string that will </a:t>
            </a:r>
            <a:br>
              <a:rPr lang="en-US" dirty="0"/>
            </a:br>
            <a:r>
              <a:rPr lang="en-US" dirty="0"/>
              <a:t>contain data bytes</a:t>
            </a:r>
          </a:p>
          <a:p>
            <a:pPr lvl="2"/>
            <a:r>
              <a:rPr lang="en-US" u="sng" dirty="0"/>
              <a:t>Start at Index</a:t>
            </a:r>
            <a:r>
              <a:rPr lang="en-US" dirty="0"/>
              <a:t> – 1</a:t>
            </a:r>
            <a:r>
              <a:rPr lang="en-US" baseline="30000" dirty="0"/>
              <a:t>st</a:t>
            </a:r>
            <a:r>
              <a:rPr lang="en-US" dirty="0"/>
              <a:t> location in the string for the bytes</a:t>
            </a:r>
          </a:p>
          <a:p>
            <a:pPr lvl="2"/>
            <a:r>
              <a:rPr lang="en-US" u="sng" dirty="0"/>
              <a:t>Length in Bytes</a:t>
            </a:r>
            <a:r>
              <a:rPr lang="en-US" dirty="0"/>
              <a:t> – number of bytes to write into string</a:t>
            </a:r>
          </a:p>
          <a:p>
            <a:pPr lvl="2"/>
            <a:r>
              <a:rPr lang="en-US" u="sng" dirty="0"/>
              <a:t>From Starting Element</a:t>
            </a:r>
            <a:r>
              <a:rPr lang="en-US" dirty="0"/>
              <a:t> – 1</a:t>
            </a:r>
            <a:r>
              <a:rPr lang="en-US" baseline="30000" dirty="0"/>
              <a:t>st</a:t>
            </a:r>
            <a:r>
              <a:rPr lang="en-US" dirty="0"/>
              <a:t> location to read bytes</a:t>
            </a:r>
          </a:p>
          <a:p>
            <a:pPr lvl="2"/>
            <a:r>
              <a:rPr lang="en-US" b="1" dirty="0"/>
              <a:t>&lt;Create Byte Buffer&gt;</a:t>
            </a:r>
            <a:r>
              <a:rPr lang="en-US" dirty="0"/>
              <a:t> button –  convenient way to create a Memory Block of bytes (shows up in Memory Configuration) </a:t>
            </a:r>
          </a:p>
          <a:p>
            <a:pPr lvl="1"/>
            <a:r>
              <a:rPr lang="en-US" dirty="0"/>
              <a:t>NOTES:</a:t>
            </a:r>
          </a:p>
          <a:p>
            <a:pPr lvl="2"/>
            <a:r>
              <a:rPr lang="en-US" dirty="0"/>
              <a:t>Not intended to operate on strings with ASCII text</a:t>
            </a:r>
            <a:endParaRPr lang="en-US" i="1" dirty="0"/>
          </a:p>
        </p:txBody>
      </p:sp>
      <p:pic>
        <p:nvPicPr>
          <p:cNvPr id="74754" name="STRPUTB-Ed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962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4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92075" cap="rnd">
          <a:solidFill>
            <a:srgbClr val="FF0000"/>
          </a:solidFill>
          <a:headEnd type="oval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154944</TotalTime>
  <Words>1656</Words>
  <Application>Microsoft Office PowerPoint</Application>
  <PresentationFormat>On-screen Show (4:3)</PresentationFormat>
  <Paragraphs>604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</vt:lpstr>
      <vt:lpstr>Do-more Technical Training</vt:lpstr>
      <vt:lpstr>Instruction Set (String)</vt:lpstr>
      <vt:lpstr>Instruction Set (String)</vt:lpstr>
      <vt:lpstr>Instruction Set (String)</vt:lpstr>
      <vt:lpstr>Instruction Set (String)</vt:lpstr>
      <vt:lpstr>Instruction Set (String)</vt:lpstr>
      <vt:lpstr>Instruction Set (String)</vt:lpstr>
      <vt:lpstr>Instruction Set (String)</vt:lpstr>
      <vt:lpstr>Instruction Set (String)</vt:lpstr>
      <vt:lpstr>Instruction Set (String)</vt:lpstr>
      <vt:lpstr>Instruction Set (String)</vt:lpstr>
      <vt:lpstr>Instruction Set (String)</vt:lpstr>
      <vt:lpstr>Instruction Set (Ethernet)</vt:lpstr>
      <vt:lpstr>Instruction Set (String)</vt:lpstr>
      <vt:lpstr>Instruction Set (String)</vt:lpstr>
      <vt:lpstr>Instruction Set (String)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Do-more Way</dc:title>
  <dc:creator>Greg</dc:creator>
  <cp:lastModifiedBy>Greg</cp:lastModifiedBy>
  <cp:revision>1188</cp:revision>
  <dcterms:created xsi:type="dcterms:W3CDTF">2014-08-20T17:24:46Z</dcterms:created>
  <dcterms:modified xsi:type="dcterms:W3CDTF">2016-05-17T20:23:59Z</dcterms:modified>
</cp:coreProperties>
</file>