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64" r:id="rId3"/>
    <p:sldId id="287" r:id="rId4"/>
    <p:sldId id="289" r:id="rId5"/>
    <p:sldId id="291" r:id="rId6"/>
    <p:sldId id="293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910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2932" autoAdjust="0"/>
  </p:normalViewPr>
  <p:slideViewPr>
    <p:cSldViewPr>
      <p:cViewPr>
        <p:scale>
          <a:sx n="100" d="100"/>
          <a:sy n="100" d="100"/>
        </p:scale>
        <p:origin x="-3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Do-more Technical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Instruction Set</a:t>
            </a:r>
          </a:p>
          <a:p>
            <a:r>
              <a:rPr lang="en-US" sz="2000" dirty="0" smtClean="0"/>
              <a:t>(Program-Looping)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0"/>
            <a:ext cx="7924799" cy="1676401"/>
          </a:xfrm>
        </p:spPr>
        <p:txBody>
          <a:bodyPr anchor="t">
            <a:normAutofit/>
          </a:bodyPr>
          <a:lstStyle/>
          <a:p>
            <a:r>
              <a:rPr lang="en-US" sz="3200" dirty="0" smtClean="0"/>
              <a:t>Instruction Set (Program-Looping)</a:t>
            </a:r>
            <a:endParaRPr lang="en-US" sz="20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Program-Looping (8)</a:t>
            </a:r>
          </a:p>
          <a:p>
            <a:pPr lvl="1"/>
            <a:r>
              <a:rPr lang="en-US" b="1" dirty="0" smtClean="0"/>
              <a:t>BREAK</a:t>
            </a:r>
          </a:p>
          <a:p>
            <a:pPr lvl="1"/>
            <a:r>
              <a:rPr lang="en-US" b="1" dirty="0" smtClean="0"/>
              <a:t>CONTINUE</a:t>
            </a:r>
          </a:p>
          <a:p>
            <a:pPr lvl="1"/>
            <a:r>
              <a:rPr lang="en-US" b="1" dirty="0" smtClean="0"/>
              <a:t>FOR/NEXT</a:t>
            </a:r>
          </a:p>
          <a:p>
            <a:pPr lvl="1"/>
            <a:r>
              <a:rPr lang="en-US" b="1" dirty="0" smtClean="0"/>
              <a:t>REPEAT/UNTIL</a:t>
            </a:r>
          </a:p>
          <a:p>
            <a:pPr lvl="1"/>
            <a:r>
              <a:rPr lang="en-US" b="1" dirty="0" smtClean="0"/>
              <a:t>WHILE/WEND</a:t>
            </a:r>
            <a:endParaRPr lang="en-US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668" y="791671"/>
            <a:ext cx="1645920" cy="591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GreenFlag"/>
          <p:cNvSpPr/>
          <p:nvPr/>
        </p:nvSpPr>
        <p:spPr>
          <a:xfrm rot="5400000">
            <a:off x="2590800" y="2874264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reenFlag"/>
          <p:cNvSpPr/>
          <p:nvPr/>
        </p:nvSpPr>
        <p:spPr>
          <a:xfrm rot="5400000">
            <a:off x="3331464" y="3312414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lueFlag"/>
          <p:cNvSpPr/>
          <p:nvPr/>
        </p:nvSpPr>
        <p:spPr>
          <a:xfrm rot="5400000">
            <a:off x="3305175" y="3750563"/>
            <a:ext cx="173736" cy="173736"/>
          </a:xfrm>
          <a:prstGeom prst="rtTriangl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lueFlag"/>
          <p:cNvSpPr/>
          <p:nvPr/>
        </p:nvSpPr>
        <p:spPr>
          <a:xfrm rot="5400000">
            <a:off x="4114800" y="4169664"/>
            <a:ext cx="173736" cy="173736"/>
          </a:xfrm>
          <a:prstGeom prst="rtTriangl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lueFlag"/>
          <p:cNvSpPr/>
          <p:nvPr/>
        </p:nvSpPr>
        <p:spPr>
          <a:xfrm rot="5400000">
            <a:off x="3962400" y="4626864"/>
            <a:ext cx="173736" cy="173736"/>
          </a:xfrm>
          <a:prstGeom prst="rtTriangl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(Program-Looping)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BREAK</a:t>
            </a:r>
            <a:r>
              <a:rPr lang="en-US" b="1" dirty="0" smtClean="0"/>
              <a:t> </a:t>
            </a:r>
            <a:r>
              <a:rPr lang="en-US" dirty="0" smtClean="0"/>
              <a:t>“Exit Loop”</a:t>
            </a:r>
          </a:p>
          <a:p>
            <a:pPr lvl="1"/>
            <a:r>
              <a:rPr lang="en-US" dirty="0" smtClean="0"/>
              <a:t>Breaks out of </a:t>
            </a:r>
            <a:r>
              <a:rPr lang="en-US" b="1" dirty="0" smtClean="0">
                <a:solidFill>
                  <a:srgbClr val="00B050"/>
                </a:solidFill>
              </a:rPr>
              <a:t>FOR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00B050"/>
                </a:solidFill>
              </a:rPr>
              <a:t>REPEAT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UNTIL</a:t>
            </a:r>
            <a:r>
              <a:rPr lang="en-US" dirty="0" smtClean="0"/>
              <a:t> loop</a:t>
            </a:r>
          </a:p>
          <a:p>
            <a:pPr lvl="2"/>
            <a:r>
              <a:rPr lang="en-US" dirty="0" smtClean="0"/>
              <a:t>Skips over instructions between </a:t>
            </a:r>
            <a:r>
              <a:rPr lang="en-US" b="1" dirty="0" smtClean="0">
                <a:solidFill>
                  <a:srgbClr val="00B050"/>
                </a:solidFill>
              </a:rPr>
              <a:t>BREAK</a:t>
            </a:r>
            <a:r>
              <a:rPr lang="en-US" dirty="0" smtClean="0"/>
              <a:t> and the </a:t>
            </a:r>
            <a:r>
              <a:rPr lang="en-US" b="1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, or </a:t>
            </a:r>
            <a:r>
              <a:rPr lang="en-US" b="1" dirty="0" smtClean="0">
                <a:solidFill>
                  <a:srgbClr val="00B050"/>
                </a:solidFill>
              </a:rPr>
              <a:t>UNTIL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smtClean="0"/>
              <a:t>No more iterations of the loop are done</a:t>
            </a:r>
          </a:p>
          <a:p>
            <a:pPr lvl="2"/>
            <a:r>
              <a:rPr lang="en-US" dirty="0" smtClean="0"/>
              <a:t>Execution continues with instruction immediately following </a:t>
            </a:r>
            <a:r>
              <a:rPr lang="en-US" b="1" dirty="0" smtClean="0">
                <a:solidFill>
                  <a:srgbClr val="00B050"/>
                </a:solidFill>
              </a:rPr>
              <a:t>NEXT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b="1" dirty="0" smtClean="0"/>
              <a:t>,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B050"/>
                </a:solidFill>
              </a:rPr>
              <a:t>UNTIL</a:t>
            </a:r>
          </a:p>
          <a:p>
            <a:pPr lvl="2"/>
            <a:r>
              <a:rPr lang="en-US" dirty="0" smtClean="0"/>
              <a:t>Skipping instruction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649928"/>
            <a:ext cx="60579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5724525"/>
            <a:ext cx="13049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2019300"/>
            <a:ext cx="641985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Bubble FOR-NEXT"/>
          <p:cNvSpPr/>
          <p:nvPr/>
        </p:nvSpPr>
        <p:spPr>
          <a:xfrm>
            <a:off x="3429000" y="2971800"/>
            <a:ext cx="2743200" cy="990600"/>
          </a:xfrm>
          <a:prstGeom prst="wedgeRoundRectCallout">
            <a:avLst>
              <a:gd name="adj1" fmla="val -70602"/>
              <a:gd name="adj2" fmla="val 30869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FOR/NEXT loop iterates through range V100 = 4000-4009</a:t>
            </a:r>
            <a:endParaRPr lang="en-US" dirty="0"/>
          </a:p>
        </p:txBody>
      </p:sp>
      <p:sp>
        <p:nvSpPr>
          <p:cNvPr id="9" name="Bubble Negative"/>
          <p:cNvSpPr/>
          <p:nvPr/>
        </p:nvSpPr>
        <p:spPr>
          <a:xfrm>
            <a:off x="3076575" y="2590800"/>
            <a:ext cx="2743200" cy="1295400"/>
          </a:xfrm>
          <a:prstGeom prst="wedgeRoundRectCallout">
            <a:avLst>
              <a:gd name="adj1" fmla="val -20602"/>
              <a:gd name="adj2" fmla="val 83075"/>
              <a:gd name="adj3" fmla="val 16667"/>
            </a:avLst>
          </a:prstGeom>
          <a:solidFill>
            <a:srgbClr val="FFC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However, if any value is found in D4000-4009 that is negative, looping is stopped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Bubble Description"/>
          <p:cNvSpPr/>
          <p:nvPr/>
        </p:nvSpPr>
        <p:spPr>
          <a:xfrm>
            <a:off x="1190625" y="1295400"/>
            <a:ext cx="6353175" cy="685800"/>
          </a:xfrm>
          <a:prstGeom prst="roundRect">
            <a:avLst/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Finds maximum value in D4000-4009</a:t>
            </a:r>
            <a:br>
              <a:rPr lang="en-US" dirty="0" smtClean="0"/>
            </a:br>
            <a:r>
              <a:rPr lang="en-US" dirty="0" smtClean="0"/>
              <a:t>Stores maximum value in D4010</a:t>
            </a:r>
            <a:endParaRPr lang="en-US" dirty="0"/>
          </a:p>
        </p:txBody>
      </p:sp>
      <p:sp>
        <p:nvSpPr>
          <p:cNvPr id="11" name="Bubble INIT"/>
          <p:cNvSpPr/>
          <p:nvPr/>
        </p:nvSpPr>
        <p:spPr>
          <a:xfrm>
            <a:off x="2819400" y="2057400"/>
            <a:ext cx="2971800" cy="647700"/>
          </a:xfrm>
          <a:prstGeom prst="wedgeRoundRectCallout">
            <a:avLst>
              <a:gd name="adj1" fmla="val 59206"/>
              <a:gd name="adj2" fmla="val 26457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D4010 (maximum value) is initialized to zero</a:t>
            </a:r>
            <a:endParaRPr lang="en-US" dirty="0"/>
          </a:p>
        </p:txBody>
      </p:sp>
      <p:sp>
        <p:nvSpPr>
          <p:cNvPr id="12" name="Bubble Maximum"/>
          <p:cNvSpPr/>
          <p:nvPr/>
        </p:nvSpPr>
        <p:spPr>
          <a:xfrm>
            <a:off x="3276600" y="5634037"/>
            <a:ext cx="2438400" cy="700088"/>
          </a:xfrm>
          <a:prstGeom prst="wedgeRoundRectCallout">
            <a:avLst>
              <a:gd name="adj1" fmla="val 49711"/>
              <a:gd name="adj2" fmla="val -121512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Maximum value is stored in D4010</a:t>
            </a:r>
            <a:endParaRPr lang="en-US" dirty="0"/>
          </a:p>
        </p:txBody>
      </p:sp>
      <p:sp>
        <p:nvSpPr>
          <p:cNvPr id="13" name="Yellow Skip WEND"/>
          <p:cNvSpPr/>
          <p:nvPr/>
        </p:nvSpPr>
        <p:spPr>
          <a:xfrm>
            <a:off x="838200" y="4343400"/>
            <a:ext cx="457200" cy="2140792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5" y="4200525"/>
            <a:ext cx="13049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/>
          <p:cNvSpPr/>
          <p:nvPr/>
        </p:nvSpPr>
        <p:spPr>
          <a:xfrm rot="21363095">
            <a:off x="5983625" y="5670756"/>
            <a:ext cx="228600" cy="2286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6123734">
            <a:off x="5000162" y="4761724"/>
            <a:ext cx="304800" cy="159420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25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61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61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8" grpId="0" animBg="1"/>
      <p:bldP spid="8" grpId="1" animBg="1"/>
      <p:bldP spid="9" grpId="0" animBg="1"/>
      <p:bldP spid="3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6" grpId="0" animBg="1"/>
      <p:bldP spid="16" grpId="1" animBg="1"/>
      <p:bldP spid="17" grpId="0" animBg="1"/>
      <p:bldP spid="1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(Program-Looping)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CONTINUE</a:t>
            </a:r>
            <a:r>
              <a:rPr lang="en-US" b="1" dirty="0" smtClean="0"/>
              <a:t> </a:t>
            </a:r>
            <a:r>
              <a:rPr lang="en-US" dirty="0" smtClean="0"/>
              <a:t>“Skip to Loop End”</a:t>
            </a:r>
          </a:p>
          <a:p>
            <a:pPr lvl="1"/>
            <a:r>
              <a:rPr lang="en-US" dirty="0" smtClean="0"/>
              <a:t>Skips over instructions between </a:t>
            </a:r>
            <a:r>
              <a:rPr lang="en-US" b="1" dirty="0" smtClean="0">
                <a:solidFill>
                  <a:srgbClr val="00B050"/>
                </a:solidFill>
              </a:rPr>
              <a:t>CONTINUE</a:t>
            </a:r>
            <a:r>
              <a:rPr lang="en-US" dirty="0" smtClean="0"/>
              <a:t> and the </a:t>
            </a:r>
            <a:r>
              <a:rPr lang="en-US" b="1" dirty="0" smtClean="0">
                <a:solidFill>
                  <a:srgbClr val="00B050"/>
                </a:solidFill>
              </a:rPr>
              <a:t>NEXT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b="1" dirty="0" smtClean="0"/>
              <a:t>,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B050"/>
                </a:solidFill>
              </a:rPr>
              <a:t>UNTIL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smtClean="0"/>
              <a:t>Similar to </a:t>
            </a:r>
            <a:r>
              <a:rPr lang="en-US" b="1" dirty="0" smtClean="0">
                <a:solidFill>
                  <a:srgbClr val="00B050"/>
                </a:solidFill>
              </a:rPr>
              <a:t>BREAK</a:t>
            </a:r>
            <a:r>
              <a:rPr lang="en-US" dirty="0" smtClean="0"/>
              <a:t> except that the loop is not terminated</a:t>
            </a:r>
          </a:p>
          <a:p>
            <a:pPr lvl="2"/>
            <a:r>
              <a:rPr lang="en-US" dirty="0" smtClean="0"/>
              <a:t>Execution continues with the next iteration of the loop next time the code block is scanned</a:t>
            </a:r>
          </a:p>
          <a:p>
            <a:pPr lvl="2"/>
            <a:r>
              <a:rPr lang="en-US" dirty="0" smtClean="0"/>
              <a:t>Skipping instruction</a:t>
            </a:r>
          </a:p>
        </p:txBody>
      </p:sp>
      <p:pic>
        <p:nvPicPr>
          <p:cNvPr id="13314" name="Ladder Single Ru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638800"/>
            <a:ext cx="60293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Grn-CONTINU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5657850"/>
            <a:ext cx="19716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Ladder Examp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952625"/>
            <a:ext cx="6400800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Bubble FOR-NEXT"/>
          <p:cNvSpPr/>
          <p:nvPr/>
        </p:nvSpPr>
        <p:spPr>
          <a:xfrm>
            <a:off x="3429000" y="2971800"/>
            <a:ext cx="2743200" cy="990600"/>
          </a:xfrm>
          <a:prstGeom prst="wedgeRoundRectCallout">
            <a:avLst>
              <a:gd name="adj1" fmla="val -70602"/>
              <a:gd name="adj2" fmla="val 30869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FOR/NEXT loop iterates through range V100 = 4000-4009</a:t>
            </a:r>
            <a:endParaRPr lang="en-US" dirty="0"/>
          </a:p>
        </p:txBody>
      </p:sp>
      <p:sp>
        <p:nvSpPr>
          <p:cNvPr id="9" name="Bubble Negative"/>
          <p:cNvSpPr/>
          <p:nvPr/>
        </p:nvSpPr>
        <p:spPr>
          <a:xfrm>
            <a:off x="3057524" y="2590800"/>
            <a:ext cx="3095626" cy="1295400"/>
          </a:xfrm>
          <a:prstGeom prst="wedgeRoundRectCallout">
            <a:avLst>
              <a:gd name="adj1" fmla="val -20602"/>
              <a:gd name="adj2" fmla="val 83075"/>
              <a:gd name="adj3" fmla="val 16667"/>
            </a:avLst>
          </a:prstGeom>
          <a:solidFill>
            <a:srgbClr val="FFC00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However, if any value is found in D4000-4009 that is negative, looping is continued at next iteration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Bubble Description"/>
          <p:cNvSpPr/>
          <p:nvPr/>
        </p:nvSpPr>
        <p:spPr>
          <a:xfrm>
            <a:off x="1190625" y="1295400"/>
            <a:ext cx="6353175" cy="685800"/>
          </a:xfrm>
          <a:prstGeom prst="roundRect">
            <a:avLst/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Finds maximum value in D4000-4009</a:t>
            </a:r>
            <a:br>
              <a:rPr lang="en-US" dirty="0" smtClean="0"/>
            </a:br>
            <a:r>
              <a:rPr lang="en-US" dirty="0" smtClean="0"/>
              <a:t>Stores maximum value in D4010</a:t>
            </a:r>
            <a:endParaRPr lang="en-US" dirty="0"/>
          </a:p>
        </p:txBody>
      </p:sp>
      <p:sp>
        <p:nvSpPr>
          <p:cNvPr id="11" name="Bubble INIT"/>
          <p:cNvSpPr/>
          <p:nvPr/>
        </p:nvSpPr>
        <p:spPr>
          <a:xfrm>
            <a:off x="2819400" y="2057400"/>
            <a:ext cx="2971800" cy="647700"/>
          </a:xfrm>
          <a:prstGeom prst="wedgeRoundRectCallout">
            <a:avLst>
              <a:gd name="adj1" fmla="val 59206"/>
              <a:gd name="adj2" fmla="val 26457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D4010 (maximum value) is initialized to zero</a:t>
            </a:r>
            <a:endParaRPr lang="en-US" dirty="0"/>
          </a:p>
        </p:txBody>
      </p:sp>
      <p:sp>
        <p:nvSpPr>
          <p:cNvPr id="12" name="Bubble Maximum"/>
          <p:cNvSpPr/>
          <p:nvPr/>
        </p:nvSpPr>
        <p:spPr>
          <a:xfrm>
            <a:off x="3276600" y="5634037"/>
            <a:ext cx="2438400" cy="700088"/>
          </a:xfrm>
          <a:prstGeom prst="wedgeRoundRectCallout">
            <a:avLst>
              <a:gd name="adj1" fmla="val 49711"/>
              <a:gd name="adj2" fmla="val -121512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Maximum value is stored in D4010</a:t>
            </a:r>
            <a:endParaRPr lang="en-US" dirty="0"/>
          </a:p>
        </p:txBody>
      </p:sp>
      <p:sp>
        <p:nvSpPr>
          <p:cNvPr id="13" name="Arrow NEXT"/>
          <p:cNvSpPr/>
          <p:nvPr/>
        </p:nvSpPr>
        <p:spPr>
          <a:xfrm>
            <a:off x="838200" y="4343400"/>
            <a:ext cx="457200" cy="1640681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 FOR"/>
          <p:cNvSpPr/>
          <p:nvPr/>
        </p:nvSpPr>
        <p:spPr>
          <a:xfrm flipV="1">
            <a:off x="533400" y="3238499"/>
            <a:ext cx="704850" cy="2619375"/>
          </a:xfrm>
          <a:prstGeom prst="curvedRightArrow">
            <a:avLst>
              <a:gd name="adj1" fmla="val 37299"/>
              <a:gd name="adj2" fmla="val 87800"/>
              <a:gd name="adj3" fmla="val 25000"/>
            </a:avLst>
          </a:prstGeom>
          <a:solidFill>
            <a:srgbClr val="0000FF"/>
          </a:solidFill>
          <a:ln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51" name="Grn-CONTINUE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0" y="4200525"/>
            <a:ext cx="19716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16"/>
          <p:cNvSpPr/>
          <p:nvPr/>
        </p:nvSpPr>
        <p:spPr>
          <a:xfrm rot="21363095">
            <a:off x="5383550" y="5608300"/>
            <a:ext cx="228600" cy="2286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6333391">
            <a:off x="4656100" y="5016708"/>
            <a:ext cx="304800" cy="989875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79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61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61"/>
                            </p:stCondLst>
                            <p:childTnLst>
                              <p:par>
                                <p:cTn id="3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8" grpId="0" animBg="1"/>
      <p:bldP spid="8" grpId="1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</a:t>
            </a:r>
            <a:r>
              <a:rPr lang="en-US" dirty="0"/>
              <a:t>(</a:t>
            </a:r>
            <a:r>
              <a:rPr lang="en-US" dirty="0" smtClean="0"/>
              <a:t>Program-Looping)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 numCol="1"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FOR</a:t>
            </a:r>
            <a:r>
              <a:rPr lang="en-US" b="1" dirty="0" smtClean="0"/>
              <a:t> </a:t>
            </a:r>
            <a:r>
              <a:rPr lang="en-US" dirty="0" smtClean="0"/>
              <a:t>“Index Loop”</a:t>
            </a:r>
          </a:p>
          <a:p>
            <a:pPr lvl="1"/>
            <a:r>
              <a:rPr lang="en-US" dirty="0" smtClean="0"/>
              <a:t>Designates the beginning of a loop in which instructions between </a:t>
            </a:r>
            <a:r>
              <a:rPr lang="en-US" b="1" dirty="0" smtClean="0">
                <a:solidFill>
                  <a:srgbClr val="00B050"/>
                </a:solidFill>
              </a:rPr>
              <a:t>FOR</a:t>
            </a:r>
            <a:r>
              <a:rPr lang="en-US" dirty="0" smtClean="0"/>
              <a:t> &amp; </a:t>
            </a:r>
            <a:r>
              <a:rPr lang="en-US" b="1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 are executed a predefined number of times</a:t>
            </a:r>
          </a:p>
          <a:p>
            <a:pPr lvl="2"/>
            <a:r>
              <a:rPr lang="en-US" dirty="0" smtClean="0"/>
              <a:t>No limit to nesting</a:t>
            </a:r>
          </a:p>
          <a:p>
            <a:pPr lvl="2"/>
            <a:r>
              <a:rPr lang="en-US" dirty="0" smtClean="0"/>
              <a:t>Unconditional</a:t>
            </a:r>
          </a:p>
          <a:p>
            <a:pPr lvl="3"/>
            <a:r>
              <a:rPr lang="en-US" dirty="0" smtClean="0"/>
              <a:t>To make conditional place in Task and use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Parameters:</a:t>
            </a:r>
            <a:endParaRPr lang="en-US" i="1" dirty="0"/>
          </a:p>
          <a:p>
            <a:pPr lvl="3"/>
            <a:r>
              <a:rPr lang="en-US" i="1" u="sng" dirty="0" smtClean="0"/>
              <a:t>Index</a:t>
            </a:r>
            <a:r>
              <a:rPr lang="en-US" i="1" dirty="0" smtClean="0"/>
              <a:t> – </a:t>
            </a:r>
            <a:r>
              <a:rPr lang="en-US" dirty="0" smtClean="0"/>
              <a:t>memory initialized to the </a:t>
            </a:r>
            <a:r>
              <a:rPr lang="en-US" i="1" dirty="0" smtClean="0"/>
              <a:t>From</a:t>
            </a:r>
            <a:r>
              <a:rPr lang="en-US" dirty="0" smtClean="0"/>
              <a:t> value and incremented by the </a:t>
            </a:r>
            <a:r>
              <a:rPr lang="en-US" i="1" dirty="0" smtClean="0"/>
              <a:t>By Step</a:t>
            </a:r>
            <a:r>
              <a:rPr lang="en-US" dirty="0" smtClean="0"/>
              <a:t> value</a:t>
            </a:r>
          </a:p>
          <a:p>
            <a:pPr lvl="3"/>
            <a:r>
              <a:rPr lang="en-US" i="1" u="sng" dirty="0" smtClean="0"/>
              <a:t>From</a:t>
            </a:r>
            <a:r>
              <a:rPr lang="en-US" dirty="0" smtClean="0"/>
              <a:t> – memory/constant that initializes </a:t>
            </a:r>
            <a:r>
              <a:rPr lang="en-US" i="1" dirty="0" smtClean="0"/>
              <a:t>Index</a:t>
            </a:r>
          </a:p>
          <a:p>
            <a:pPr lvl="3"/>
            <a:r>
              <a:rPr lang="en-US" i="1" u="sng" dirty="0" smtClean="0"/>
              <a:t>To</a:t>
            </a:r>
            <a:r>
              <a:rPr lang="en-US" i="1" dirty="0" smtClean="0"/>
              <a:t> – </a:t>
            </a:r>
            <a:r>
              <a:rPr lang="en-US" dirty="0" smtClean="0"/>
              <a:t>memory/constant that designates the last loop value</a:t>
            </a:r>
          </a:p>
          <a:p>
            <a:pPr lvl="3"/>
            <a:r>
              <a:rPr lang="en-US" i="1" u="sng" dirty="0" smtClean="0"/>
              <a:t>By Step</a:t>
            </a:r>
            <a:r>
              <a:rPr lang="en-US" dirty="0" smtClean="0"/>
              <a:t> – memory/constant by which </a:t>
            </a:r>
            <a:r>
              <a:rPr lang="en-US" i="1" dirty="0" smtClean="0"/>
              <a:t>Index</a:t>
            </a:r>
            <a:r>
              <a:rPr lang="en-US" dirty="0" smtClean="0"/>
              <a:t> is incremented by for each loop iteration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 “Index by Step”</a:t>
            </a:r>
          </a:p>
          <a:p>
            <a:pPr lvl="1"/>
            <a:r>
              <a:rPr lang="en-US" dirty="0" smtClean="0"/>
              <a:t>Designates the end of a </a:t>
            </a:r>
            <a:r>
              <a:rPr lang="en-US" b="1" dirty="0" smtClean="0">
                <a:solidFill>
                  <a:srgbClr val="00B050"/>
                </a:solidFill>
              </a:rPr>
              <a:t>FOR</a:t>
            </a:r>
            <a:r>
              <a:rPr lang="en-US" dirty="0" smtClean="0"/>
              <a:t> loop</a:t>
            </a:r>
          </a:p>
          <a:p>
            <a:pPr lvl="1"/>
            <a:r>
              <a:rPr lang="en-US" dirty="0" smtClean="0"/>
              <a:t>Yielding instruction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2" y="2590800"/>
            <a:ext cx="6448425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Bubble 2nd Scan"/>
          <p:cNvSpPr/>
          <p:nvPr/>
        </p:nvSpPr>
        <p:spPr>
          <a:xfrm>
            <a:off x="4114800" y="2286000"/>
            <a:ext cx="3276600" cy="914400"/>
          </a:xfrm>
          <a:prstGeom prst="wedgeRoundRectCallout">
            <a:avLst>
              <a:gd name="adj1" fmla="val -61467"/>
              <a:gd name="adj2" fmla="val 127857"/>
              <a:gd name="adj3" fmla="val 16667"/>
            </a:avLst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Finds the maximum value in the range of D4000 - 4009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49114"/>
            <a:ext cx="1552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 rot="21363095">
            <a:off x="5791199" y="5495140"/>
            <a:ext cx="228600" cy="2286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4509247">
            <a:off x="4473520" y="4892908"/>
            <a:ext cx="304800" cy="2174680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96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1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61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61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61"/>
                            </p:stCondLst>
                            <p:childTnLst>
                              <p:par>
                                <p:cTn id="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</a:t>
            </a:r>
            <a:r>
              <a:rPr lang="en-US" dirty="0"/>
              <a:t>(</a:t>
            </a:r>
            <a:r>
              <a:rPr lang="en-US" dirty="0" smtClean="0"/>
              <a:t>Program-Looping)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REPEAT</a:t>
            </a:r>
            <a:r>
              <a:rPr lang="en-US" b="1" dirty="0" smtClean="0"/>
              <a:t> </a:t>
            </a:r>
            <a:r>
              <a:rPr lang="en-US" dirty="0" smtClean="0"/>
              <a:t>“Loop Until Condition is Non-Zero”</a:t>
            </a:r>
          </a:p>
          <a:p>
            <a:pPr lvl="1"/>
            <a:r>
              <a:rPr lang="en-US" dirty="0" smtClean="0"/>
              <a:t>Designates the beginning of a loop in which instructions between </a:t>
            </a:r>
            <a:r>
              <a:rPr lang="en-US" b="1" dirty="0" smtClean="0">
                <a:solidFill>
                  <a:srgbClr val="00B050"/>
                </a:solidFill>
              </a:rPr>
              <a:t>REPEAT</a:t>
            </a:r>
            <a:r>
              <a:rPr lang="en-US" dirty="0" smtClean="0"/>
              <a:t> &amp; </a:t>
            </a:r>
            <a:r>
              <a:rPr lang="en-US" b="1" dirty="0" smtClean="0">
                <a:solidFill>
                  <a:srgbClr val="00B050"/>
                </a:solidFill>
              </a:rPr>
              <a:t>UNTIL</a:t>
            </a:r>
            <a:r>
              <a:rPr lang="en-US" dirty="0" smtClean="0"/>
              <a:t> are executed until the ending </a:t>
            </a:r>
            <a:r>
              <a:rPr lang="en-US" i="1" u="sng" dirty="0" err="1" smtClean="0"/>
              <a:t>Ending</a:t>
            </a:r>
            <a:r>
              <a:rPr lang="en-US" i="1" u="sng" dirty="0" smtClean="0"/>
              <a:t> Condition</a:t>
            </a:r>
            <a:r>
              <a:rPr lang="en-US" dirty="0" smtClean="0"/>
              <a:t> is non-zero</a:t>
            </a:r>
          </a:p>
          <a:p>
            <a:pPr lvl="2"/>
            <a:r>
              <a:rPr lang="en-US" dirty="0" smtClean="0"/>
              <a:t>No limit to nesting</a:t>
            </a:r>
          </a:p>
          <a:p>
            <a:pPr lvl="2"/>
            <a:r>
              <a:rPr lang="en-US" dirty="0" smtClean="0"/>
              <a:t>Unconditional</a:t>
            </a:r>
          </a:p>
          <a:p>
            <a:pPr lvl="3"/>
            <a:r>
              <a:rPr lang="en-US" dirty="0" smtClean="0"/>
              <a:t>To make conditional place in Task and use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UNTIL</a:t>
            </a:r>
            <a:r>
              <a:rPr lang="en-US" b="1" dirty="0" smtClean="0"/>
              <a:t> </a:t>
            </a:r>
            <a:r>
              <a:rPr lang="en-US" dirty="0" smtClean="0"/>
              <a:t>“Repeat Until Condition is Non-Zero”</a:t>
            </a:r>
          </a:p>
          <a:p>
            <a:pPr lvl="1"/>
            <a:r>
              <a:rPr lang="en-US" dirty="0" smtClean="0"/>
              <a:t>Designates the end of a </a:t>
            </a:r>
            <a:r>
              <a:rPr lang="en-US" b="1" dirty="0" smtClean="0">
                <a:solidFill>
                  <a:srgbClr val="00B050"/>
                </a:solidFill>
              </a:rPr>
              <a:t>REPEAT</a:t>
            </a:r>
            <a:r>
              <a:rPr lang="en-US" dirty="0" smtClean="0"/>
              <a:t> loop</a:t>
            </a:r>
          </a:p>
          <a:p>
            <a:pPr lvl="2"/>
            <a:r>
              <a:rPr lang="en-US" dirty="0" smtClean="0"/>
              <a:t>Parameters:</a:t>
            </a:r>
          </a:p>
          <a:p>
            <a:pPr lvl="3"/>
            <a:r>
              <a:rPr lang="en-US" i="1" u="sng" dirty="0" smtClean="0"/>
              <a:t>Ending Condition</a:t>
            </a:r>
            <a:r>
              <a:rPr lang="en-US" dirty="0" smtClean="0"/>
              <a:t> – memory location that if contains a non-zero value terminates the loop</a:t>
            </a:r>
          </a:p>
          <a:p>
            <a:pPr lvl="1"/>
            <a:r>
              <a:rPr lang="en-US" dirty="0" smtClean="0"/>
              <a:t>Yielding instruction</a:t>
            </a:r>
          </a:p>
          <a:p>
            <a:pPr lvl="3"/>
            <a:endParaRPr lang="en-US" dirty="0" smtClean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35543"/>
            <a:ext cx="5464238" cy="45652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953000" y="2909087"/>
            <a:ext cx="888273" cy="1774996"/>
            <a:chOff x="5164182" y="4191000"/>
            <a:chExt cx="888273" cy="1774996"/>
          </a:xfrm>
        </p:grpSpPr>
        <p:sp>
          <p:nvSpPr>
            <p:cNvPr id="10" name="U-Turn Arrow 9"/>
            <p:cNvSpPr/>
            <p:nvPr/>
          </p:nvSpPr>
          <p:spPr>
            <a:xfrm>
              <a:off x="5240382" y="4191000"/>
              <a:ext cx="812073" cy="990600"/>
            </a:xfrm>
            <a:prstGeom prst="uturnArrow">
              <a:avLst>
                <a:gd name="adj1" fmla="val 27946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rgbClr val="92D050"/>
            </a:solidFill>
            <a:effectLst>
              <a:outerShdw blurRad="76200" dist="76200" dir="27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U-Turn Arrow 10"/>
            <p:cNvSpPr/>
            <p:nvPr/>
          </p:nvSpPr>
          <p:spPr>
            <a:xfrm rot="10800000">
              <a:off x="5164182" y="4975396"/>
              <a:ext cx="812073" cy="990600"/>
            </a:xfrm>
            <a:prstGeom prst="uturnArrow">
              <a:avLst>
                <a:gd name="adj1" fmla="val 27946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rgbClr val="92D050"/>
            </a:solidFill>
            <a:effectLst>
              <a:outerShdw blurRad="76200" dist="76200" dir="27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Oval YIELD"/>
          <p:cNvSpPr/>
          <p:nvPr/>
        </p:nvSpPr>
        <p:spPr>
          <a:xfrm>
            <a:off x="6705600" y="4876800"/>
            <a:ext cx="990600" cy="6899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49" y="5807917"/>
            <a:ext cx="27622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/>
        </p:nvSpPr>
        <p:spPr>
          <a:xfrm rot="21363095">
            <a:off x="4962895" y="5796344"/>
            <a:ext cx="228600" cy="2286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 rot="4509247">
            <a:off x="4187016" y="5611008"/>
            <a:ext cx="304800" cy="1053659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18954095">
            <a:off x="3200400" y="3572452"/>
            <a:ext cx="1527982" cy="338554"/>
          </a:xfrm>
          <a:prstGeom prst="rect">
            <a:avLst/>
          </a:prstGeom>
          <a:noFill/>
        </p:spPr>
        <p:txBody>
          <a:bodyPr vert="horz" wrap="none" lIns="91440" rIns="91440" rtlCol="0">
            <a:spAutoFit/>
          </a:bodyPr>
          <a:lstStyle/>
          <a:p>
            <a:r>
              <a:rPr lang="en-US" sz="1600" b="1" dirty="0" smtClean="0"/>
              <a:t>Ladder Code</a:t>
            </a:r>
            <a:endParaRPr lang="en-US" sz="1600" b="1" dirty="0"/>
          </a:p>
        </p:txBody>
      </p:sp>
      <p:sp>
        <p:nvSpPr>
          <p:cNvPr id="16" name="TextBox 15"/>
          <p:cNvSpPr txBox="1"/>
          <p:nvPr/>
        </p:nvSpPr>
        <p:spPr>
          <a:xfrm rot="18954095">
            <a:off x="6037153" y="3570045"/>
            <a:ext cx="1527982" cy="338554"/>
          </a:xfrm>
          <a:prstGeom prst="rect">
            <a:avLst/>
          </a:prstGeom>
          <a:noFill/>
        </p:spPr>
        <p:txBody>
          <a:bodyPr vert="horz" wrap="none" lIns="91440" rIns="91440" rtlCol="0">
            <a:spAutoFit/>
          </a:bodyPr>
          <a:lstStyle/>
          <a:p>
            <a:r>
              <a:rPr lang="en-US" sz="1600" b="1" dirty="0" smtClean="0"/>
              <a:t>Ladder Code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45103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1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2" grpId="1" animBg="1"/>
      <p:bldP spid="14" grpId="0" animBg="1"/>
      <p:bldP spid="14" grpId="1" animBg="1"/>
      <p:bldP spid="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Instruction Set </a:t>
            </a:r>
            <a:r>
              <a:rPr lang="en-US" dirty="0"/>
              <a:t>(</a:t>
            </a:r>
            <a:r>
              <a:rPr lang="en-US" dirty="0" smtClean="0"/>
              <a:t>Program-Looping)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b="1" dirty="0" smtClean="0"/>
              <a:t> </a:t>
            </a:r>
            <a:r>
              <a:rPr lang="en-US" dirty="0" smtClean="0"/>
              <a:t>“Loop While Condition is Non-Zero”</a:t>
            </a:r>
          </a:p>
          <a:p>
            <a:pPr lvl="1"/>
            <a:r>
              <a:rPr lang="en-US" dirty="0" smtClean="0"/>
              <a:t>Designates the beginning of a loop in which instructions between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dirty="0" smtClean="0"/>
              <a:t> &amp; </a:t>
            </a:r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/>
              <a:t> are executed while the </a:t>
            </a:r>
            <a:r>
              <a:rPr lang="en-US" i="1" u="sng" dirty="0" smtClean="0"/>
              <a:t>Condition</a:t>
            </a:r>
            <a:r>
              <a:rPr lang="en-US" dirty="0" smtClean="0"/>
              <a:t> is non-zero</a:t>
            </a:r>
          </a:p>
          <a:p>
            <a:pPr lvl="2"/>
            <a:r>
              <a:rPr lang="en-US" dirty="0" smtClean="0"/>
              <a:t>Similar to </a:t>
            </a:r>
            <a:r>
              <a:rPr lang="en-US" b="1" dirty="0" smtClean="0">
                <a:solidFill>
                  <a:srgbClr val="00B050"/>
                </a:solidFill>
              </a:rPr>
              <a:t>REPEAT</a:t>
            </a:r>
            <a:r>
              <a:rPr lang="en-US" b="1" dirty="0" smtClean="0"/>
              <a:t>/</a:t>
            </a:r>
            <a:r>
              <a:rPr lang="en-US" b="1" dirty="0" smtClean="0">
                <a:solidFill>
                  <a:srgbClr val="00B050"/>
                </a:solidFill>
              </a:rPr>
              <a:t>UNTIL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No limit to nesting</a:t>
            </a:r>
          </a:p>
          <a:p>
            <a:pPr lvl="2"/>
            <a:r>
              <a:rPr lang="en-US" dirty="0" smtClean="0"/>
              <a:t>Unconditional</a:t>
            </a:r>
          </a:p>
          <a:p>
            <a:pPr lvl="3"/>
            <a:r>
              <a:rPr lang="en-US" dirty="0" smtClean="0"/>
              <a:t>To make conditional place in Task and use </a:t>
            </a:r>
            <a:r>
              <a:rPr lang="en-US" b="1" dirty="0" smtClean="0">
                <a:solidFill>
                  <a:srgbClr val="00B050"/>
                </a:solidFill>
              </a:rPr>
              <a:t>ENTASK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b="1" dirty="0" smtClean="0"/>
              <a:t> </a:t>
            </a:r>
            <a:r>
              <a:rPr lang="en-US" dirty="0" smtClean="0"/>
              <a:t>“While End”</a:t>
            </a:r>
          </a:p>
          <a:p>
            <a:pPr lvl="1"/>
            <a:r>
              <a:rPr lang="en-US" dirty="0" smtClean="0"/>
              <a:t>Designates the end of a </a:t>
            </a:r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dirty="0" smtClean="0"/>
              <a:t> loop</a:t>
            </a:r>
          </a:p>
          <a:p>
            <a:pPr lvl="1"/>
            <a:r>
              <a:rPr lang="en-US" dirty="0" smtClean="0"/>
              <a:t>Yielding instruction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51110"/>
            <a:ext cx="5953125" cy="47521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4648200" y="3239678"/>
            <a:ext cx="888273" cy="1774996"/>
            <a:chOff x="5164182" y="4191000"/>
            <a:chExt cx="888273" cy="1774996"/>
          </a:xfrm>
        </p:grpSpPr>
        <p:sp>
          <p:nvSpPr>
            <p:cNvPr id="14" name="U-Turn Arrow 13"/>
            <p:cNvSpPr/>
            <p:nvPr/>
          </p:nvSpPr>
          <p:spPr>
            <a:xfrm>
              <a:off x="5240382" y="4191000"/>
              <a:ext cx="812073" cy="990600"/>
            </a:xfrm>
            <a:prstGeom prst="uturnArrow">
              <a:avLst>
                <a:gd name="adj1" fmla="val 27946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rgbClr val="92D050"/>
            </a:solidFill>
            <a:effectLst>
              <a:outerShdw blurRad="76200" dist="76200" dir="27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U-Turn Arrow 15"/>
            <p:cNvSpPr/>
            <p:nvPr/>
          </p:nvSpPr>
          <p:spPr>
            <a:xfrm rot="10800000">
              <a:off x="5164182" y="4975396"/>
              <a:ext cx="812073" cy="990600"/>
            </a:xfrm>
            <a:prstGeom prst="uturnArrow">
              <a:avLst>
                <a:gd name="adj1" fmla="val 27946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rgbClr val="92D050"/>
            </a:solidFill>
            <a:effectLst>
              <a:outerShdw blurRad="76200" dist="76200" dir="27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7" name="Oval YIELD"/>
          <p:cNvSpPr/>
          <p:nvPr/>
        </p:nvSpPr>
        <p:spPr>
          <a:xfrm>
            <a:off x="6677025" y="5238750"/>
            <a:ext cx="1104900" cy="6899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2" name="WEN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281611"/>
            <a:ext cx="15049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 rot="21363095">
            <a:off x="6941801" y="5268234"/>
            <a:ext cx="228600" cy="2286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4509247">
            <a:off x="5364274" y="4440303"/>
            <a:ext cx="304800" cy="2772131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18954095">
            <a:off x="2950465" y="4054301"/>
            <a:ext cx="1527982" cy="338554"/>
          </a:xfrm>
          <a:prstGeom prst="rect">
            <a:avLst/>
          </a:prstGeom>
          <a:noFill/>
        </p:spPr>
        <p:txBody>
          <a:bodyPr vert="horz" wrap="none" lIns="91440" rIns="91440" rtlCol="0">
            <a:spAutoFit/>
          </a:bodyPr>
          <a:lstStyle/>
          <a:p>
            <a:r>
              <a:rPr lang="en-US" sz="1600" b="1" dirty="0" smtClean="0"/>
              <a:t>Ladder Code</a:t>
            </a:r>
            <a:endParaRPr lang="en-US" sz="1600" b="1" dirty="0"/>
          </a:p>
        </p:txBody>
      </p:sp>
      <p:sp>
        <p:nvSpPr>
          <p:cNvPr id="20" name="TextBox 19"/>
          <p:cNvSpPr txBox="1"/>
          <p:nvPr/>
        </p:nvSpPr>
        <p:spPr>
          <a:xfrm rot="18954095">
            <a:off x="5787218" y="4051894"/>
            <a:ext cx="1527982" cy="338554"/>
          </a:xfrm>
          <a:prstGeom prst="rect">
            <a:avLst/>
          </a:prstGeom>
          <a:noFill/>
        </p:spPr>
        <p:txBody>
          <a:bodyPr vert="horz" wrap="none" lIns="91440" rIns="91440" rtlCol="0">
            <a:spAutoFit/>
          </a:bodyPr>
          <a:lstStyle/>
          <a:p>
            <a:r>
              <a:rPr lang="en-US" sz="1600" b="1" dirty="0" smtClean="0"/>
              <a:t>Ladder Code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49361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  <p:bldP spid="13" grpId="1" animBg="1"/>
      <p:bldP spid="18" grpId="0" animBg="1"/>
      <p:bldP spid="18" grpId="1" animBg="1"/>
      <p:bldP spid="19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130833</TotalTime>
  <Words>498</Words>
  <Application>Microsoft Office PowerPoint</Application>
  <PresentationFormat>On-screen Show (4:3)</PresentationFormat>
  <Paragraphs>79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Do-more Technical Training</vt:lpstr>
      <vt:lpstr>Instruction Set (Program-Looping)</vt:lpstr>
      <vt:lpstr>Instruction Set (Program-Looping)</vt:lpstr>
      <vt:lpstr>Instruction Set (Program-Looping)</vt:lpstr>
      <vt:lpstr>Instruction Set (Program-Looping)</vt:lpstr>
      <vt:lpstr>Instruction Set (Program-Looping)</vt:lpstr>
      <vt:lpstr>Instruction Set (Program-Looping)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990</cp:revision>
  <dcterms:created xsi:type="dcterms:W3CDTF">2014-08-20T17:24:46Z</dcterms:created>
  <dcterms:modified xsi:type="dcterms:W3CDTF">2016-05-17T13:15:12Z</dcterms:modified>
</cp:coreProperties>
</file>