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5"/>
  </p:notesMasterIdLst>
  <p:sldIdLst>
    <p:sldId id="256" r:id="rId2"/>
    <p:sldId id="264" r:id="rId3"/>
    <p:sldId id="267" r:id="rId4"/>
    <p:sldId id="269" r:id="rId5"/>
    <p:sldId id="275" r:id="rId6"/>
    <p:sldId id="279" r:id="rId7"/>
    <p:sldId id="281" r:id="rId8"/>
    <p:sldId id="283" r:id="rId9"/>
    <p:sldId id="285" r:id="rId10"/>
    <p:sldId id="299" r:id="rId11"/>
    <p:sldId id="300" r:id="rId12"/>
    <p:sldId id="301" r:id="rId13"/>
    <p:sldId id="302" r:id="rId14"/>
    <p:sldId id="303" r:id="rId15"/>
    <p:sldId id="304" r:id="rId16"/>
    <p:sldId id="326" r:id="rId17"/>
    <p:sldId id="327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20" r:id="rId29"/>
    <p:sldId id="325" r:id="rId30"/>
    <p:sldId id="321" r:id="rId31"/>
    <p:sldId id="322" r:id="rId32"/>
    <p:sldId id="323" r:id="rId33"/>
    <p:sldId id="32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910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3479" autoAdjust="0"/>
  </p:normalViewPr>
  <p:slideViewPr>
    <p:cSldViewPr>
      <p:cViewPr>
        <p:scale>
          <a:sx n="100" d="100"/>
          <a:sy n="100" d="100"/>
        </p:scale>
        <p:origin x="-31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Clear PLC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Create </a:t>
            </a:r>
            <a:r>
              <a:rPr lang="en-US" baseline="0" dirty="0" err="1" smtClean="0"/>
              <a:t>MyProgram</a:t>
            </a:r>
            <a:endParaRPr lang="en-US" baseline="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Add $On </a:t>
            </a:r>
            <a:r>
              <a:rPr lang="en-US" baseline="0" dirty="0" smtClean="0">
                <a:sym typeface="Wingdings" panose="05000000000000000000" pitchFamily="2" charset="2"/>
              </a:rPr>
              <a:t> 4 MATHs, R100 = SQRT(1.0 / (1.0 / (1.0 / (SIN(RAD(R0))**2))))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To $Main, add X0  RUN </a:t>
            </a:r>
            <a:r>
              <a:rPr lang="en-US" baseline="0" dirty="0" err="1" smtClean="0">
                <a:sym typeface="Wingdings" panose="05000000000000000000" pitchFamily="2" charset="2"/>
              </a:rPr>
              <a:t>MyProgram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To $</a:t>
            </a:r>
            <a:r>
              <a:rPr lang="en-US" baseline="0" dirty="0" err="1" smtClean="0">
                <a:sym typeface="Wingdings" panose="05000000000000000000" pitchFamily="2" charset="2"/>
              </a:rPr>
              <a:t>tTopOfScan</a:t>
            </a:r>
            <a:r>
              <a:rPr lang="en-US" baseline="0" dirty="0" smtClean="0">
                <a:sym typeface="Wingdings" panose="05000000000000000000" pitchFamily="2" charset="2"/>
              </a:rPr>
              <a:t> add MATH D2 = </a:t>
            </a:r>
            <a:r>
              <a:rPr lang="en-US" baseline="0" dirty="0" err="1" smtClean="0">
                <a:sym typeface="Wingdings" panose="05000000000000000000" pitchFamily="2" charset="2"/>
              </a:rPr>
              <a:t>TICKus</a:t>
            </a:r>
            <a:r>
              <a:rPr lang="en-US" baseline="0" dirty="0" smtClean="0">
                <a:sym typeface="Wingdings" panose="05000000000000000000" pitchFamily="2" charset="2"/>
              </a:rPr>
              <a:t>()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To $</a:t>
            </a:r>
            <a:r>
              <a:rPr lang="en-US" baseline="0" dirty="0" err="1" smtClean="0">
                <a:sym typeface="Wingdings" panose="05000000000000000000" pitchFamily="2" charset="2"/>
              </a:rPr>
              <a:t>tBottomOfScan</a:t>
            </a:r>
            <a:r>
              <a:rPr lang="en-US" baseline="0" dirty="0" smtClean="0">
                <a:sym typeface="Wingdings" panose="05000000000000000000" pitchFamily="2" charset="2"/>
              </a:rPr>
              <a:t> add MATH D3 = </a:t>
            </a:r>
            <a:r>
              <a:rPr lang="en-US" baseline="0" dirty="0" err="1" smtClean="0">
                <a:sym typeface="Wingdings" panose="05000000000000000000" pitchFamily="2" charset="2"/>
              </a:rPr>
              <a:t>TICKus</a:t>
            </a:r>
            <a:r>
              <a:rPr lang="en-US" baseline="0" dirty="0" smtClean="0">
                <a:sym typeface="Wingdings" panose="05000000000000000000" pitchFamily="2" charset="2"/>
              </a:rPr>
              <a:t>() – D2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Create Data View: X0, D3, R0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Write a value to R0 (for the MATH in </a:t>
            </a:r>
            <a:r>
              <a:rPr lang="en-US" baseline="0" dirty="0" err="1" smtClean="0">
                <a:sym typeface="Wingdings" panose="05000000000000000000" pitchFamily="2" charset="2"/>
              </a:rPr>
              <a:t>MyProgram</a:t>
            </a:r>
            <a:r>
              <a:rPr lang="en-US" baseline="0" dirty="0" smtClean="0">
                <a:sym typeface="Wingdings" panose="05000000000000000000" pitchFamily="2" charset="2"/>
              </a:rPr>
              <a:t>, so it won’t generate a divide-by-zero)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Download &amp; put into RUN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X0 = ON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Notice the value of D3 in µs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Edit </a:t>
            </a:r>
            <a:r>
              <a:rPr lang="en-US" baseline="0" dirty="0" err="1" smtClean="0">
                <a:sym typeface="Wingdings" panose="05000000000000000000" pitchFamily="2" charset="2"/>
              </a:rPr>
              <a:t>MyProgram</a:t>
            </a:r>
            <a:r>
              <a:rPr lang="en-US" baseline="0" dirty="0" smtClean="0">
                <a:sym typeface="Wingdings" panose="05000000000000000000" pitchFamily="2" charset="2"/>
              </a:rPr>
              <a:t> and put a YIELD in between the 4 MATHs (2 above, 2 below)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Download, notice the smaller D3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Edit </a:t>
            </a:r>
            <a:r>
              <a:rPr lang="en-US" baseline="0" dirty="0" err="1" smtClean="0">
                <a:sym typeface="Wingdings" panose="05000000000000000000" pitchFamily="2" charset="2"/>
              </a:rPr>
              <a:t>MyProgram</a:t>
            </a:r>
            <a:r>
              <a:rPr lang="en-US" baseline="0" dirty="0" smtClean="0">
                <a:sym typeface="Wingdings" panose="05000000000000000000" pitchFamily="2" charset="2"/>
              </a:rPr>
              <a:t> and put 2 more YIELDs for all 4 MATHs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Download, notice the smaller D3</a:t>
            </a:r>
          </a:p>
          <a:p>
            <a:pPr marL="171450" lvl="0" indent="-171450">
              <a:buFont typeface="Arial" charset="0"/>
              <a:buChar char="•"/>
            </a:pPr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3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23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Do-more Technical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Instruction Set</a:t>
            </a:r>
          </a:p>
          <a:p>
            <a:r>
              <a:rPr lang="en-US" sz="2000" dirty="0" smtClean="0"/>
              <a:t>(Program Control)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Introduction to sequencing</a:t>
            </a:r>
          </a:p>
          <a:p>
            <a:pPr lvl="1"/>
            <a:r>
              <a:rPr lang="en-US" dirty="0" smtClean="0"/>
              <a:t>Ladder logic</a:t>
            </a:r>
          </a:p>
          <a:p>
            <a:pPr marL="704088" lvl="2" indent="0"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Very good at controlling concurrent processes</a:t>
            </a:r>
          </a:p>
          <a:p>
            <a:pPr marL="704088" lvl="2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Not good at controlling sequential processes</a:t>
            </a:r>
          </a:p>
          <a:p>
            <a:pPr lvl="3"/>
            <a:r>
              <a:rPr lang="en-US" dirty="0" smtClean="0"/>
              <a:t>Not good at event-driven sequences</a:t>
            </a:r>
          </a:p>
          <a:p>
            <a:pPr lvl="3"/>
            <a:r>
              <a:rPr lang="en-US" dirty="0" smtClean="0"/>
              <a:t>Programs get filled with numerous interlocking bits</a:t>
            </a:r>
          </a:p>
          <a:p>
            <a:pPr lvl="3"/>
            <a:r>
              <a:rPr lang="en-US" dirty="0" smtClean="0"/>
              <a:t>Difficult to debug</a:t>
            </a:r>
          </a:p>
          <a:p>
            <a:pPr lvl="3"/>
            <a:r>
              <a:rPr lang="en-US" dirty="0" smtClean="0"/>
              <a:t>Difficult to modify</a:t>
            </a:r>
          </a:p>
          <a:p>
            <a:pPr lvl="3"/>
            <a:r>
              <a:rPr lang="en-US" dirty="0" smtClean="0"/>
              <a:t>All logic impacts </a:t>
            </a:r>
            <a:r>
              <a:rPr lang="en-US" dirty="0" err="1" smtClean="0"/>
              <a:t>scantime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89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Ladder Program</a:t>
            </a:r>
          </a:p>
          <a:p>
            <a:pPr lvl="1"/>
            <a:r>
              <a:rPr lang="en-US" dirty="0" smtClean="0"/>
              <a:t>States of Y0</a:t>
            </a:r>
          </a:p>
          <a:p>
            <a:pPr lvl="2"/>
            <a:r>
              <a:rPr lang="en-US" dirty="0" smtClean="0"/>
              <a:t>OFF</a:t>
            </a:r>
          </a:p>
          <a:p>
            <a:pPr lvl="2"/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Initially Y0 = OFF</a:t>
            </a:r>
          </a:p>
          <a:p>
            <a:pPr lvl="1"/>
            <a:r>
              <a:rPr lang="en-US" dirty="0" smtClean="0"/>
              <a:t>X0 causes Y0 to </a:t>
            </a:r>
            <a:br>
              <a:rPr lang="en-US" dirty="0" smtClean="0"/>
            </a:br>
            <a:r>
              <a:rPr lang="en-US" dirty="0" smtClean="0"/>
              <a:t>transition to ON state</a:t>
            </a:r>
          </a:p>
          <a:p>
            <a:pPr lvl="1"/>
            <a:r>
              <a:rPr lang="en-US" dirty="0" smtClean="0"/>
              <a:t>X1 causes Y0 to</a:t>
            </a:r>
            <a:br>
              <a:rPr lang="en-US" dirty="0" smtClean="0"/>
            </a:br>
            <a:r>
              <a:rPr lang="en-US" dirty="0" smtClean="0"/>
              <a:t>transition to OFF state</a:t>
            </a:r>
          </a:p>
        </p:txBody>
      </p:sp>
      <p:pic>
        <p:nvPicPr>
          <p:cNvPr id="6146" name="PIC-Appl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35" y="2667593"/>
            <a:ext cx="6686165" cy="30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-Y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50" y="3143250"/>
            <a:ext cx="3571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-X0-Y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50" y="3143250"/>
            <a:ext cx="3571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-X0-X1-Y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50" y="3143250"/>
            <a:ext cx="3571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-X0-X1-Y0-C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49" y="3143250"/>
            <a:ext cx="3571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-Lad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50" y="3143250"/>
            <a:ext cx="3571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-StatusIn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143250"/>
            <a:ext cx="3571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-Stat-X0-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143250"/>
            <a:ext cx="3724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-Stat-X0-OF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3143250"/>
            <a:ext cx="3724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-Stat-X1-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143250"/>
            <a:ext cx="3743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-Stat-X1-OF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3143250"/>
            <a:ext cx="3743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5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4531 -1.85185E-6 C 0.21042 -1.85185E-6 0.29062 -0.10972 0.29062 -0.19861 L 0.29062 -0.39699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1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1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21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1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State Diagram</a:t>
            </a:r>
          </a:p>
          <a:p>
            <a:pPr lvl="1"/>
            <a:r>
              <a:rPr lang="en-US" dirty="0" smtClean="0"/>
              <a:t>States of Y0</a:t>
            </a:r>
          </a:p>
          <a:p>
            <a:pPr lvl="2"/>
            <a:r>
              <a:rPr lang="en-US" dirty="0" smtClean="0"/>
              <a:t>OFF</a:t>
            </a:r>
          </a:p>
          <a:p>
            <a:pPr lvl="2"/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Initially Y0 = OFF</a:t>
            </a:r>
          </a:p>
          <a:p>
            <a:pPr lvl="1"/>
            <a:r>
              <a:rPr lang="en-US" dirty="0" smtClean="0"/>
              <a:t>X0 causes Y0 to </a:t>
            </a:r>
            <a:br>
              <a:rPr lang="en-US" dirty="0" smtClean="0"/>
            </a:br>
            <a:r>
              <a:rPr lang="en-US" dirty="0" smtClean="0"/>
              <a:t>transition to ON state</a:t>
            </a:r>
          </a:p>
          <a:p>
            <a:pPr lvl="1"/>
            <a:r>
              <a:rPr lang="en-US" dirty="0" smtClean="0"/>
              <a:t>X1 causes Y0 to</a:t>
            </a:r>
            <a:br>
              <a:rPr lang="en-US" dirty="0" smtClean="0"/>
            </a:br>
            <a:r>
              <a:rPr lang="en-US" dirty="0" smtClean="0"/>
              <a:t>transition to OFF state</a:t>
            </a:r>
          </a:p>
        </p:txBody>
      </p:sp>
      <p:sp>
        <p:nvSpPr>
          <p:cNvPr id="3" name="OVAL-OFF"/>
          <p:cNvSpPr/>
          <p:nvPr/>
        </p:nvSpPr>
        <p:spPr>
          <a:xfrm>
            <a:off x="4724400" y="3659743"/>
            <a:ext cx="1066800" cy="838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7" name="OVAL-ON-GLOW"/>
          <p:cNvSpPr/>
          <p:nvPr/>
        </p:nvSpPr>
        <p:spPr>
          <a:xfrm>
            <a:off x="7315200" y="3659743"/>
            <a:ext cx="1066800" cy="838200"/>
          </a:xfrm>
          <a:prstGeom prst="ellipse">
            <a:avLst/>
          </a:prstGeom>
          <a:solidFill>
            <a:srgbClr val="00B050"/>
          </a:soli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4" name="CURVE-X0"/>
          <p:cNvSpPr/>
          <p:nvPr/>
        </p:nvSpPr>
        <p:spPr>
          <a:xfrm>
            <a:off x="5067300" y="2754868"/>
            <a:ext cx="3124199" cy="819150"/>
          </a:xfrm>
          <a:prstGeom prst="curvedDownArrow">
            <a:avLst>
              <a:gd name="adj1" fmla="val 45991"/>
              <a:gd name="adj2" fmla="val 91469"/>
              <a:gd name="adj3" fmla="val 267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-X1"/>
          <p:cNvSpPr/>
          <p:nvPr/>
        </p:nvSpPr>
        <p:spPr>
          <a:xfrm rot="10800000">
            <a:off x="4953000" y="4583668"/>
            <a:ext cx="3124199" cy="819150"/>
          </a:xfrm>
          <a:prstGeom prst="curvedDownArrow">
            <a:avLst>
              <a:gd name="adj1" fmla="val 45991"/>
              <a:gd name="adj2" fmla="val 91469"/>
              <a:gd name="adj3" fmla="val 26785"/>
            </a:avLst>
          </a:prstGeom>
          <a:solidFill>
            <a:srgbClr val="FFFF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Y0"/>
          <p:cNvSpPr txBox="1"/>
          <p:nvPr/>
        </p:nvSpPr>
        <p:spPr>
          <a:xfrm>
            <a:off x="6160560" y="3786455"/>
            <a:ext cx="77319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X0"/>
          <p:cNvSpPr txBox="1"/>
          <p:nvPr/>
        </p:nvSpPr>
        <p:spPr>
          <a:xfrm>
            <a:off x="6280900" y="2297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X0</a:t>
            </a:r>
            <a:endParaRPr lang="en-US" b="1" dirty="0"/>
          </a:p>
        </p:txBody>
      </p:sp>
      <p:sp>
        <p:nvSpPr>
          <p:cNvPr id="12" name="X1"/>
          <p:cNvSpPr txBox="1"/>
          <p:nvPr/>
        </p:nvSpPr>
        <p:spPr>
          <a:xfrm>
            <a:off x="6395200" y="549806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X1</a:t>
            </a:r>
            <a:endParaRPr lang="en-US" b="1" dirty="0"/>
          </a:p>
        </p:txBody>
      </p:sp>
      <p:sp>
        <p:nvSpPr>
          <p:cNvPr id="18" name="OVAL-OFF-GLOW"/>
          <p:cNvSpPr/>
          <p:nvPr/>
        </p:nvSpPr>
        <p:spPr>
          <a:xfrm>
            <a:off x="4724400" y="3659742"/>
            <a:ext cx="1066800" cy="838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</a:t>
            </a:r>
            <a:endParaRPr lang="en-US" dirty="0"/>
          </a:p>
        </p:txBody>
      </p:sp>
      <p:sp>
        <p:nvSpPr>
          <p:cNvPr id="19" name="OVAL-ON"/>
          <p:cNvSpPr/>
          <p:nvPr/>
        </p:nvSpPr>
        <p:spPr>
          <a:xfrm>
            <a:off x="7315200" y="3659743"/>
            <a:ext cx="1066800" cy="838200"/>
          </a:xfrm>
          <a:prstGeom prst="ellipse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</a:t>
            </a:r>
            <a:endParaRPr lang="en-US" dirty="0"/>
          </a:p>
        </p:txBody>
      </p:sp>
      <p:pic>
        <p:nvPicPr>
          <p:cNvPr id="16" name="PIC-Appl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448" y="704847"/>
            <a:ext cx="3321749" cy="14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1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1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1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1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1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1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21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21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21"/>
                            </p:stCondLst>
                            <p:childTnLst>
                              <p:par>
                                <p:cTn id="7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" grpId="0" animBg="1"/>
      <p:bldP spid="7" grpId="0" animBg="1"/>
      <p:bldP spid="7" grpId="1" animBg="1"/>
      <p:bldP spid="4" grpId="0" animBg="1"/>
      <p:bldP spid="9" grpId="0" animBg="1"/>
      <p:bldP spid="5" grpId="0"/>
      <p:bldP spid="11" grpId="0"/>
      <p:bldP spid="12" grpId="0"/>
      <p:bldP spid="18" grpId="0" animBg="1"/>
      <p:bldP spid="18" grpId="1" animBg="1"/>
      <p:bldP spid="18" grpId="2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Sequence Diagram</a:t>
            </a:r>
          </a:p>
          <a:p>
            <a:pPr lvl="1"/>
            <a:r>
              <a:rPr lang="en-US" dirty="0" smtClean="0"/>
              <a:t>States of Y0</a:t>
            </a:r>
          </a:p>
          <a:p>
            <a:pPr lvl="2"/>
            <a:r>
              <a:rPr lang="en-US" dirty="0" smtClean="0"/>
              <a:t>OFF</a:t>
            </a:r>
          </a:p>
          <a:p>
            <a:pPr lvl="2"/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Initially Y0 = OFF</a:t>
            </a:r>
          </a:p>
          <a:p>
            <a:pPr lvl="1"/>
            <a:r>
              <a:rPr lang="en-US" dirty="0" smtClean="0"/>
              <a:t>X0 causes Y0 to </a:t>
            </a:r>
            <a:br>
              <a:rPr lang="en-US" dirty="0" smtClean="0"/>
            </a:br>
            <a:r>
              <a:rPr lang="en-US" dirty="0" smtClean="0"/>
              <a:t>transition to ON state</a:t>
            </a:r>
          </a:p>
          <a:p>
            <a:pPr lvl="1"/>
            <a:r>
              <a:rPr lang="en-US" dirty="0" smtClean="0"/>
              <a:t>X1 causes Y0 to</a:t>
            </a:r>
            <a:br>
              <a:rPr lang="en-US" dirty="0" smtClean="0"/>
            </a:br>
            <a:r>
              <a:rPr lang="en-US" dirty="0" smtClean="0"/>
              <a:t>transition to OFF state</a:t>
            </a:r>
          </a:p>
        </p:txBody>
      </p:sp>
      <p:pic>
        <p:nvPicPr>
          <p:cNvPr id="6146" name="PIC-Appl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448" y="704847"/>
            <a:ext cx="3321749" cy="14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-O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909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-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572000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-X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057650"/>
            <a:ext cx="571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-DwnLi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162550"/>
            <a:ext cx="19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-RightLi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619750"/>
            <a:ext cx="9715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-X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75" y="2971800"/>
            <a:ext cx="571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-LeftL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952750"/>
            <a:ext cx="9715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-DwnArro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2" y="2971800"/>
            <a:ext cx="123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-OFF-G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90900"/>
            <a:ext cx="666750" cy="6667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-ON-G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572000"/>
            <a:ext cx="590550" cy="590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45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1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1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1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1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1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21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21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21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21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21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Stage Program</a:t>
            </a:r>
          </a:p>
          <a:p>
            <a:pPr lvl="1"/>
            <a:r>
              <a:rPr lang="en-US" dirty="0" smtClean="0"/>
              <a:t>States of Y0</a:t>
            </a:r>
          </a:p>
          <a:p>
            <a:pPr lvl="2"/>
            <a:r>
              <a:rPr lang="en-US" dirty="0" smtClean="0"/>
              <a:t>OFF</a:t>
            </a:r>
          </a:p>
          <a:p>
            <a:pPr lvl="2"/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Initially Y0 = OFF</a:t>
            </a:r>
          </a:p>
          <a:p>
            <a:pPr lvl="1"/>
            <a:r>
              <a:rPr lang="en-US" dirty="0" smtClean="0"/>
              <a:t>X0 causes Y0 to </a:t>
            </a:r>
            <a:br>
              <a:rPr lang="en-US" dirty="0" smtClean="0"/>
            </a:br>
            <a:r>
              <a:rPr lang="en-US" dirty="0" smtClean="0"/>
              <a:t>transition to ON state</a:t>
            </a:r>
          </a:p>
          <a:p>
            <a:pPr lvl="1"/>
            <a:r>
              <a:rPr lang="en-US" dirty="0" smtClean="0"/>
              <a:t>X1 causes Y0 to</a:t>
            </a:r>
            <a:br>
              <a:rPr lang="en-US" dirty="0" smtClean="0"/>
            </a:br>
            <a:r>
              <a:rPr lang="en-US" dirty="0" smtClean="0"/>
              <a:t>transition to OFF state</a:t>
            </a:r>
          </a:p>
        </p:txBody>
      </p:sp>
      <p:pic>
        <p:nvPicPr>
          <p:cNvPr id="6146" name="PIC-Appl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448" y="704847"/>
            <a:ext cx="3321749" cy="14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-S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44" y="2520164"/>
            <a:ext cx="4086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-SG0 SG1 Y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43" y="2520164"/>
            <a:ext cx="4086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IR-SG0"/>
          <p:cNvSpPr/>
          <p:nvPr/>
        </p:nvSpPr>
        <p:spPr>
          <a:xfrm>
            <a:off x="4681105" y="2608704"/>
            <a:ext cx="1801091" cy="696471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-X0 JMP 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42" y="2520164"/>
            <a:ext cx="4086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-Stage Progr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44" y="2520164"/>
            <a:ext cx="4086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-Status S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7" y="2358239"/>
            <a:ext cx="4095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-Status X0 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7" y="2358239"/>
            <a:ext cx="4095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-Status X0 OF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7" y="2358239"/>
            <a:ext cx="4095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-Status X1 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7" y="2358239"/>
            <a:ext cx="4095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-Status X1 OF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7" y="2358239"/>
            <a:ext cx="4095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7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1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1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1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1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1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21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85000" lnSpcReduction="20000"/>
          </a:bodyPr>
          <a:lstStyle/>
          <a:p>
            <a:r>
              <a:rPr lang="en-US" dirty="0" smtClean="0"/>
              <a:t>Numbering</a:t>
            </a:r>
          </a:p>
          <a:p>
            <a:pPr lvl="1"/>
            <a:r>
              <a:rPr lang="en-US" dirty="0" smtClean="0"/>
              <a:t>Tasks do not have Stages</a:t>
            </a:r>
          </a:p>
          <a:p>
            <a:pPr lvl="1"/>
            <a:r>
              <a:rPr lang="en-US" dirty="0" smtClean="0"/>
              <a:t>Programs can have 128 Stages (</a:t>
            </a:r>
            <a:r>
              <a:rPr lang="en-US" b="1" dirty="0" smtClean="0">
                <a:solidFill>
                  <a:srgbClr val="00B050"/>
                </a:solidFill>
              </a:rPr>
              <a:t>SG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0070C0"/>
                </a:solidFill>
              </a:rPr>
              <a:t>S0-S127</a:t>
            </a:r>
            <a:r>
              <a:rPr lang="en-US" dirty="0" smtClean="0"/>
              <a:t>) each</a:t>
            </a:r>
          </a:p>
          <a:p>
            <a:pPr lvl="1"/>
            <a:r>
              <a:rPr lang="en-US" dirty="0" smtClean="0"/>
              <a:t>Stage number does not determine sequence</a:t>
            </a:r>
          </a:p>
          <a:p>
            <a:r>
              <a:rPr lang="en-US" dirty="0" smtClean="0"/>
              <a:t>The Initial Stage is the first one (very top)</a:t>
            </a:r>
          </a:p>
          <a:p>
            <a:r>
              <a:rPr lang="en-US" dirty="0" smtClean="0"/>
              <a:t>Enabling/Disabling</a:t>
            </a:r>
          </a:p>
          <a:p>
            <a:pPr lvl="1"/>
            <a:r>
              <a:rPr lang="en-US" dirty="0" smtClean="0"/>
              <a:t>Enabled Stages are executed each PLC scan</a:t>
            </a:r>
          </a:p>
          <a:p>
            <a:pPr lvl="1"/>
            <a:r>
              <a:rPr lang="en-US" dirty="0" smtClean="0"/>
              <a:t>When a Stage is enabled/scanned the first time it artificially generates an “edge” </a:t>
            </a:r>
            <a:r>
              <a:rPr lang="en-US" dirty="0" smtClean="0"/>
              <a:t>for all the edge-triggered instructions by </a:t>
            </a:r>
            <a:r>
              <a:rPr lang="en-US" dirty="0" smtClean="0"/>
              <a:t>setting Edge bits for each bit in the Stage that is already ON when the Stage was enabled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Disabled Stages are not scanned</a:t>
            </a:r>
          </a:p>
          <a:p>
            <a:pPr lvl="1"/>
            <a:r>
              <a:rPr lang="en-US" dirty="0" smtClean="0"/>
              <a:t>A disabled Stage runs a “Termination Scan” immediately following the scan in which it was disabled</a:t>
            </a:r>
          </a:p>
          <a:p>
            <a:pPr marL="41148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41148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u="sng" dirty="0" smtClean="0">
                <a:solidFill>
                  <a:srgbClr val="FF0000"/>
                </a:solidFill>
              </a:rPr>
              <a:t>Exception</a:t>
            </a:r>
            <a:r>
              <a:rPr lang="en-US" dirty="0" smtClean="0">
                <a:solidFill>
                  <a:srgbClr val="FF0000"/>
                </a:solidFill>
              </a:rPr>
              <a:t>: Bits associated with Counter instructions</a:t>
            </a:r>
          </a:p>
        </p:txBody>
      </p:sp>
      <p:pic>
        <p:nvPicPr>
          <p:cNvPr id="1026" name="Initial St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781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7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81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70000" lnSpcReduction="20000"/>
          </a:bodyPr>
          <a:lstStyle/>
          <a:p>
            <a:r>
              <a:rPr lang="en-US" dirty="0" smtClean="0"/>
              <a:t>Edge Bits</a:t>
            </a:r>
            <a:endParaRPr lang="en-US" dirty="0" smtClean="0"/>
          </a:p>
          <a:p>
            <a:pPr lvl="1"/>
            <a:r>
              <a:rPr lang="en-US" dirty="0" smtClean="0"/>
              <a:t>Normally hidden system-only bits</a:t>
            </a:r>
            <a:endParaRPr lang="en-US" dirty="0" smtClean="0"/>
          </a:p>
          <a:p>
            <a:pPr lvl="1"/>
            <a:r>
              <a:rPr lang="en-US" dirty="0" smtClean="0"/>
              <a:t>Internal use only; cannot be modified by user</a:t>
            </a:r>
          </a:p>
          <a:p>
            <a:pPr lvl="1"/>
            <a:r>
              <a:rPr lang="en-US" dirty="0"/>
              <a:t>Automatically added to project by Do-more Designer as edge-triggered instructions are programmed </a:t>
            </a:r>
            <a:r>
              <a:rPr lang="en-US" dirty="0" smtClean="0"/>
              <a:t>and assigned an index of zero (</a:t>
            </a:r>
            <a:r>
              <a:rPr lang="en-US" b="1" dirty="0" smtClean="0">
                <a:solidFill>
                  <a:srgbClr val="0070C0"/>
                </a:solidFill>
              </a:rPr>
              <a:t>/E0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Actual usable index value (e.g. “</a:t>
            </a:r>
            <a:r>
              <a:rPr lang="en-US" b="1" dirty="0" smtClean="0">
                <a:solidFill>
                  <a:srgbClr val="0070C0"/>
                </a:solidFill>
              </a:rPr>
              <a:t>21</a:t>
            </a:r>
            <a:r>
              <a:rPr lang="en-US" dirty="0" smtClean="0"/>
              <a:t>” of “</a:t>
            </a:r>
            <a:r>
              <a:rPr lang="en-US" b="1" dirty="0" smtClean="0">
                <a:solidFill>
                  <a:srgbClr val="0070C0"/>
                </a:solidFill>
              </a:rPr>
              <a:t>/E21”</a:t>
            </a:r>
            <a:r>
              <a:rPr lang="en-US" dirty="0" smtClean="0"/>
              <a:t>) is</a:t>
            </a:r>
            <a:r>
              <a:rPr lang="en-US" dirty="0" smtClean="0"/>
              <a:t> assigned by the Do-more PLC when project is downloaded (i.e. the PLC, not Do-more Designer, assigns them)</a:t>
            </a:r>
            <a:endParaRPr lang="en-US" dirty="0"/>
          </a:p>
          <a:p>
            <a:pPr lvl="1"/>
            <a:r>
              <a:rPr lang="en-US" dirty="0"/>
              <a:t>Holds the scan-to-scan state of edge-triggered inputs</a:t>
            </a:r>
          </a:p>
          <a:p>
            <a:pPr lvl="1"/>
            <a:r>
              <a:rPr lang="en-US" dirty="0" smtClean="0"/>
              <a:t>When an edge is detected (e.g. OFF-to-ON or ON-to-OFF, depending on instruction) the associated Edge Bit is set ON for internal use</a:t>
            </a:r>
          </a:p>
          <a:p>
            <a:r>
              <a:rPr lang="en-US" dirty="0" smtClean="0"/>
              <a:t>Automatic Edge Bit Feature in Stages</a:t>
            </a:r>
          </a:p>
          <a:p>
            <a:pPr lvl="1"/>
            <a:r>
              <a:rPr lang="en-US" dirty="0" smtClean="0"/>
              <a:t>Edge Bits have a special use in Stages due to a desired feature</a:t>
            </a:r>
          </a:p>
          <a:p>
            <a:pPr lvl="1"/>
            <a:r>
              <a:rPr lang="en-US" dirty="0" smtClean="0"/>
              <a:t>When a particular Stage is enabled, if there is an edge-triggered instruction that gets scanned in that stage, the Edge Bit for that instruction is automatically set ON if that input was ON when the Stage was enabled</a:t>
            </a:r>
          </a:p>
          <a:p>
            <a:pPr lvl="2"/>
            <a:r>
              <a:rPr lang="en-US" dirty="0" smtClean="0"/>
              <a:t>Thus what would normally take a minimum of 2-3 scans of that particular Stage to detect an edge for that instruction is actually “detected” (by </a:t>
            </a:r>
            <a:br>
              <a:rPr lang="en-US" dirty="0" smtClean="0"/>
            </a:br>
            <a:r>
              <a:rPr lang="en-US" dirty="0" smtClean="0"/>
              <a:t>this feature) on the 1</a:t>
            </a:r>
            <a:r>
              <a:rPr lang="en-US" baseline="30000" dirty="0" smtClean="0"/>
              <a:t>st</a:t>
            </a:r>
            <a:r>
              <a:rPr lang="en-US" dirty="0" smtClean="0"/>
              <a:t> scan in which that Stage is enabled</a:t>
            </a:r>
          </a:p>
        </p:txBody>
      </p:sp>
      <p:pic>
        <p:nvPicPr>
          <p:cNvPr id="2050" name="Ladder(all OFF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42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-(S10 Disabled)"/>
          <p:cNvSpPr/>
          <p:nvPr/>
        </p:nvSpPr>
        <p:spPr>
          <a:xfrm>
            <a:off x="3962400" y="2133600"/>
            <a:ext cx="1752600" cy="457200"/>
          </a:xfrm>
          <a:prstGeom prst="wedgeRoundRectCallout">
            <a:avLst>
              <a:gd name="adj1" fmla="val -88768"/>
              <a:gd name="adj2" fmla="val 166398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S10</a:t>
            </a:r>
            <a:r>
              <a:rPr lang="en-US" dirty="0" smtClean="0"/>
              <a:t> Disabled</a:t>
            </a:r>
            <a:endParaRPr lang="en-US" dirty="0"/>
          </a:p>
        </p:txBody>
      </p:sp>
      <p:sp>
        <p:nvSpPr>
          <p:cNvPr id="9" name="-(Rung not scanned)"/>
          <p:cNvSpPr/>
          <p:nvPr/>
        </p:nvSpPr>
        <p:spPr>
          <a:xfrm>
            <a:off x="4419600" y="4572000"/>
            <a:ext cx="2120646" cy="457200"/>
          </a:xfrm>
          <a:prstGeom prst="wedgeRoundRectCallout">
            <a:avLst>
              <a:gd name="adj1" fmla="val -54565"/>
              <a:gd name="adj2" fmla="val -177352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Rung not scanned</a:t>
            </a:r>
            <a:endParaRPr lang="en-US" dirty="0"/>
          </a:p>
        </p:txBody>
      </p:sp>
      <p:pic>
        <p:nvPicPr>
          <p:cNvPr id="2051" name="Ladder(S10 Enabled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895600"/>
            <a:ext cx="442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-(C0=OFF)"/>
          <p:cNvSpPr/>
          <p:nvPr/>
        </p:nvSpPr>
        <p:spPr>
          <a:xfrm>
            <a:off x="1066800" y="4495800"/>
            <a:ext cx="2120646" cy="457200"/>
          </a:xfrm>
          <a:prstGeom prst="wedgeRoundRectCallout">
            <a:avLst>
              <a:gd name="adj1" fmla="val 44249"/>
              <a:gd name="adj2" fmla="val -135685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C0</a:t>
            </a:r>
            <a:r>
              <a:rPr lang="en-US" dirty="0" smtClean="0"/>
              <a:t> = OFF</a:t>
            </a:r>
            <a:endParaRPr lang="en-US" dirty="0"/>
          </a:p>
        </p:txBody>
      </p:sp>
      <p:sp>
        <p:nvSpPr>
          <p:cNvPr id="12" name="-(S10 Enabled)"/>
          <p:cNvSpPr/>
          <p:nvPr/>
        </p:nvSpPr>
        <p:spPr>
          <a:xfrm>
            <a:off x="3965448" y="2133600"/>
            <a:ext cx="1752600" cy="457200"/>
          </a:xfrm>
          <a:prstGeom prst="wedgeRoundRectCallout">
            <a:avLst>
              <a:gd name="adj1" fmla="val -88768"/>
              <a:gd name="adj2" fmla="val 166398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S10</a:t>
            </a:r>
            <a:r>
              <a:rPr lang="en-US" dirty="0" smtClean="0"/>
              <a:t> Enabled</a:t>
            </a:r>
            <a:endParaRPr lang="en-US" dirty="0"/>
          </a:p>
        </p:txBody>
      </p:sp>
      <p:sp>
        <p:nvSpPr>
          <p:cNvPr id="14" name="-&gt;1st Scan"/>
          <p:cNvSpPr/>
          <p:nvPr/>
        </p:nvSpPr>
        <p:spPr>
          <a:xfrm>
            <a:off x="1734281" y="2895600"/>
            <a:ext cx="457200" cy="1295400"/>
          </a:xfrm>
          <a:prstGeom prst="downArrow">
            <a:avLst/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2100" y="9144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/E0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/E21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2" name="Ladder(S10-C0-C100 ON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895600"/>
            <a:ext cx="442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-&gt;2nd Scan"/>
          <p:cNvSpPr/>
          <p:nvPr/>
        </p:nvSpPr>
        <p:spPr>
          <a:xfrm>
            <a:off x="1734281" y="2895600"/>
            <a:ext cx="457200" cy="1295400"/>
          </a:xfrm>
          <a:prstGeom prst="downArrow">
            <a:avLst/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&quot;Min2Scans&quot;"/>
          <p:cNvSpPr/>
          <p:nvPr/>
        </p:nvSpPr>
        <p:spPr>
          <a:xfrm>
            <a:off x="1697866" y="5034522"/>
            <a:ext cx="5757792" cy="1470075"/>
          </a:xfrm>
          <a:prstGeom prst="wedgeRoundRectCallout">
            <a:avLst>
              <a:gd name="adj1" fmla="val -23162"/>
              <a:gd name="adj2" fmla="val -43784"/>
              <a:gd name="adj3" fmla="val 16667"/>
            </a:avLst>
          </a:prstGeom>
          <a:solidFill>
            <a:srgbClr val="FFFF0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took a minimum of 2 scans in order for </a:t>
            </a:r>
            <a:r>
              <a:rPr lang="en-US" b="1" dirty="0" smtClean="0">
                <a:solidFill>
                  <a:schemeClr val="tx1"/>
                </a:solidFill>
              </a:rPr>
              <a:t>S10</a:t>
            </a:r>
            <a:r>
              <a:rPr lang="en-US" dirty="0" smtClean="0">
                <a:solidFill>
                  <a:schemeClr val="tx1"/>
                </a:solidFill>
              </a:rPr>
              <a:t> to “see” </a:t>
            </a:r>
            <a:r>
              <a:rPr lang="en-US" b="1" dirty="0" smtClean="0">
                <a:solidFill>
                  <a:schemeClr val="tx1"/>
                </a:solidFill>
              </a:rPr>
              <a:t>C0</a:t>
            </a:r>
            <a:r>
              <a:rPr lang="en-US" dirty="0" smtClean="0">
                <a:solidFill>
                  <a:schemeClr val="tx1"/>
                </a:solidFill>
              </a:rPr>
              <a:t>’s edge. This is normal.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But what if </a:t>
            </a:r>
            <a:r>
              <a:rPr lang="en-US" b="1" dirty="0" smtClean="0">
                <a:solidFill>
                  <a:schemeClr val="tx1"/>
                </a:solidFill>
              </a:rPr>
              <a:t>C0</a:t>
            </a:r>
            <a:r>
              <a:rPr lang="en-US" dirty="0" smtClean="0">
                <a:solidFill>
                  <a:schemeClr val="tx1"/>
                </a:solidFill>
              </a:rPr>
              <a:t> had been ON when </a:t>
            </a:r>
            <a:r>
              <a:rPr lang="en-US" b="1" dirty="0" smtClean="0">
                <a:solidFill>
                  <a:schemeClr val="tx1"/>
                </a:solidFill>
              </a:rPr>
              <a:t>S10</a:t>
            </a:r>
            <a:r>
              <a:rPr lang="en-US" dirty="0" smtClean="0">
                <a:solidFill>
                  <a:schemeClr val="tx1"/>
                </a:solidFill>
              </a:rPr>
              <a:t> was enabled instead of OFF as in this example?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3" name="Ladder(S10-OFF, C0=ON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895600"/>
            <a:ext cx="442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-(S10 Disabled)"/>
          <p:cNvSpPr/>
          <p:nvPr/>
        </p:nvSpPr>
        <p:spPr>
          <a:xfrm>
            <a:off x="3965448" y="2133600"/>
            <a:ext cx="1752600" cy="457200"/>
          </a:xfrm>
          <a:prstGeom prst="wedgeRoundRectCallout">
            <a:avLst>
              <a:gd name="adj1" fmla="val -88768"/>
              <a:gd name="adj2" fmla="val 166398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S10</a:t>
            </a:r>
            <a:r>
              <a:rPr lang="en-US" dirty="0" smtClean="0"/>
              <a:t> Disabled</a:t>
            </a:r>
            <a:endParaRPr lang="en-US" dirty="0"/>
          </a:p>
        </p:txBody>
      </p:sp>
      <p:pic>
        <p:nvPicPr>
          <p:cNvPr id="2054" name="Ladder(S10=ON,C100=OFF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905125"/>
            <a:ext cx="442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-(S10 Enabled2)"/>
          <p:cNvSpPr/>
          <p:nvPr/>
        </p:nvSpPr>
        <p:spPr>
          <a:xfrm>
            <a:off x="3965448" y="2133600"/>
            <a:ext cx="1752600" cy="457200"/>
          </a:xfrm>
          <a:prstGeom prst="wedgeRoundRectCallout">
            <a:avLst>
              <a:gd name="adj1" fmla="val -88768"/>
              <a:gd name="adj2" fmla="val 166398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S10</a:t>
            </a:r>
            <a:r>
              <a:rPr lang="en-US" dirty="0" smtClean="0"/>
              <a:t> Enabled</a:t>
            </a:r>
            <a:endParaRPr lang="en-US" dirty="0"/>
          </a:p>
        </p:txBody>
      </p:sp>
      <p:sp>
        <p:nvSpPr>
          <p:cNvPr id="25" name="-(OFF-to-ON not)"/>
          <p:cNvSpPr/>
          <p:nvPr/>
        </p:nvSpPr>
        <p:spPr>
          <a:xfrm>
            <a:off x="4354094" y="2531271"/>
            <a:ext cx="2565982" cy="1185859"/>
          </a:xfrm>
          <a:prstGeom prst="wedgeRoundRectCallout">
            <a:avLst>
              <a:gd name="adj1" fmla="val -83694"/>
              <a:gd name="adj2" fmla="val 64691"/>
              <a:gd name="adj3" fmla="val 16667"/>
            </a:avLst>
          </a:prstGeom>
          <a:solidFill>
            <a:srgbClr val="C0000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OFF-to-ON not yet seen because </a:t>
            </a:r>
            <a:r>
              <a:rPr lang="en-US" b="1" dirty="0" smtClean="0"/>
              <a:t>C0</a:t>
            </a:r>
            <a:r>
              <a:rPr lang="en-US" dirty="0" smtClean="0"/>
              <a:t> was ON when </a:t>
            </a:r>
            <a:r>
              <a:rPr lang="en-US" b="1" dirty="0" smtClean="0"/>
              <a:t>S10</a:t>
            </a:r>
            <a:r>
              <a:rPr lang="en-US" dirty="0" smtClean="0"/>
              <a:t> was enabled</a:t>
            </a:r>
            <a:endParaRPr lang="en-US" dirty="0"/>
          </a:p>
        </p:txBody>
      </p:sp>
      <p:pic>
        <p:nvPicPr>
          <p:cNvPr id="2055" name="C0=OF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50468"/>
            <a:ext cx="819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-(C0=OFF2)"/>
          <p:cNvSpPr/>
          <p:nvPr/>
        </p:nvSpPr>
        <p:spPr>
          <a:xfrm>
            <a:off x="1066800" y="4495800"/>
            <a:ext cx="2120646" cy="457200"/>
          </a:xfrm>
          <a:prstGeom prst="wedgeRoundRectCallout">
            <a:avLst>
              <a:gd name="adj1" fmla="val 44249"/>
              <a:gd name="adj2" fmla="val -135685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C0</a:t>
            </a:r>
            <a:r>
              <a:rPr lang="en-US" dirty="0" smtClean="0"/>
              <a:t> = OFF</a:t>
            </a:r>
            <a:endParaRPr lang="en-US" dirty="0"/>
          </a:p>
        </p:txBody>
      </p:sp>
      <p:sp>
        <p:nvSpPr>
          <p:cNvPr id="28" name="-(OFF-to-ON not2)"/>
          <p:cNvSpPr/>
          <p:nvPr/>
        </p:nvSpPr>
        <p:spPr>
          <a:xfrm>
            <a:off x="4359020" y="2531270"/>
            <a:ext cx="2565982" cy="1185859"/>
          </a:xfrm>
          <a:prstGeom prst="wedgeRoundRectCallout">
            <a:avLst>
              <a:gd name="adj1" fmla="val -83694"/>
              <a:gd name="adj2" fmla="val 64691"/>
              <a:gd name="adj3" fmla="val 16667"/>
            </a:avLst>
          </a:prstGeom>
          <a:solidFill>
            <a:srgbClr val="C0000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OFF-to-ON not yet seen because </a:t>
            </a:r>
            <a:r>
              <a:rPr lang="en-US" b="1" dirty="0" smtClean="0"/>
              <a:t>C0</a:t>
            </a:r>
            <a:r>
              <a:rPr lang="en-US" dirty="0" smtClean="0"/>
              <a:t> has just now gone OFF</a:t>
            </a:r>
            <a:endParaRPr lang="en-US" dirty="0"/>
          </a:p>
        </p:txBody>
      </p:sp>
      <p:sp>
        <p:nvSpPr>
          <p:cNvPr id="18" name="-(C0=ON)"/>
          <p:cNvSpPr/>
          <p:nvPr/>
        </p:nvSpPr>
        <p:spPr>
          <a:xfrm>
            <a:off x="1066800" y="4495800"/>
            <a:ext cx="2120646" cy="457200"/>
          </a:xfrm>
          <a:prstGeom prst="wedgeRoundRectCallout">
            <a:avLst>
              <a:gd name="adj1" fmla="val 44249"/>
              <a:gd name="adj2" fmla="val -135685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C0</a:t>
            </a:r>
            <a:r>
              <a:rPr lang="en-US" dirty="0" smtClean="0"/>
              <a:t> = ON</a:t>
            </a:r>
            <a:endParaRPr lang="en-US" dirty="0"/>
          </a:p>
        </p:txBody>
      </p:sp>
      <p:sp>
        <p:nvSpPr>
          <p:cNvPr id="29" name="-&gt;3rd Scan"/>
          <p:cNvSpPr/>
          <p:nvPr/>
        </p:nvSpPr>
        <p:spPr>
          <a:xfrm>
            <a:off x="1734281" y="2895600"/>
            <a:ext cx="457200" cy="1295400"/>
          </a:xfrm>
          <a:prstGeom prst="downArrow">
            <a:avLst/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&quot;Min3Scans&quot;"/>
          <p:cNvSpPr/>
          <p:nvPr/>
        </p:nvSpPr>
        <p:spPr>
          <a:xfrm>
            <a:off x="1093298" y="5267519"/>
            <a:ext cx="6966928" cy="1004081"/>
          </a:xfrm>
          <a:prstGeom prst="wedgeRoundRectCallout">
            <a:avLst>
              <a:gd name="adj1" fmla="val -23162"/>
              <a:gd name="adj2" fmla="val -43784"/>
              <a:gd name="adj3" fmla="val 16667"/>
            </a:avLst>
          </a:prstGeom>
          <a:solidFill>
            <a:srgbClr val="C0000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It took a minimum of 3 scans in order for </a:t>
            </a:r>
            <a:r>
              <a:rPr lang="en-US" b="1" dirty="0" smtClean="0">
                <a:solidFill>
                  <a:schemeClr val="bg1"/>
                </a:solidFill>
              </a:rPr>
              <a:t>S10</a:t>
            </a:r>
            <a:r>
              <a:rPr lang="en-US" dirty="0" smtClean="0">
                <a:solidFill>
                  <a:schemeClr val="bg1"/>
                </a:solidFill>
              </a:rPr>
              <a:t> to “see” </a:t>
            </a:r>
            <a:r>
              <a:rPr lang="en-US" b="1" dirty="0" smtClean="0">
                <a:solidFill>
                  <a:schemeClr val="bg1"/>
                </a:solidFill>
              </a:rPr>
              <a:t>C0</a:t>
            </a:r>
            <a:r>
              <a:rPr lang="en-US" dirty="0" smtClean="0">
                <a:solidFill>
                  <a:schemeClr val="bg1"/>
                </a:solidFill>
              </a:rPr>
              <a:t>’s edge.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But this is </a:t>
            </a:r>
            <a:r>
              <a:rPr lang="en-US" b="1" i="1" dirty="0" smtClean="0">
                <a:solidFill>
                  <a:schemeClr val="bg1"/>
                </a:solidFill>
              </a:rPr>
              <a:t>NOT</a:t>
            </a:r>
            <a:r>
              <a:rPr lang="en-US" i="1" dirty="0" smtClean="0">
                <a:solidFill>
                  <a:schemeClr val="bg1"/>
                </a:solidFill>
              </a:rPr>
              <a:t> the way Do-more works!</a:t>
            </a:r>
          </a:p>
        </p:txBody>
      </p:sp>
      <p:pic>
        <p:nvPicPr>
          <p:cNvPr id="2056" name="SET-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84" y="3907630"/>
            <a:ext cx="11906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&quot;Min1Scan&quot;"/>
          <p:cNvSpPr/>
          <p:nvPr/>
        </p:nvSpPr>
        <p:spPr>
          <a:xfrm>
            <a:off x="1697866" y="5034522"/>
            <a:ext cx="5757792" cy="1470075"/>
          </a:xfrm>
          <a:prstGeom prst="wedgeRoundRectCallout">
            <a:avLst>
              <a:gd name="adj1" fmla="val -23162"/>
              <a:gd name="adj2" fmla="val -43784"/>
              <a:gd name="adj3" fmla="val 16667"/>
            </a:avLst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 only takes </a:t>
            </a:r>
            <a:r>
              <a:rPr lang="en-US" b="1" i="1" u="sng" dirty="0" smtClean="0">
                <a:solidFill>
                  <a:schemeClr val="tx1"/>
                </a:solidFill>
              </a:rPr>
              <a:t>1 scan</a:t>
            </a:r>
            <a:r>
              <a:rPr lang="en-US" dirty="0" smtClean="0">
                <a:solidFill>
                  <a:schemeClr val="tx1"/>
                </a:solidFill>
              </a:rPr>
              <a:t> in order for </a:t>
            </a:r>
            <a:r>
              <a:rPr lang="en-US" b="1" dirty="0" smtClean="0">
                <a:solidFill>
                  <a:schemeClr val="tx1"/>
                </a:solidFill>
              </a:rPr>
              <a:t>S10</a:t>
            </a:r>
            <a:r>
              <a:rPr lang="en-US" dirty="0" smtClean="0">
                <a:solidFill>
                  <a:schemeClr val="tx1"/>
                </a:solidFill>
              </a:rPr>
              <a:t> to “see” </a:t>
            </a:r>
            <a:r>
              <a:rPr lang="en-US" b="1" dirty="0" smtClean="0">
                <a:solidFill>
                  <a:schemeClr val="tx1"/>
                </a:solidFill>
              </a:rPr>
              <a:t>C0</a:t>
            </a:r>
            <a:r>
              <a:rPr lang="en-US" dirty="0" smtClean="0">
                <a:solidFill>
                  <a:schemeClr val="tx1"/>
                </a:solidFill>
              </a:rPr>
              <a:t>’s edge if </a:t>
            </a:r>
            <a:r>
              <a:rPr lang="en-US" b="1" dirty="0" smtClean="0">
                <a:solidFill>
                  <a:schemeClr val="tx1"/>
                </a:solidFill>
              </a:rPr>
              <a:t>C0</a:t>
            </a:r>
            <a:r>
              <a:rPr lang="en-US" dirty="0" smtClean="0">
                <a:solidFill>
                  <a:schemeClr val="tx1"/>
                </a:solidFill>
              </a:rPr>
              <a:t> was ON when </a:t>
            </a:r>
            <a:r>
              <a:rPr lang="en-US" b="1" dirty="0" smtClean="0">
                <a:solidFill>
                  <a:schemeClr val="tx1"/>
                </a:solidFill>
              </a:rPr>
              <a:t>S10</a:t>
            </a:r>
            <a:r>
              <a:rPr lang="en-US" dirty="0" smtClean="0">
                <a:solidFill>
                  <a:schemeClr val="tx1"/>
                </a:solidFill>
              </a:rPr>
              <a:t> was enabled. This is because </a:t>
            </a:r>
            <a:r>
              <a:rPr lang="en-US" b="1" dirty="0" smtClean="0">
                <a:solidFill>
                  <a:schemeClr val="tx1"/>
                </a:solidFill>
              </a:rPr>
              <a:t>C0</a:t>
            </a:r>
            <a:r>
              <a:rPr lang="en-US" dirty="0" smtClean="0">
                <a:solidFill>
                  <a:schemeClr val="tx1"/>
                </a:solidFill>
              </a:rPr>
              <a:t>’s Edge Bit is automatically set ON as a feature in Do-more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&quot;NOTE&quot;"/>
          <p:cNvSpPr/>
          <p:nvPr/>
        </p:nvSpPr>
        <p:spPr>
          <a:xfrm>
            <a:off x="4191000" y="1471047"/>
            <a:ext cx="3001804" cy="2034153"/>
          </a:xfrm>
          <a:prstGeom prst="wedgeRoundRectCallout">
            <a:avLst>
              <a:gd name="adj1" fmla="val -23162"/>
              <a:gd name="adj2" fmla="val -43784"/>
              <a:gd name="adj3" fmla="val 16667"/>
            </a:avLst>
          </a:prstGeom>
          <a:solidFill>
            <a:srgbClr val="C0000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</a:rPr>
              <a:t>NOTE</a:t>
            </a:r>
            <a:r>
              <a:rPr lang="en-US" i="1" dirty="0" smtClean="0">
                <a:solidFill>
                  <a:schemeClr val="bg1"/>
                </a:solidFill>
              </a:rPr>
              <a:t>: This Automatic Edge-Bit Feature is not applied to Counter instructions </a:t>
            </a:r>
            <a:r>
              <a:rPr lang="en-US" b="1" i="1" dirty="0" smtClean="0">
                <a:solidFill>
                  <a:schemeClr val="bg1"/>
                </a:solidFill>
              </a:rPr>
              <a:t>CNT</a:t>
            </a:r>
            <a:r>
              <a:rPr lang="en-US" i="1" dirty="0" smtClean="0">
                <a:solidFill>
                  <a:schemeClr val="bg1"/>
                </a:solidFill>
              </a:rPr>
              <a:t>,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CNTDN</a:t>
            </a:r>
            <a:r>
              <a:rPr lang="en-US" i="1" dirty="0" smtClean="0">
                <a:solidFill>
                  <a:schemeClr val="bg1"/>
                </a:solidFill>
              </a:rPr>
              <a:t>,</a:t>
            </a:r>
            <a:r>
              <a:rPr lang="en-US" b="1" i="1" dirty="0" smtClean="0">
                <a:solidFill>
                  <a:schemeClr val="bg1"/>
                </a:solidFill>
              </a:rPr>
              <a:t> UDC </a:t>
            </a:r>
            <a:r>
              <a:rPr lang="en-US" i="1" dirty="0" smtClean="0">
                <a:solidFill>
                  <a:schemeClr val="bg1"/>
                </a:solidFill>
              </a:rPr>
              <a:t>or</a:t>
            </a:r>
            <a:r>
              <a:rPr lang="en-US" b="1" i="1" dirty="0" smtClean="0">
                <a:solidFill>
                  <a:schemeClr val="bg1"/>
                </a:solidFill>
              </a:rPr>
              <a:t> UDCG</a:t>
            </a:r>
            <a:r>
              <a:rPr lang="en-US" i="1" dirty="0" smtClean="0">
                <a:solidFill>
                  <a:schemeClr val="bg1"/>
                </a:solidFill>
              </a:rPr>
              <a:t>. These are the </a:t>
            </a:r>
            <a:r>
              <a:rPr lang="en-US" i="1" u="sng" dirty="0" smtClean="0">
                <a:solidFill>
                  <a:schemeClr val="bg1"/>
                </a:solidFill>
              </a:rPr>
              <a:t>ONLY</a:t>
            </a:r>
            <a:r>
              <a:rPr lang="en-US" i="1" dirty="0" smtClean="0">
                <a:solidFill>
                  <a:schemeClr val="bg1"/>
                </a:solidFill>
              </a:rPr>
              <a:t> exceptions.</a:t>
            </a:r>
          </a:p>
        </p:txBody>
      </p:sp>
    </p:spTree>
    <p:extLst>
      <p:ext uri="{BB962C8B-B14F-4D97-AF65-F5344CB8AC3E}">
        <p14:creationId xmlns:p14="http://schemas.microsoft.com/office/powerpoint/2010/main" val="53459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5" grpId="1" uiExpand="1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4" grpId="2" animBg="1"/>
      <p:bldP spid="14" grpId="3" animBg="1"/>
      <p:bldP spid="14" grpId="4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18" grpId="0" animBg="1"/>
      <p:bldP spid="18" grpId="1" animBg="1"/>
      <p:bldP spid="1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77500" lnSpcReduction="20000"/>
          </a:bodyPr>
          <a:lstStyle/>
          <a:p>
            <a:r>
              <a:rPr lang="en-US" dirty="0" smtClean="0"/>
              <a:t>Edge Bits</a:t>
            </a:r>
            <a:endParaRPr lang="en-US" dirty="0" smtClean="0"/>
          </a:p>
          <a:p>
            <a:pPr lvl="1"/>
            <a:r>
              <a:rPr lang="en-US" dirty="0" smtClean="0"/>
              <a:t>Since indexes are assigned at download time, Do-more Designer doesn’t “know” what those are until the project is read back up</a:t>
            </a:r>
          </a:p>
          <a:p>
            <a:pPr lvl="1"/>
            <a:r>
              <a:rPr lang="en-US" dirty="0" smtClean="0"/>
              <a:t>All Edge Bits in Do-more Designer originally have an index of zero (e.g. </a:t>
            </a:r>
            <a:r>
              <a:rPr lang="en-US" b="1" dirty="0" smtClean="0">
                <a:solidFill>
                  <a:srgbClr val="0070C0"/>
                </a:solidFill>
              </a:rPr>
              <a:t>/E0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Thus the following two interesting scenarios can occur:</a:t>
            </a:r>
          </a:p>
          <a:p>
            <a:pPr lvl="2"/>
            <a:r>
              <a:rPr lang="en-US" dirty="0" smtClean="0"/>
              <a:t>(1) If a new project with edge-triggered instructions is first saved to disk and then downloaded to the PLC, a dialog will appear describing, </a:t>
            </a:r>
            <a:r>
              <a:rPr lang="en-US" i="1" dirty="0" smtClean="0"/>
              <a:t>“The Program has been modified…”</a:t>
            </a:r>
            <a:r>
              <a:rPr lang="en-US" dirty="0" smtClean="0"/>
              <a:t> when no manual modification occurred.</a:t>
            </a:r>
          </a:p>
          <a:p>
            <a:pPr lvl="3"/>
            <a:r>
              <a:rPr lang="en-US" b="1" u="sng" dirty="0" smtClean="0"/>
              <a:t>Solution</a:t>
            </a:r>
            <a:r>
              <a:rPr lang="en-US" dirty="0" smtClean="0"/>
              <a:t>: Save the Project to Disk. </a:t>
            </a:r>
          </a:p>
          <a:p>
            <a:pPr lvl="3"/>
            <a:r>
              <a:rPr lang="en-US" dirty="0" smtClean="0"/>
              <a:t>If Project is not saved to disk then </a:t>
            </a:r>
            <a:r>
              <a:rPr lang="en-US" i="1" dirty="0" smtClean="0"/>
              <a:t>“Modified project not saved to disk – new Edge/Instruction IDs assigned during download to PLC”</a:t>
            </a:r>
            <a:r>
              <a:rPr lang="en-US" dirty="0" smtClean="0"/>
              <a:t> is displayed in the Output Window as a Warning</a:t>
            </a:r>
          </a:p>
          <a:p>
            <a:pPr lvl="2"/>
            <a:r>
              <a:rPr lang="en-US" dirty="0" smtClean="0"/>
              <a:t>(2) I</a:t>
            </a:r>
            <a:r>
              <a:rPr lang="en-US" dirty="0" smtClean="0"/>
              <a:t>f that project (which was not saved) is closed and then reopened online, the compare will fail.</a:t>
            </a:r>
          </a:p>
          <a:p>
            <a:pPr lvl="3"/>
            <a:r>
              <a:rPr lang="en-US" dirty="0" smtClean="0"/>
              <a:t>If &lt;Compare Programs…&gt; is used the Edge Bit difference is shown</a:t>
            </a:r>
          </a:p>
          <a:p>
            <a:pPr lvl="3"/>
            <a:r>
              <a:rPr lang="en-US" b="1" u="sng" dirty="0" smtClean="0"/>
              <a:t>Solution</a:t>
            </a:r>
            <a:r>
              <a:rPr lang="en-US" dirty="0" smtClean="0"/>
              <a:t>: Go online with the PLC project and save the project to disk with the new Edge Bit index assignments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2100" y="9144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/E0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/E21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074" name="New Edge/Instruction 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4667250" cy="18288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Resolve Online/Offline Di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87" y="1411263"/>
            <a:ext cx="4801465" cy="415133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5105400" y="2514600"/>
            <a:ext cx="381000" cy="6096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CompareProgram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4476"/>
            <a:ext cx="6086475" cy="52959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-/E16"/>
          <p:cNvSpPr/>
          <p:nvPr/>
        </p:nvSpPr>
        <p:spPr>
          <a:xfrm>
            <a:off x="5543034" y="4911540"/>
            <a:ext cx="896383" cy="2353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-/E0"/>
          <p:cNvSpPr/>
          <p:nvPr/>
        </p:nvSpPr>
        <p:spPr>
          <a:xfrm>
            <a:off x="3638034" y="4911540"/>
            <a:ext cx="896383" cy="2353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61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41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  <p:bldP spid="6" grpId="0" animBg="1"/>
      <p:bldP spid="6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Termination Scan</a:t>
            </a:r>
          </a:p>
          <a:p>
            <a:pPr lvl="1"/>
            <a:r>
              <a:rPr lang="en-US" dirty="0" smtClean="0"/>
              <a:t>Scan which immediately follows the scan in which the Stage was last executed</a:t>
            </a:r>
          </a:p>
          <a:p>
            <a:pPr lvl="1"/>
            <a:r>
              <a:rPr lang="en-US" dirty="0" smtClean="0"/>
              <a:t>Insures proper shutdown</a:t>
            </a:r>
          </a:p>
          <a:p>
            <a:pPr lvl="1"/>
            <a:r>
              <a:rPr lang="en-US" dirty="0" smtClean="0"/>
              <a:t>Insures subsequent startup behavior</a:t>
            </a:r>
          </a:p>
          <a:p>
            <a:pPr lvl="1"/>
            <a:r>
              <a:rPr lang="en-US" dirty="0" smtClean="0"/>
              <a:t>What happens?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OUT</a:t>
            </a:r>
            <a:r>
              <a:rPr lang="en-US" dirty="0" smtClean="0"/>
              <a:t> instructions are turned OFF</a:t>
            </a:r>
          </a:p>
          <a:p>
            <a:pPr lvl="2"/>
            <a:r>
              <a:rPr lang="en-US" dirty="0" smtClean="0"/>
              <a:t>Timers &amp; Counters are reset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lvl="2"/>
            <a:r>
              <a:rPr lang="en-US" dirty="0" smtClean="0"/>
              <a:t>Edge bits are turned OFF</a:t>
            </a:r>
          </a:p>
          <a:p>
            <a:pPr marL="704088"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00B050"/>
                </a:solidFill>
              </a:rPr>
              <a:t>UDCG</a:t>
            </a:r>
            <a:r>
              <a:rPr lang="en-US" dirty="0" smtClean="0">
                <a:solidFill>
                  <a:srgbClr val="FF0000"/>
                </a:solidFill>
              </a:rPr>
              <a:t> “Global </a:t>
            </a:r>
            <a:r>
              <a:rPr lang="en-US" dirty="0">
                <a:solidFill>
                  <a:srgbClr val="FF0000"/>
                </a:solidFill>
              </a:rPr>
              <a:t>Up/Down Counter” </a:t>
            </a:r>
            <a:r>
              <a:rPr lang="en-US" dirty="0" smtClean="0">
                <a:solidFill>
                  <a:srgbClr val="FF0000"/>
                </a:solidFill>
              </a:rPr>
              <a:t>not reset </a:t>
            </a:r>
            <a:endParaRPr lang="en-US" dirty="0">
              <a:solidFill>
                <a:srgbClr val="FF0000"/>
              </a:solidFill>
            </a:endParaRPr>
          </a:p>
          <a:p>
            <a:pPr marL="704088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00B050"/>
                </a:solidFill>
              </a:rPr>
              <a:t>TMRAG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“Global Accumulating Timer”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reset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051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81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77500" lnSpcReduction="20000"/>
          </a:bodyPr>
          <a:lstStyle/>
          <a:p>
            <a:r>
              <a:rPr lang="en-US" dirty="0" smtClean="0"/>
              <a:t>Enabling:</a:t>
            </a:r>
          </a:p>
          <a:p>
            <a:pPr lvl="1"/>
            <a:r>
              <a:rPr lang="en-US" dirty="0" smtClean="0"/>
              <a:t>When the Stage is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r>
              <a:rPr lang="en-US" dirty="0" smtClean="0"/>
              <a:t> of:</a:t>
            </a:r>
          </a:p>
          <a:p>
            <a:pPr marL="704088" lvl="2" indent="0">
              <a:buNone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B050"/>
                </a:solidFill>
              </a:rPr>
              <a:t>JMP</a:t>
            </a:r>
            <a:r>
              <a:rPr lang="en-US" dirty="0" smtClean="0"/>
              <a:t> “Jump To Stage”</a:t>
            </a:r>
          </a:p>
          <a:p>
            <a:pPr marL="704088" lvl="2" indent="0">
              <a:buNone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B050"/>
                </a:solidFill>
              </a:rPr>
              <a:t>JMPI</a:t>
            </a:r>
            <a:r>
              <a:rPr lang="en-US" dirty="0" smtClean="0"/>
              <a:t> “Indexed Jump”</a:t>
            </a:r>
          </a:p>
          <a:p>
            <a:pPr marL="704088" lvl="2" indent="0">
              <a:buNone/>
            </a:pPr>
            <a:r>
              <a:rPr lang="en-US" dirty="0" smtClean="0"/>
              <a:t>(3) </a:t>
            </a:r>
            <a:r>
              <a:rPr lang="en-US" b="1" dirty="0" smtClean="0">
                <a:solidFill>
                  <a:srgbClr val="00B050"/>
                </a:solidFill>
              </a:rPr>
              <a:t>SGSET</a:t>
            </a:r>
            <a:r>
              <a:rPr lang="en-US" dirty="0" smtClean="0"/>
              <a:t> “Enable Stage”</a:t>
            </a:r>
          </a:p>
          <a:p>
            <a:pPr marL="704088" lvl="2" indent="0">
              <a:buNone/>
            </a:pPr>
            <a:r>
              <a:rPr lang="en-US" dirty="0" smtClean="0"/>
              <a:t>(4) </a:t>
            </a:r>
            <a:r>
              <a:rPr lang="en-US" b="1" dirty="0" smtClean="0">
                <a:solidFill>
                  <a:srgbClr val="00B050"/>
                </a:solidFill>
              </a:rPr>
              <a:t>SGDIVRG</a:t>
            </a:r>
            <a:r>
              <a:rPr lang="en-US" dirty="0" smtClean="0"/>
              <a:t> “Jump to Multiple Stages”</a:t>
            </a:r>
          </a:p>
          <a:p>
            <a:pPr marL="704088" lvl="2" indent="0">
              <a:buNone/>
            </a:pPr>
            <a:r>
              <a:rPr lang="en-US" dirty="0" smtClean="0"/>
              <a:t>(5) </a:t>
            </a:r>
            <a:r>
              <a:rPr lang="en-US" b="1" dirty="0" smtClean="0">
                <a:solidFill>
                  <a:srgbClr val="00B050"/>
                </a:solidFill>
              </a:rPr>
              <a:t>SGCONVRG</a:t>
            </a:r>
            <a:r>
              <a:rPr lang="en-US" dirty="0" smtClean="0"/>
              <a:t> “Converge Multiple Stages to SG”</a:t>
            </a:r>
          </a:p>
          <a:p>
            <a:r>
              <a:rPr lang="en-US" dirty="0" smtClean="0"/>
              <a:t>Disabling:</a:t>
            </a:r>
          </a:p>
          <a:p>
            <a:pPr lvl="1"/>
            <a:r>
              <a:rPr lang="en-US" dirty="0" smtClean="0"/>
              <a:t>When the Stage is:</a:t>
            </a:r>
          </a:p>
          <a:p>
            <a:pPr lvl="2"/>
            <a:r>
              <a:rPr lang="en-US" dirty="0" smtClean="0"/>
              <a:t>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dirty="0" smtClean="0"/>
              <a:t> of:</a:t>
            </a:r>
          </a:p>
          <a:p>
            <a:pPr marL="978408" lvl="3" indent="0">
              <a:buNone/>
            </a:pPr>
            <a:r>
              <a:rPr lang="en-US" dirty="0" smtClean="0"/>
              <a:t>(1) </a:t>
            </a:r>
            <a:r>
              <a:rPr lang="en-US" b="1" dirty="0" smtClean="0">
                <a:solidFill>
                  <a:srgbClr val="00B050"/>
                </a:solidFill>
              </a:rPr>
              <a:t>JMP</a:t>
            </a:r>
            <a:r>
              <a:rPr lang="en-US" dirty="0" smtClean="0"/>
              <a:t> “Jump To Stage”</a:t>
            </a:r>
          </a:p>
          <a:p>
            <a:pPr marL="978408" lvl="3" indent="0">
              <a:buNone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00B050"/>
                </a:solidFill>
              </a:rPr>
              <a:t>JMPI</a:t>
            </a:r>
            <a:r>
              <a:rPr lang="en-US" dirty="0" smtClean="0"/>
              <a:t> “Indexed Jump”</a:t>
            </a:r>
          </a:p>
          <a:p>
            <a:pPr marL="978408" lvl="3" indent="0">
              <a:buNone/>
            </a:pPr>
            <a:r>
              <a:rPr lang="en-US" dirty="0" smtClean="0"/>
              <a:t>(4) </a:t>
            </a:r>
            <a:r>
              <a:rPr lang="en-US" b="1" dirty="0" smtClean="0">
                <a:solidFill>
                  <a:srgbClr val="00B050"/>
                </a:solidFill>
              </a:rPr>
              <a:t>SGDIVRG</a:t>
            </a:r>
            <a:r>
              <a:rPr lang="en-US" dirty="0" smtClean="0"/>
              <a:t> “Jump to Multiple Stages”</a:t>
            </a:r>
          </a:p>
          <a:p>
            <a:pPr marL="978408" lvl="3" indent="0">
              <a:buNone/>
            </a:pPr>
            <a:r>
              <a:rPr lang="en-US" dirty="0" smtClean="0"/>
              <a:t>(5) </a:t>
            </a:r>
            <a:r>
              <a:rPr lang="en-US" b="1" dirty="0" smtClean="0">
                <a:solidFill>
                  <a:srgbClr val="00B050"/>
                </a:solidFill>
              </a:rPr>
              <a:t>SGCONVRG</a:t>
            </a:r>
            <a:r>
              <a:rPr lang="en-US" dirty="0" smtClean="0"/>
              <a:t> “Converge Multiple Stages to SG”</a:t>
            </a:r>
          </a:p>
          <a:p>
            <a:pPr lvl="2"/>
            <a:r>
              <a:rPr lang="en-US" dirty="0" smtClean="0"/>
              <a:t>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r>
              <a:rPr lang="en-US" dirty="0" smtClean="0"/>
              <a:t> of:</a:t>
            </a:r>
          </a:p>
          <a:p>
            <a:pPr marL="978408" lvl="3" indent="0">
              <a:buNone/>
            </a:pPr>
            <a:r>
              <a:rPr lang="en-US" dirty="0" smtClean="0"/>
              <a:t>(6) </a:t>
            </a:r>
            <a:r>
              <a:rPr lang="en-US" b="1" dirty="0" smtClean="0">
                <a:solidFill>
                  <a:srgbClr val="00B050"/>
                </a:solidFill>
              </a:rPr>
              <a:t>SGRST</a:t>
            </a:r>
            <a:r>
              <a:rPr lang="en-US" dirty="0" smtClean="0"/>
              <a:t> “Disable Stage”</a:t>
            </a:r>
          </a:p>
          <a:p>
            <a:pPr marL="978408" lvl="3" indent="0">
              <a:buNone/>
            </a:pPr>
            <a:r>
              <a:rPr lang="en-US" dirty="0" smtClean="0"/>
              <a:t>(7) </a:t>
            </a:r>
            <a:r>
              <a:rPr lang="en-US" b="1" dirty="0" smtClean="0">
                <a:solidFill>
                  <a:srgbClr val="00B050"/>
                </a:solidFill>
              </a:rPr>
              <a:t>SGRSTR</a:t>
            </a:r>
            <a:r>
              <a:rPr lang="en-US" dirty="0" smtClean="0"/>
              <a:t> “Disable Range of Stages”</a:t>
            </a:r>
          </a:p>
        </p:txBody>
      </p:sp>
      <p:pic>
        <p:nvPicPr>
          <p:cNvPr id="2051" name="Target1" descr="C:\Users\Greg\AppData\Local\Microsoft\Windows\Temporary Internet Files\Content.IE5\845YV15E\1194986818603360813target_with_arrow_virgin_01.svg.hi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66" y="1955652"/>
            <a:ext cx="715302" cy="6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39" y="3657600"/>
            <a:ext cx="69668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rget2" descr="C:\Users\Greg\AppData\Local\Microsoft\Windows\Temporary Internet Files\Content.IE5\845YV15E\1194986818603360813target_with_arrow_virgin_01.svg.hi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68" y="5615860"/>
            <a:ext cx="715302" cy="6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44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399" cy="1676401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Instruction Set (Program Control)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2249424"/>
            <a:ext cx="7086600" cy="4325112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Program Control</a:t>
            </a:r>
          </a:p>
          <a:p>
            <a:pPr lvl="1"/>
            <a:r>
              <a:rPr lang="en-US" b="1" dirty="0" smtClean="0"/>
              <a:t>ENTASK</a:t>
            </a:r>
          </a:p>
          <a:p>
            <a:pPr lvl="1"/>
            <a:r>
              <a:rPr lang="en-US" b="1" dirty="0" smtClean="0"/>
              <a:t>EXIT</a:t>
            </a:r>
          </a:p>
          <a:p>
            <a:pPr lvl="1"/>
            <a:r>
              <a:rPr lang="en-US" b="1" dirty="0" smtClean="0"/>
              <a:t>GOTO</a:t>
            </a:r>
          </a:p>
          <a:p>
            <a:pPr lvl="1"/>
            <a:r>
              <a:rPr lang="en-US" b="1" dirty="0" smtClean="0"/>
              <a:t>HALT</a:t>
            </a:r>
          </a:p>
          <a:p>
            <a:pPr lvl="1"/>
            <a:r>
              <a:rPr lang="en-US" b="1" dirty="0" smtClean="0"/>
              <a:t>JMP (Stage)</a:t>
            </a:r>
          </a:p>
          <a:p>
            <a:pPr lvl="1"/>
            <a:r>
              <a:rPr lang="en-US" b="1" dirty="0" smtClean="0"/>
              <a:t>JMPI (Stage)</a:t>
            </a:r>
          </a:p>
          <a:p>
            <a:pPr lvl="1"/>
            <a:r>
              <a:rPr lang="en-US" b="1" dirty="0" smtClean="0"/>
              <a:t>LABEL</a:t>
            </a:r>
          </a:p>
          <a:p>
            <a:pPr lvl="1"/>
            <a:r>
              <a:rPr lang="en-US" b="1" dirty="0" smtClean="0"/>
              <a:t>REBOOT</a:t>
            </a:r>
          </a:p>
          <a:p>
            <a:pPr lvl="1"/>
            <a:r>
              <a:rPr lang="en-US" b="1" dirty="0" smtClean="0"/>
              <a:t>RESTART</a:t>
            </a:r>
          </a:p>
          <a:p>
            <a:pPr lvl="1"/>
            <a:r>
              <a:rPr lang="en-US" b="1" dirty="0" smtClean="0"/>
              <a:t>RUN</a:t>
            </a:r>
          </a:p>
          <a:p>
            <a:pPr lvl="1"/>
            <a:r>
              <a:rPr lang="en-US" b="1" dirty="0" smtClean="0"/>
              <a:t>SG (Stage)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SGCONVRG (Stage)</a:t>
            </a:r>
          </a:p>
          <a:p>
            <a:pPr lvl="1"/>
            <a:r>
              <a:rPr lang="en-US" b="1" dirty="0" smtClean="0"/>
              <a:t>SGDIVRG (Stage)</a:t>
            </a:r>
          </a:p>
          <a:p>
            <a:pPr lvl="1"/>
            <a:r>
              <a:rPr lang="en-US" b="1" dirty="0" smtClean="0"/>
              <a:t>SGRST (Stage)</a:t>
            </a:r>
          </a:p>
          <a:p>
            <a:pPr lvl="1"/>
            <a:r>
              <a:rPr lang="en-US" b="1" dirty="0" smtClean="0"/>
              <a:t>SGRSTR (Stage)</a:t>
            </a:r>
          </a:p>
          <a:p>
            <a:pPr lvl="1"/>
            <a:r>
              <a:rPr lang="en-US" b="1" dirty="0" smtClean="0"/>
              <a:t>SGSET (Stage)</a:t>
            </a:r>
          </a:p>
          <a:p>
            <a:pPr lvl="1"/>
            <a:r>
              <a:rPr lang="en-US" b="1" dirty="0" smtClean="0"/>
              <a:t>STOP</a:t>
            </a:r>
          </a:p>
          <a:p>
            <a:pPr lvl="1"/>
            <a:r>
              <a:rPr lang="en-US" b="1" dirty="0" smtClean="0"/>
              <a:t>SUSPEND</a:t>
            </a:r>
          </a:p>
          <a:p>
            <a:pPr lvl="1"/>
            <a:r>
              <a:rPr lang="en-US" b="1" dirty="0" smtClean="0"/>
              <a:t>WATCHDOG</a:t>
            </a:r>
          </a:p>
          <a:p>
            <a:pPr lvl="1"/>
            <a:r>
              <a:rPr lang="en-US" b="1" dirty="0" smtClean="0"/>
              <a:t>YIELD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18" y="791671"/>
            <a:ext cx="1645920" cy="591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reenFlag"/>
          <p:cNvSpPr/>
          <p:nvPr/>
        </p:nvSpPr>
        <p:spPr>
          <a:xfrm rot="5400000">
            <a:off x="2743200" y="5029200"/>
            <a:ext cx="173736" cy="17373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reenFlag"/>
          <p:cNvSpPr/>
          <p:nvPr/>
        </p:nvSpPr>
        <p:spPr>
          <a:xfrm rot="5400000">
            <a:off x="2133600" y="3028950"/>
            <a:ext cx="173736" cy="17373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eenFlag"/>
          <p:cNvSpPr/>
          <p:nvPr/>
        </p:nvSpPr>
        <p:spPr>
          <a:xfrm rot="5400000">
            <a:off x="2916936" y="5334000"/>
            <a:ext cx="173736" cy="17373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eenFlag"/>
          <p:cNvSpPr/>
          <p:nvPr/>
        </p:nvSpPr>
        <p:spPr>
          <a:xfrm rot="5400000">
            <a:off x="5638800" y="4610100"/>
            <a:ext cx="173736" cy="17373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eenFlag"/>
          <p:cNvSpPr/>
          <p:nvPr/>
        </p:nvSpPr>
        <p:spPr>
          <a:xfrm rot="5400000">
            <a:off x="6789039" y="5284089"/>
            <a:ext cx="173736" cy="173736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lueGreen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33375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ueFlag"/>
          <p:cNvSpPr/>
          <p:nvPr/>
        </p:nvSpPr>
        <p:spPr>
          <a:xfrm rot="5400000">
            <a:off x="5779389" y="5610225"/>
            <a:ext cx="173736" cy="173736"/>
          </a:xfrm>
          <a:prstGeom prst="rt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2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2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3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4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5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66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7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48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69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1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71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52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13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34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75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96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57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78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19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JMP</a:t>
            </a:r>
            <a:r>
              <a:rPr lang="en-US" b="1" dirty="0" smtClean="0"/>
              <a:t> “Jump To Stage”</a:t>
            </a:r>
          </a:p>
          <a:p>
            <a:pPr lvl="1"/>
            <a:r>
              <a:rPr lang="en-US" dirty="0" smtClean="0"/>
              <a:t>Disables Stage in which it is contained &amp; </a:t>
            </a:r>
            <a:br>
              <a:rPr lang="en-US" dirty="0" smtClean="0"/>
            </a:br>
            <a:r>
              <a:rPr lang="en-US" dirty="0" smtClean="0"/>
              <a:t>enables the “jump-to” Stage</a:t>
            </a:r>
          </a:p>
          <a:p>
            <a:pPr lvl="1"/>
            <a:r>
              <a:rPr lang="en-US" dirty="0" smtClean="0"/>
              <a:t>Parameters:</a:t>
            </a:r>
          </a:p>
          <a:p>
            <a:pPr lvl="2"/>
            <a:r>
              <a:rPr lang="en-US" u="sng" dirty="0" smtClean="0"/>
              <a:t>Transition To</a:t>
            </a:r>
            <a:r>
              <a:rPr lang="en-US" dirty="0" smtClean="0"/>
              <a:t> – target Stage to “jump” to</a:t>
            </a:r>
          </a:p>
          <a:p>
            <a:pPr lvl="1"/>
            <a:r>
              <a:rPr lang="en-US" dirty="0" smtClean="0"/>
              <a:t>NOTES:</a:t>
            </a:r>
          </a:p>
          <a:p>
            <a:pPr lvl="2"/>
            <a:r>
              <a:rPr lang="en-US" dirty="0" smtClean="0"/>
              <a:t>Does not “jump” immediately</a:t>
            </a:r>
          </a:p>
          <a:p>
            <a:pPr lvl="2"/>
            <a:r>
              <a:rPr lang="en-US" dirty="0" smtClean="0"/>
              <a:t>Code between the </a:t>
            </a:r>
            <a:r>
              <a:rPr lang="en-US" b="1" dirty="0" smtClean="0">
                <a:solidFill>
                  <a:srgbClr val="00B050"/>
                </a:solidFill>
              </a:rPr>
              <a:t>JMP</a:t>
            </a:r>
            <a:r>
              <a:rPr lang="en-US" dirty="0" smtClean="0"/>
              <a:t> and end of the </a:t>
            </a:r>
            <a:br>
              <a:rPr lang="en-US" dirty="0" smtClean="0"/>
            </a:br>
            <a:r>
              <a:rPr lang="en-US" dirty="0" smtClean="0"/>
              <a:t>Stage is still scanned / executed</a:t>
            </a:r>
          </a:p>
          <a:p>
            <a:pPr lvl="2"/>
            <a:r>
              <a:rPr lang="en-US" dirty="0" smtClean="0"/>
              <a:t>Cannot “jump” to Stages in other </a:t>
            </a:r>
            <a:br>
              <a:rPr lang="en-US" dirty="0" smtClean="0"/>
            </a:br>
            <a:r>
              <a:rPr lang="en-US" dirty="0" smtClean="0"/>
              <a:t>Programs</a:t>
            </a:r>
          </a:p>
          <a:p>
            <a:pPr lvl="1"/>
            <a:endParaRPr lang="en-US" dirty="0" smtClean="0"/>
          </a:p>
        </p:txBody>
      </p:sp>
      <p:pic>
        <p:nvPicPr>
          <p:cNvPr id="3074" name="PIC-J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65067"/>
            <a:ext cx="25611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-JMP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13" y="1066800"/>
            <a:ext cx="1819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6629400" y="1895475"/>
            <a:ext cx="730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629400" y="3009900"/>
            <a:ext cx="730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29400" y="4181475"/>
            <a:ext cx="730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629400" y="5314950"/>
            <a:ext cx="7303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7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22" y="1838325"/>
            <a:ext cx="324897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JMPI</a:t>
            </a:r>
            <a:r>
              <a:rPr lang="en-US" b="1" dirty="0" smtClean="0"/>
              <a:t> “Indexed Jump”</a:t>
            </a:r>
          </a:p>
          <a:p>
            <a:pPr lvl="1"/>
            <a:r>
              <a:rPr lang="en-US" dirty="0" smtClean="0"/>
              <a:t>Disables Stage in which it is contained &amp; </a:t>
            </a:r>
            <a:br>
              <a:rPr lang="en-US" dirty="0" smtClean="0"/>
            </a:br>
            <a:r>
              <a:rPr lang="en-US" dirty="0" smtClean="0"/>
              <a:t>enables the “jump-to” Stage based on an </a:t>
            </a:r>
            <a:br>
              <a:rPr lang="en-US" dirty="0" smtClean="0"/>
            </a:b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Parameters:</a:t>
            </a:r>
          </a:p>
          <a:p>
            <a:pPr lvl="2"/>
            <a:r>
              <a:rPr lang="en-US" u="sng" dirty="0" smtClean="0"/>
              <a:t>Index</a:t>
            </a:r>
            <a:r>
              <a:rPr lang="en-US" dirty="0" smtClean="0"/>
              <a:t> – memory location of index </a:t>
            </a:r>
            <a:br>
              <a:rPr lang="en-US" dirty="0" smtClean="0"/>
            </a:br>
            <a:r>
              <a:rPr lang="en-US" dirty="0" smtClean="0"/>
              <a:t>value</a:t>
            </a:r>
          </a:p>
          <a:p>
            <a:pPr lvl="2"/>
            <a:r>
              <a:rPr lang="en-US" u="sng" dirty="0" smtClean="0"/>
              <a:t>First Stage</a:t>
            </a:r>
            <a:r>
              <a:rPr lang="en-US" dirty="0" smtClean="0"/>
              <a:t> – 1</a:t>
            </a:r>
            <a:r>
              <a:rPr lang="en-US" baseline="30000" dirty="0" smtClean="0"/>
              <a:t>st</a:t>
            </a:r>
            <a:r>
              <a:rPr lang="en-US" dirty="0" smtClean="0"/>
              <a:t> Stage in range for </a:t>
            </a:r>
            <a:br>
              <a:rPr lang="en-US" dirty="0" smtClean="0"/>
            </a:br>
            <a:r>
              <a:rPr lang="en-US" dirty="0" smtClean="0"/>
              <a:t>index = 0</a:t>
            </a:r>
          </a:p>
          <a:p>
            <a:pPr lvl="2"/>
            <a:r>
              <a:rPr lang="en-US" u="sng" dirty="0" smtClean="0"/>
              <a:t>Last/Exception Stage</a:t>
            </a:r>
            <a:r>
              <a:rPr lang="en-US" dirty="0" smtClean="0"/>
              <a:t> – Stage to </a:t>
            </a:r>
            <a:br>
              <a:rPr lang="en-US" dirty="0" smtClean="0"/>
            </a:br>
            <a:r>
              <a:rPr lang="en-US" dirty="0" smtClean="0"/>
              <a:t>“jump” to if index is out of range</a:t>
            </a:r>
            <a:endParaRPr lang="en-US" u="sng" dirty="0" smtClean="0"/>
          </a:p>
          <a:p>
            <a:pPr lvl="1"/>
            <a:r>
              <a:rPr lang="en-US" dirty="0" smtClean="0"/>
              <a:t>NOTES:</a:t>
            </a:r>
          </a:p>
          <a:p>
            <a:pPr lvl="2"/>
            <a:r>
              <a:rPr lang="en-US" dirty="0" smtClean="0"/>
              <a:t>Does not “jump” immediately</a:t>
            </a:r>
          </a:p>
          <a:p>
            <a:pPr lvl="2"/>
            <a:r>
              <a:rPr lang="en-US" dirty="0" smtClean="0"/>
              <a:t>Code between the </a:t>
            </a:r>
            <a:r>
              <a:rPr lang="en-US" b="1" dirty="0" smtClean="0">
                <a:solidFill>
                  <a:srgbClr val="00B050"/>
                </a:solidFill>
              </a:rPr>
              <a:t>JMPI</a:t>
            </a:r>
            <a:r>
              <a:rPr lang="en-US" dirty="0" smtClean="0"/>
              <a:t> and end of the Stage </a:t>
            </a:r>
            <a:br>
              <a:rPr lang="en-US" dirty="0" smtClean="0"/>
            </a:br>
            <a:r>
              <a:rPr lang="en-US" dirty="0" smtClean="0"/>
              <a:t>is still scanned / executed</a:t>
            </a:r>
          </a:p>
          <a:p>
            <a:pPr lvl="2"/>
            <a:r>
              <a:rPr lang="en-US" dirty="0" smtClean="0"/>
              <a:t>Cannot “jump” to Stages in other Programs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44" y="762000"/>
            <a:ext cx="23050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91200" y="3086100"/>
            <a:ext cx="2667000" cy="304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9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07342"/>
            <a:ext cx="16097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SGSET</a:t>
            </a:r>
            <a:r>
              <a:rPr lang="en-US" b="1" dirty="0" smtClean="0"/>
              <a:t> “Enable Stage”</a:t>
            </a:r>
          </a:p>
          <a:p>
            <a:pPr lvl="1"/>
            <a:r>
              <a:rPr lang="en-US" dirty="0" smtClean="0"/>
              <a:t>Enables target Stage</a:t>
            </a:r>
          </a:p>
          <a:p>
            <a:pPr lvl="1"/>
            <a:r>
              <a:rPr lang="en-US" dirty="0" smtClean="0"/>
              <a:t>Parameters:</a:t>
            </a:r>
          </a:p>
          <a:p>
            <a:pPr lvl="2"/>
            <a:r>
              <a:rPr lang="en-US" u="sng" dirty="0" smtClean="0"/>
              <a:t>Stage</a:t>
            </a:r>
            <a:r>
              <a:rPr lang="en-US" dirty="0" smtClean="0"/>
              <a:t> – target Stage to enable</a:t>
            </a:r>
          </a:p>
          <a:p>
            <a:pPr lvl="1"/>
            <a:r>
              <a:rPr lang="en-US" dirty="0" smtClean="0"/>
              <a:t>NOTES:</a:t>
            </a:r>
          </a:p>
          <a:p>
            <a:pPr lvl="2"/>
            <a:r>
              <a:rPr lang="en-US" dirty="0" smtClean="0"/>
              <a:t>Does not disable Stage containing </a:t>
            </a:r>
            <a:r>
              <a:rPr lang="en-US" b="1" dirty="0" smtClean="0">
                <a:solidFill>
                  <a:srgbClr val="00B050"/>
                </a:solidFill>
              </a:rPr>
              <a:t>SGSET</a:t>
            </a:r>
          </a:p>
          <a:p>
            <a:pPr lvl="2"/>
            <a:r>
              <a:rPr lang="en-US" dirty="0" smtClean="0"/>
              <a:t>Cannot enable Stages in other Programs</a:t>
            </a:r>
          </a:p>
          <a:p>
            <a:pPr lvl="1"/>
            <a:endParaRPr lang="en-US" dirty="0" smtClean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8564"/>
            <a:ext cx="30268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7967662" y="2819400"/>
            <a:ext cx="338138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967662" y="3962400"/>
            <a:ext cx="338138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967662" y="5149064"/>
            <a:ext cx="338138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0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SGRST</a:t>
            </a:r>
            <a:r>
              <a:rPr lang="en-US" b="1" dirty="0" smtClean="0"/>
              <a:t> “Disable Stage”</a:t>
            </a:r>
          </a:p>
          <a:p>
            <a:pPr lvl="1"/>
            <a:r>
              <a:rPr lang="en-US" dirty="0" smtClean="0"/>
              <a:t>Disables target Stage</a:t>
            </a:r>
          </a:p>
          <a:p>
            <a:pPr lvl="1"/>
            <a:r>
              <a:rPr lang="en-US" dirty="0" smtClean="0"/>
              <a:t>Parameters:</a:t>
            </a:r>
          </a:p>
          <a:p>
            <a:pPr lvl="2"/>
            <a:r>
              <a:rPr lang="en-US" u="sng" dirty="0" smtClean="0"/>
              <a:t>Stage</a:t>
            </a:r>
            <a:r>
              <a:rPr lang="en-US" dirty="0" smtClean="0"/>
              <a:t> – target Stage to disable</a:t>
            </a:r>
          </a:p>
          <a:p>
            <a:pPr lvl="1"/>
            <a:r>
              <a:rPr lang="en-US" dirty="0" smtClean="0"/>
              <a:t>NOTES:</a:t>
            </a:r>
          </a:p>
          <a:p>
            <a:pPr lvl="2"/>
            <a:r>
              <a:rPr lang="en-US" dirty="0" smtClean="0"/>
              <a:t>If it </a:t>
            </a:r>
            <a:r>
              <a:rPr lang="en-US" dirty="0"/>
              <a:t>disables </a:t>
            </a:r>
            <a:r>
              <a:rPr lang="en-US" dirty="0" smtClean="0"/>
              <a:t>itself, code </a:t>
            </a:r>
            <a:r>
              <a:rPr lang="en-US" dirty="0"/>
              <a:t>between the </a:t>
            </a:r>
            <a:r>
              <a:rPr lang="en-US" b="1" dirty="0" smtClean="0">
                <a:solidFill>
                  <a:srgbClr val="00B050"/>
                </a:solidFill>
              </a:rPr>
              <a:t>SGRST</a:t>
            </a:r>
            <a:r>
              <a:rPr lang="en-US" dirty="0" smtClean="0"/>
              <a:t> &amp; </a:t>
            </a:r>
            <a:r>
              <a:rPr lang="en-US" dirty="0"/>
              <a:t>end of the Stage </a:t>
            </a:r>
            <a:r>
              <a:rPr lang="en-US" dirty="0" smtClean="0"/>
              <a:t>is </a:t>
            </a:r>
            <a:r>
              <a:rPr lang="en-US" dirty="0"/>
              <a:t>still scanned / </a:t>
            </a:r>
            <a:r>
              <a:rPr lang="en-US" dirty="0" smtClean="0"/>
              <a:t>executed</a:t>
            </a:r>
          </a:p>
          <a:p>
            <a:pPr lvl="2"/>
            <a:r>
              <a:rPr lang="en-US" dirty="0"/>
              <a:t>Cannot disable Stages in other Programs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96140"/>
            <a:ext cx="3183467" cy="99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6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01" y="2166744"/>
            <a:ext cx="3691731" cy="43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SGRSTR</a:t>
            </a:r>
            <a:r>
              <a:rPr lang="en-US" b="1" dirty="0" smtClean="0"/>
              <a:t> “Disable Range of Stages”</a:t>
            </a:r>
          </a:p>
          <a:p>
            <a:pPr lvl="1"/>
            <a:r>
              <a:rPr lang="en-US" dirty="0" smtClean="0"/>
              <a:t>Disables a range of Stages</a:t>
            </a:r>
          </a:p>
          <a:p>
            <a:pPr lvl="1"/>
            <a:r>
              <a:rPr lang="en-US" dirty="0" smtClean="0"/>
              <a:t>Parameters:</a:t>
            </a:r>
          </a:p>
          <a:p>
            <a:pPr lvl="2"/>
            <a:r>
              <a:rPr lang="en-US" u="sng" dirty="0" smtClean="0"/>
              <a:t>Start Stage</a:t>
            </a:r>
            <a:r>
              <a:rPr lang="en-US" dirty="0" smtClean="0"/>
              <a:t> – 1</a:t>
            </a:r>
            <a:r>
              <a:rPr lang="en-US" baseline="30000" dirty="0" smtClean="0"/>
              <a:t>st</a:t>
            </a:r>
            <a:r>
              <a:rPr lang="en-US" dirty="0" smtClean="0"/>
              <a:t> Stage in </a:t>
            </a:r>
            <a:br>
              <a:rPr lang="en-US" dirty="0" smtClean="0"/>
            </a:br>
            <a:r>
              <a:rPr lang="en-US" dirty="0" smtClean="0"/>
              <a:t>range to disable</a:t>
            </a:r>
          </a:p>
          <a:p>
            <a:pPr lvl="2"/>
            <a:r>
              <a:rPr lang="en-US" u="sng" dirty="0" smtClean="0"/>
              <a:t>End Stage</a:t>
            </a:r>
            <a:r>
              <a:rPr lang="en-US" dirty="0" smtClean="0"/>
              <a:t> – last Stage in </a:t>
            </a:r>
            <a:br>
              <a:rPr lang="en-US" dirty="0" smtClean="0"/>
            </a:br>
            <a:r>
              <a:rPr lang="en-US" dirty="0" smtClean="0"/>
              <a:t>range to disable</a:t>
            </a:r>
            <a:endParaRPr lang="en-US" u="sng" dirty="0" smtClean="0"/>
          </a:p>
          <a:p>
            <a:pPr lvl="1"/>
            <a:r>
              <a:rPr lang="en-US" dirty="0" smtClean="0"/>
              <a:t>NOTES:</a:t>
            </a:r>
          </a:p>
          <a:p>
            <a:pPr lvl="2"/>
            <a:r>
              <a:rPr lang="en-US" dirty="0"/>
              <a:t>If it disables itself,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SGRSTR</a:t>
            </a:r>
            <a:r>
              <a:rPr lang="en-US" dirty="0" smtClean="0"/>
              <a:t> </a:t>
            </a:r>
            <a:r>
              <a:rPr lang="en-US" dirty="0"/>
              <a:t>&amp; end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Stage </a:t>
            </a:r>
            <a:r>
              <a:rPr lang="en-US" dirty="0"/>
              <a:t>is still scanned / </a:t>
            </a:r>
            <a:r>
              <a:rPr lang="en-US" dirty="0" smtClean="0"/>
              <a:t>executed</a:t>
            </a:r>
          </a:p>
          <a:p>
            <a:pPr lvl="2"/>
            <a:r>
              <a:rPr lang="en-US" dirty="0" smtClean="0"/>
              <a:t>Cannot disable Stages in other </a:t>
            </a:r>
            <a:br>
              <a:rPr lang="en-US" dirty="0" smtClean="0"/>
            </a:br>
            <a:r>
              <a:rPr lang="en-US" dirty="0" smtClean="0"/>
              <a:t>Programs</a:t>
            </a:r>
          </a:p>
          <a:p>
            <a:pPr lvl="1"/>
            <a:endParaRPr lang="en-US" dirty="0" smtClean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94" y="762000"/>
            <a:ext cx="2238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924800" y="4076700"/>
            <a:ext cx="1106424" cy="7239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9148"/>
            <a:ext cx="2930588" cy="44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SGDIVRG</a:t>
            </a:r>
            <a:r>
              <a:rPr lang="en-US" b="1" dirty="0" smtClean="0"/>
              <a:t> “Jump to Multiple Stages”</a:t>
            </a:r>
          </a:p>
          <a:p>
            <a:pPr lvl="1"/>
            <a:r>
              <a:rPr lang="en-US" dirty="0"/>
              <a:t>Disables Stage in which it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contained </a:t>
            </a:r>
            <a:r>
              <a:rPr lang="en-US" dirty="0"/>
              <a:t>&amp; </a:t>
            </a:r>
            <a:r>
              <a:rPr lang="en-US" dirty="0" smtClean="0"/>
              <a:t>enables all Stages </a:t>
            </a:r>
            <a:br>
              <a:rPr lang="en-US" dirty="0" smtClean="0"/>
            </a:br>
            <a:r>
              <a:rPr lang="en-US" dirty="0" smtClean="0"/>
              <a:t>listed</a:t>
            </a:r>
            <a:endParaRPr lang="en-US" dirty="0"/>
          </a:p>
          <a:p>
            <a:pPr lvl="1"/>
            <a:r>
              <a:rPr lang="en-US" dirty="0" smtClean="0"/>
              <a:t>Parameters:</a:t>
            </a:r>
          </a:p>
          <a:p>
            <a:pPr lvl="2"/>
            <a:r>
              <a:rPr lang="en-US" u="sng" dirty="0" smtClean="0"/>
              <a:t>Transition To</a:t>
            </a:r>
            <a:r>
              <a:rPr lang="en-US" dirty="0" smtClean="0"/>
              <a:t> – list of Stages to </a:t>
            </a:r>
            <a:br>
              <a:rPr lang="en-US" dirty="0" smtClean="0"/>
            </a:br>
            <a:r>
              <a:rPr lang="en-US" dirty="0" smtClean="0"/>
              <a:t>enable</a:t>
            </a:r>
            <a:endParaRPr lang="en-US" u="sng" dirty="0" smtClean="0"/>
          </a:p>
          <a:p>
            <a:pPr lvl="1"/>
            <a:r>
              <a:rPr lang="en-US" dirty="0" smtClean="0"/>
              <a:t>NOTES:</a:t>
            </a:r>
          </a:p>
          <a:p>
            <a:pPr lvl="2"/>
            <a:r>
              <a:rPr lang="en-US" dirty="0" smtClean="0"/>
              <a:t>Cannot disable Stages in other </a:t>
            </a:r>
            <a:br>
              <a:rPr lang="en-US" dirty="0" smtClean="0"/>
            </a:br>
            <a:r>
              <a:rPr lang="en-US" dirty="0" smtClean="0"/>
              <a:t>Programs</a:t>
            </a:r>
          </a:p>
          <a:p>
            <a:pPr lvl="1"/>
            <a:endParaRPr lang="en-US" dirty="0" smtClean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29615"/>
            <a:ext cx="3733800" cy="85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095999" y="2743200"/>
            <a:ext cx="2959164" cy="2857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086475" y="3048000"/>
            <a:ext cx="152400" cy="1371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838950" y="3048000"/>
            <a:ext cx="152400" cy="1371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591425" y="3048000"/>
            <a:ext cx="152400" cy="1371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2" grpId="0" animBg="1"/>
      <p:bldP spid="4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9148"/>
            <a:ext cx="2930588" cy="447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SGCONVRG</a:t>
            </a:r>
            <a:r>
              <a:rPr lang="en-US" b="1" dirty="0" smtClean="0"/>
              <a:t> “Converge Multiple Stages to SG”</a:t>
            </a:r>
          </a:p>
          <a:p>
            <a:pPr lvl="1"/>
            <a:r>
              <a:rPr lang="en-US" dirty="0"/>
              <a:t>Disables </a:t>
            </a:r>
            <a:r>
              <a:rPr lang="en-US" dirty="0" smtClean="0"/>
              <a:t>listed Stages &amp; enables </a:t>
            </a:r>
            <a:br>
              <a:rPr lang="en-US" dirty="0" smtClean="0"/>
            </a:br>
            <a:r>
              <a:rPr lang="en-US" dirty="0" smtClean="0"/>
              <a:t>target  Stage based on condition</a:t>
            </a:r>
            <a:endParaRPr lang="en-US" dirty="0"/>
          </a:p>
          <a:p>
            <a:pPr lvl="1"/>
            <a:r>
              <a:rPr lang="en-US" dirty="0" smtClean="0"/>
              <a:t>Parameters:</a:t>
            </a:r>
          </a:p>
          <a:p>
            <a:pPr lvl="2"/>
            <a:r>
              <a:rPr lang="en-US" u="sng" dirty="0" smtClean="0"/>
              <a:t>Stage</a:t>
            </a:r>
            <a:r>
              <a:rPr lang="en-US" dirty="0" smtClean="0"/>
              <a:t> – target Stage to be enabled</a:t>
            </a:r>
          </a:p>
          <a:p>
            <a:pPr lvl="2"/>
            <a:r>
              <a:rPr lang="en-US" u="sng" dirty="0" smtClean="0"/>
              <a:t>From Stages</a:t>
            </a:r>
            <a:r>
              <a:rPr lang="en-US" dirty="0" smtClean="0"/>
              <a:t> – list of Stages to </a:t>
            </a:r>
            <a:br>
              <a:rPr lang="en-US" dirty="0" smtClean="0"/>
            </a:br>
            <a:r>
              <a:rPr lang="en-US" dirty="0" smtClean="0"/>
              <a:t>be disabled when condition is </a:t>
            </a:r>
            <a:br>
              <a:rPr lang="en-US" dirty="0" smtClean="0"/>
            </a:br>
            <a:r>
              <a:rPr lang="en-US" dirty="0" smtClean="0"/>
              <a:t>true</a:t>
            </a:r>
          </a:p>
          <a:p>
            <a:pPr lvl="2"/>
            <a:r>
              <a:rPr lang="en-US" u="sng" dirty="0" smtClean="0"/>
              <a:t>Then converge when</a:t>
            </a:r>
            <a:r>
              <a:rPr lang="en-US" dirty="0" smtClean="0"/>
              <a:t> – condition </a:t>
            </a:r>
            <a:br>
              <a:rPr lang="en-US" dirty="0" smtClean="0"/>
            </a:br>
            <a:r>
              <a:rPr lang="en-US" dirty="0" smtClean="0"/>
              <a:t>causing the convergence</a:t>
            </a:r>
            <a:endParaRPr lang="en-US" u="sng" dirty="0" smtClean="0"/>
          </a:p>
          <a:p>
            <a:pPr lvl="1"/>
            <a:r>
              <a:rPr lang="en-US" dirty="0" smtClean="0"/>
              <a:t>NOTES:</a:t>
            </a:r>
          </a:p>
          <a:p>
            <a:pPr lvl="2"/>
            <a:r>
              <a:rPr lang="en-US" dirty="0" smtClean="0"/>
              <a:t>Cannot use Stages in other Programs</a:t>
            </a:r>
          </a:p>
          <a:p>
            <a:pPr lvl="1"/>
            <a:endParaRPr lang="en-US" dirty="0" smtClean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096000" y="4533900"/>
            <a:ext cx="2223264" cy="5715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095999" y="3962400"/>
            <a:ext cx="142875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838950" y="3962400"/>
            <a:ext cx="1524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591425" y="3962400"/>
            <a:ext cx="1524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685800"/>
            <a:ext cx="28875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00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2" grpId="0" animBg="1"/>
      <p:bldP spid="4" grpId="0" animBg="1"/>
      <p:bldP spid="14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A7A8C6">
                <a:alpha val="28000"/>
              </a:srgbClr>
            </a:gs>
            <a:gs pos="3000">
              <a:schemeClr val="accent1">
                <a:tint val="43000"/>
                <a:satMod val="165000"/>
              </a:schemeClr>
            </a:gs>
            <a:gs pos="100000">
              <a:schemeClr val="accent1">
                <a:tint val="83000"/>
                <a:satMod val="155000"/>
                <a:lumMod val="99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Design Stage Program</a:t>
            </a:r>
          </a:p>
          <a:p>
            <a:pPr lvl="1"/>
            <a:endParaRPr lang="en-US" dirty="0" smtClean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rillBit"/>
          <p:cNvSpPr/>
          <p:nvPr/>
        </p:nvSpPr>
        <p:spPr>
          <a:xfrm>
            <a:off x="1562101" y="4267200"/>
            <a:ext cx="762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verseBar"/>
          <p:cNvSpPr/>
          <p:nvPr/>
        </p:nvSpPr>
        <p:spPr>
          <a:xfrm>
            <a:off x="762000" y="4038600"/>
            <a:ext cx="7714519" cy="152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0601" y="3581400"/>
            <a:ext cx="1219200" cy="1295400"/>
            <a:chOff x="1066800" y="2667000"/>
            <a:chExt cx="1219200" cy="1295400"/>
          </a:xfrm>
          <a:solidFill>
            <a:srgbClr val="0070C0"/>
          </a:solidFill>
        </p:grpSpPr>
        <p:sp>
          <p:nvSpPr>
            <p:cNvPr id="4" name="DrillHead"/>
            <p:cNvSpPr/>
            <p:nvPr/>
          </p:nvSpPr>
          <p:spPr>
            <a:xfrm>
              <a:off x="1066800" y="2667000"/>
              <a:ext cx="1219200" cy="1066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Drill Head</a:t>
              </a:r>
              <a:endParaRPr lang="en-US" dirty="0"/>
            </a:p>
          </p:txBody>
        </p:sp>
        <p:sp>
          <p:nvSpPr>
            <p:cNvPr id="6" name="Chuck"/>
            <p:cNvSpPr/>
            <p:nvPr/>
          </p:nvSpPr>
          <p:spPr>
            <a:xfrm>
              <a:off x="1371600" y="3733800"/>
              <a:ext cx="6096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tartProx"/>
          <p:cNvSpPr/>
          <p:nvPr/>
        </p:nvSpPr>
        <p:spPr>
          <a:xfrm>
            <a:off x="990601" y="3048000"/>
            <a:ext cx="152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opProx"/>
          <p:cNvSpPr/>
          <p:nvPr/>
        </p:nvSpPr>
        <p:spPr>
          <a:xfrm>
            <a:off x="8077201" y="3048000"/>
            <a:ext cx="1524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"/>
          <p:cNvSpPr txBox="1"/>
          <p:nvPr/>
        </p:nvSpPr>
        <p:spPr>
          <a:xfrm>
            <a:off x="990601" y="436262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UP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9" name="Down"/>
          <p:cNvSpPr txBox="1"/>
          <p:nvPr/>
        </p:nvSpPr>
        <p:spPr>
          <a:xfrm>
            <a:off x="7022378" y="4381678"/>
            <a:ext cx="376491" cy="24622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DN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RedProx"/>
          <p:cNvSpPr/>
          <p:nvPr/>
        </p:nvSpPr>
        <p:spPr>
          <a:xfrm>
            <a:off x="990601" y="3048000"/>
            <a:ext cx="1524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reenProx"/>
          <p:cNvSpPr/>
          <p:nvPr/>
        </p:nvSpPr>
        <p:spPr>
          <a:xfrm>
            <a:off x="8077202" y="3048000"/>
            <a:ext cx="152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X1"/>
          <p:cNvSpPr/>
          <p:nvPr/>
        </p:nvSpPr>
        <p:spPr>
          <a:xfrm>
            <a:off x="1905001" y="2362200"/>
            <a:ext cx="2686050" cy="685800"/>
          </a:xfrm>
          <a:prstGeom prst="wedgeRoundRectCallout">
            <a:avLst>
              <a:gd name="adj1" fmla="val -80515"/>
              <a:gd name="adj2" fmla="val 63620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X1 is the Drill Head’s start position</a:t>
            </a:r>
            <a:endParaRPr lang="en-US" dirty="0"/>
          </a:p>
        </p:txBody>
      </p:sp>
      <p:sp>
        <p:nvSpPr>
          <p:cNvPr id="43" name="X2"/>
          <p:cNvSpPr/>
          <p:nvPr/>
        </p:nvSpPr>
        <p:spPr>
          <a:xfrm>
            <a:off x="4712819" y="2362200"/>
            <a:ext cx="2686050" cy="685800"/>
          </a:xfrm>
          <a:prstGeom prst="wedgeRoundRectCallout">
            <a:avLst>
              <a:gd name="adj1" fmla="val 77641"/>
              <a:gd name="adj2" fmla="val 63620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 is the Drill Head’s drill position</a:t>
            </a:r>
            <a:endParaRPr lang="en-US" dirty="0"/>
          </a:p>
        </p:txBody>
      </p:sp>
      <p:sp>
        <p:nvSpPr>
          <p:cNvPr id="44" name="X3"/>
          <p:cNvSpPr/>
          <p:nvPr/>
        </p:nvSpPr>
        <p:spPr>
          <a:xfrm>
            <a:off x="1410317" y="5410200"/>
            <a:ext cx="2018069" cy="685800"/>
          </a:xfrm>
          <a:prstGeom prst="wedgeRoundRectCallout">
            <a:avLst>
              <a:gd name="adj1" fmla="val -60513"/>
              <a:gd name="adj2" fmla="val -179436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X3 is the drill bit’s position</a:t>
            </a:r>
            <a:endParaRPr lang="en-US" dirty="0"/>
          </a:p>
        </p:txBody>
      </p:sp>
      <p:sp>
        <p:nvSpPr>
          <p:cNvPr id="45" name="Y0"/>
          <p:cNvSpPr/>
          <p:nvPr/>
        </p:nvSpPr>
        <p:spPr>
          <a:xfrm>
            <a:off x="2667000" y="3048000"/>
            <a:ext cx="2018069" cy="685800"/>
          </a:xfrm>
          <a:prstGeom prst="wedgeRoundRectCallout">
            <a:avLst>
              <a:gd name="adj1" fmla="val -80515"/>
              <a:gd name="adj2" fmla="val 63620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Y0 drives the Drill Head out</a:t>
            </a:r>
            <a:endParaRPr lang="en-US" dirty="0"/>
          </a:p>
        </p:txBody>
      </p:sp>
      <p:sp>
        <p:nvSpPr>
          <p:cNvPr id="46" name="Y1"/>
          <p:cNvSpPr/>
          <p:nvPr/>
        </p:nvSpPr>
        <p:spPr>
          <a:xfrm>
            <a:off x="2819400" y="4648200"/>
            <a:ext cx="2018069" cy="685800"/>
          </a:xfrm>
          <a:prstGeom prst="wedgeRoundRectCallout">
            <a:avLst>
              <a:gd name="adj1" fmla="val -98922"/>
              <a:gd name="adj2" fmla="val -29436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Y1 spins the drill</a:t>
            </a:r>
            <a:endParaRPr lang="en-US" dirty="0"/>
          </a:p>
        </p:txBody>
      </p:sp>
      <p:sp>
        <p:nvSpPr>
          <p:cNvPr id="47" name="Y2"/>
          <p:cNvSpPr/>
          <p:nvPr/>
        </p:nvSpPr>
        <p:spPr>
          <a:xfrm>
            <a:off x="2638424" y="4876800"/>
            <a:ext cx="2018069" cy="685800"/>
          </a:xfrm>
          <a:prstGeom prst="wedgeRoundRectCallout">
            <a:avLst>
              <a:gd name="adj1" fmla="val -98922"/>
              <a:gd name="adj2" fmla="val -29436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Y2 extends the drill bit</a:t>
            </a:r>
            <a:endParaRPr lang="en-US" dirty="0"/>
          </a:p>
        </p:txBody>
      </p:sp>
      <p:sp>
        <p:nvSpPr>
          <p:cNvPr id="48" name="X0"/>
          <p:cNvSpPr/>
          <p:nvPr/>
        </p:nvSpPr>
        <p:spPr>
          <a:xfrm>
            <a:off x="5192554" y="5753100"/>
            <a:ext cx="2018069" cy="685800"/>
          </a:xfrm>
          <a:prstGeom prst="wedgeRoundRectCallout">
            <a:avLst>
              <a:gd name="adj1" fmla="val -22754"/>
              <a:gd name="adj2" fmla="val -48880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X0 starts the Drill Operation</a:t>
            </a:r>
            <a:endParaRPr lang="en-US" dirty="0"/>
          </a:p>
        </p:txBody>
      </p:sp>
      <p:sp>
        <p:nvSpPr>
          <p:cNvPr id="49" name="Y3"/>
          <p:cNvSpPr/>
          <p:nvPr/>
        </p:nvSpPr>
        <p:spPr>
          <a:xfrm>
            <a:off x="3313467" y="4981575"/>
            <a:ext cx="2686050" cy="685800"/>
          </a:xfrm>
          <a:prstGeom prst="wedgeRoundRectCallout">
            <a:avLst>
              <a:gd name="adj1" fmla="val -22754"/>
              <a:gd name="adj2" fmla="val -48880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Y3 determines direction of Drill 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9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65834 4.44444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6 L 0.65833 0.0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L 0.66164 -0.000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4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34 4.44444E-6 L 0.65834 0.0777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34 0.07778 L 0.65834 -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34 0.00556 L -3.33333E-6 0.0055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34 4.44444E-6 L -3.33333E-6 4.44444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64 -0.00069 L -0.00086 -0.0006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7" grpId="0" animBg="1"/>
      <p:bldP spid="7" grpId="1" animBg="1"/>
      <p:bldP spid="7" grpId="2" animBg="1"/>
      <p:bldP spid="7" grpId="3" animBg="1"/>
      <p:bldP spid="12" grpId="0"/>
      <p:bldP spid="12" grpId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A7A8C6">
                <a:alpha val="28000"/>
              </a:srgbClr>
            </a:gs>
            <a:gs pos="3000">
              <a:schemeClr val="accent1">
                <a:tint val="43000"/>
                <a:satMod val="165000"/>
              </a:schemeClr>
            </a:gs>
            <a:gs pos="100000">
              <a:schemeClr val="accent1">
                <a:tint val="83000"/>
                <a:satMod val="155000"/>
                <a:lumMod val="99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Design Stage Program</a:t>
            </a:r>
          </a:p>
          <a:p>
            <a:pPr lvl="1"/>
            <a:r>
              <a:rPr lang="en-US" dirty="0" smtClean="0"/>
              <a:t>Inputs: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X0</a:t>
            </a:r>
            <a:r>
              <a:rPr lang="en-US" dirty="0" smtClean="0"/>
              <a:t>: Start drilling operation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X1</a:t>
            </a:r>
            <a:r>
              <a:rPr lang="en-US" dirty="0" smtClean="0"/>
              <a:t>: Drill Head in start position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X2</a:t>
            </a:r>
            <a:r>
              <a:rPr lang="en-US" dirty="0" smtClean="0"/>
              <a:t>: Drill Head in drilling position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X3</a:t>
            </a:r>
            <a:r>
              <a:rPr lang="en-US" dirty="0" smtClean="0"/>
              <a:t>: Drill bit is down</a:t>
            </a:r>
          </a:p>
          <a:p>
            <a:pPr lvl="1"/>
            <a:r>
              <a:rPr lang="en-US" dirty="0" smtClean="0"/>
              <a:t>Outputs: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Y0</a:t>
            </a:r>
            <a:r>
              <a:rPr lang="en-US" dirty="0" smtClean="0"/>
              <a:t>: Traverse motor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Y1</a:t>
            </a:r>
            <a:r>
              <a:rPr lang="en-US" dirty="0" smtClean="0"/>
              <a:t>:  Drill bit motor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Y2</a:t>
            </a:r>
            <a:r>
              <a:rPr lang="en-US" dirty="0" smtClean="0"/>
              <a:t>: Extend drill bit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Y3</a:t>
            </a:r>
            <a:r>
              <a:rPr lang="en-US" dirty="0" smtClean="0"/>
              <a:t>: Traverse direction</a:t>
            </a:r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8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A7A8C6">
                <a:alpha val="28000"/>
              </a:srgbClr>
            </a:gs>
            <a:gs pos="3000">
              <a:schemeClr val="accent1">
                <a:tint val="43000"/>
                <a:satMod val="165000"/>
              </a:schemeClr>
            </a:gs>
            <a:gs pos="100000">
              <a:schemeClr val="accent1">
                <a:tint val="83000"/>
                <a:satMod val="155000"/>
                <a:lumMod val="99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883992"/>
          </a:xfrm>
        </p:spPr>
        <p:txBody>
          <a:bodyPr numCol="1">
            <a:normAutofit fontScale="70000" lnSpcReduction="20000"/>
          </a:bodyPr>
          <a:lstStyle/>
          <a:p>
            <a:r>
              <a:rPr lang="en-US" dirty="0" smtClean="0"/>
              <a:t>Design Stage Program</a:t>
            </a:r>
          </a:p>
          <a:p>
            <a:pPr lvl="1"/>
            <a:r>
              <a:rPr lang="en-US" dirty="0" smtClean="0"/>
              <a:t>How do we naturally think about it?</a:t>
            </a:r>
          </a:p>
          <a:p>
            <a:pPr lvl="1"/>
            <a:r>
              <a:rPr lang="en-US" dirty="0" smtClean="0"/>
              <a:t>We think of it as a sequence (stage)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Wait for operator to press START button to begin drilling operation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When START button is pressed, drill head traverses to drilling position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When drilling position is reached, drill spins up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After drill spins up, drilling operation is performed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After drilling operation is performed, drill is retracted &amp; turned off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 smtClean="0"/>
              <a:t>After drill is retracted, drill head is retrieved back to starting position</a:t>
            </a:r>
          </a:p>
          <a:p>
            <a:pPr marL="896112" lvl="1" indent="-457200"/>
            <a:r>
              <a:rPr lang="en-US" dirty="0" smtClean="0"/>
              <a:t>Is ladders the best option? Probably not.</a:t>
            </a:r>
          </a:p>
          <a:p>
            <a:pPr marL="896112" lvl="1" indent="-457200"/>
            <a:r>
              <a:rPr lang="en-US" dirty="0" smtClean="0"/>
              <a:t>Could possibly be done with </a:t>
            </a:r>
            <a:r>
              <a:rPr lang="en-US" b="1" dirty="0" smtClean="0">
                <a:solidFill>
                  <a:srgbClr val="00B050"/>
                </a:solidFill>
              </a:rPr>
              <a:t>DRUM</a:t>
            </a:r>
            <a:r>
              <a:rPr lang="en-US" dirty="0" smtClean="0"/>
              <a:t> instruction because it is discrete I/O and timers that are used</a:t>
            </a:r>
          </a:p>
          <a:p>
            <a:pPr marL="1161288" lvl="2" indent="-457200"/>
            <a:r>
              <a:rPr lang="en-US" dirty="0" smtClean="0"/>
              <a:t>But if anything else is done during each stage of the sequence, a </a:t>
            </a:r>
            <a:r>
              <a:rPr lang="en-US" b="1" dirty="0" smtClean="0">
                <a:solidFill>
                  <a:srgbClr val="00B050"/>
                </a:solidFill>
              </a:rPr>
              <a:t>DRUM</a:t>
            </a:r>
            <a:r>
              <a:rPr lang="en-US" dirty="0" smtClean="0"/>
              <a:t> instruction could not be utilized</a:t>
            </a:r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cet Diagra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85800"/>
            <a:ext cx="1719249" cy="53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1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Instruction Set (Program Control)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GOTO</a:t>
            </a:r>
            <a:r>
              <a:rPr lang="en-US" b="1" dirty="0" smtClean="0"/>
              <a:t> </a:t>
            </a:r>
            <a:r>
              <a:rPr lang="en-US" dirty="0" smtClean="0"/>
              <a:t>“Go To Label”</a:t>
            </a:r>
            <a:endParaRPr lang="en-US" dirty="0"/>
          </a:p>
          <a:p>
            <a:pPr lvl="1"/>
            <a:r>
              <a:rPr lang="en-US" dirty="0" smtClean="0"/>
              <a:t>Immediate branch to </a:t>
            </a:r>
            <a:r>
              <a:rPr lang="en-US" b="1" dirty="0" smtClean="0">
                <a:solidFill>
                  <a:srgbClr val="00B050"/>
                </a:solidFill>
              </a:rPr>
              <a:t>LABEL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instruction</a:t>
            </a:r>
          </a:p>
          <a:p>
            <a:pPr lvl="2"/>
            <a:r>
              <a:rPr lang="en-US" dirty="0" smtClean="0"/>
              <a:t>Cannot reference Labels in a different Program/Task</a:t>
            </a:r>
          </a:p>
          <a:p>
            <a:pPr lvl="2"/>
            <a:r>
              <a:rPr lang="en-US" dirty="0" smtClean="0"/>
              <a:t>If inside </a:t>
            </a:r>
            <a:r>
              <a:rPr lang="en-US" b="1" dirty="0" smtClean="0">
                <a:solidFill>
                  <a:srgbClr val="00B050"/>
                </a:solidFill>
              </a:rPr>
              <a:t>FOR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NEXT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WHILE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WEND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00B050"/>
                </a:solidFill>
              </a:rPr>
              <a:t>REPEAT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00B050"/>
                </a:solidFill>
              </a:rPr>
              <a:t>UNTIL</a:t>
            </a:r>
            <a:r>
              <a:rPr lang="en-US" dirty="0" smtClean="0"/>
              <a:t> loop, cannot target Labels outside that loop</a:t>
            </a:r>
          </a:p>
          <a:p>
            <a:pPr lvl="2"/>
            <a:r>
              <a:rPr lang="en-US" dirty="0" smtClean="0"/>
              <a:t>Cannot target Labels in a different stage</a:t>
            </a:r>
          </a:p>
          <a:p>
            <a:pPr lvl="2"/>
            <a:r>
              <a:rPr lang="en-US" dirty="0" smtClean="0"/>
              <a:t>Branching backward subjects it to yielding (blue)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LABEL</a:t>
            </a:r>
            <a:r>
              <a:rPr lang="en-US" b="1" dirty="0" smtClean="0"/>
              <a:t> </a:t>
            </a:r>
            <a:r>
              <a:rPr lang="en-US" dirty="0" smtClean="0"/>
              <a:t>“Program Label”</a:t>
            </a:r>
          </a:p>
          <a:p>
            <a:pPr lvl="1"/>
            <a:r>
              <a:rPr lang="en-US" dirty="0" smtClean="0"/>
              <a:t>The target of the </a:t>
            </a:r>
            <a:r>
              <a:rPr lang="en-US" b="1" dirty="0" smtClean="0">
                <a:solidFill>
                  <a:srgbClr val="00B050"/>
                </a:solidFill>
              </a:rPr>
              <a:t>GOTO</a:t>
            </a:r>
            <a:r>
              <a:rPr lang="en-US" dirty="0" smtClean="0"/>
              <a:t> instruction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</p:txBody>
      </p:sp>
      <p:pic>
        <p:nvPicPr>
          <p:cNvPr id="5122" name="G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695575"/>
            <a:ext cx="1628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562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4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2" y="3238500"/>
            <a:ext cx="1609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35052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33750" y="5076825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62350" y="3619500"/>
            <a:ext cx="3524250" cy="1571625"/>
          </a:xfrm>
          <a:prstGeom prst="straightConnector1">
            <a:avLst/>
          </a:prstGeom>
          <a:ln w="38100" cap="rnd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15075" y="2638425"/>
            <a:ext cx="228600" cy="228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 rot="20446414">
            <a:off x="6772610" y="2910462"/>
            <a:ext cx="304800" cy="2280280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1" grpId="0" animBg="1"/>
      <p:bldP spid="11" grpId="1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A7A8C6">
                <a:alpha val="28000"/>
              </a:srgbClr>
            </a:gs>
            <a:gs pos="3000">
              <a:schemeClr val="accent1">
                <a:tint val="43000"/>
                <a:satMod val="165000"/>
              </a:schemeClr>
            </a:gs>
            <a:gs pos="100000">
              <a:schemeClr val="accent1">
                <a:tint val="83000"/>
                <a:satMod val="155000"/>
                <a:lumMod val="99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Design Stage Program</a:t>
            </a:r>
            <a:r>
              <a:rPr lang="en-US" dirty="0"/>
              <a:t> </a:t>
            </a:r>
            <a:r>
              <a:rPr lang="en-US" dirty="0" smtClean="0"/>
              <a:t>(Ladders)</a:t>
            </a:r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Ladd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9249"/>
            <a:ext cx="5486400" cy="44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38675" y="2211149"/>
            <a:ext cx="762000" cy="4939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36614" y="2175572"/>
            <a:ext cx="1014222" cy="96257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7833" y="3059919"/>
            <a:ext cx="3501367" cy="5976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4686300"/>
            <a:ext cx="3501367" cy="59768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0596" y="3889112"/>
            <a:ext cx="1227208" cy="79551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24600" y="5986287"/>
            <a:ext cx="1227208" cy="79551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nterlocking C-bits"/>
          <p:cNvSpPr/>
          <p:nvPr/>
        </p:nvSpPr>
        <p:spPr>
          <a:xfrm>
            <a:off x="2922079" y="3685268"/>
            <a:ext cx="3250121" cy="912800"/>
          </a:xfrm>
          <a:prstGeom prst="wedgeRoundRectCallout">
            <a:avLst>
              <a:gd name="adj1" fmla="val 49627"/>
              <a:gd name="adj2" fmla="val 27509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Interlocking C-bits are necessary to sequence the Ladder Logic</a:t>
            </a:r>
            <a:endParaRPr lang="en-US" dirty="0"/>
          </a:p>
        </p:txBody>
      </p:sp>
      <p:pic>
        <p:nvPicPr>
          <p:cNvPr id="1027" name="Ladd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2590"/>
            <a:ext cx="7334250" cy="398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Ladder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6270"/>
            <a:ext cx="6561208" cy="402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88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A7A8C6">
                <a:alpha val="28000"/>
              </a:srgbClr>
            </a:gs>
            <a:gs pos="3000">
              <a:schemeClr val="accent1">
                <a:tint val="43000"/>
                <a:satMod val="165000"/>
              </a:schemeClr>
            </a:gs>
            <a:gs pos="100000">
              <a:schemeClr val="accent1">
                <a:tint val="83000"/>
                <a:satMod val="155000"/>
                <a:lumMod val="99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Design Stage Program</a:t>
            </a:r>
            <a:r>
              <a:rPr lang="en-US" dirty="0"/>
              <a:t> </a:t>
            </a:r>
            <a:r>
              <a:rPr lang="en-US" dirty="0" smtClean="0"/>
              <a:t>(Stage)</a:t>
            </a:r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88" y="787375"/>
            <a:ext cx="1771650" cy="13525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Stage0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7349"/>
            <a:ext cx="6600825" cy="361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&quot;Interlocking C-bits&quot;"/>
          <p:cNvSpPr/>
          <p:nvPr/>
        </p:nvSpPr>
        <p:spPr>
          <a:xfrm>
            <a:off x="2993880" y="2209800"/>
            <a:ext cx="2441864" cy="912800"/>
          </a:xfrm>
          <a:prstGeom prst="wedgeRoundRectCallout">
            <a:avLst>
              <a:gd name="adj1" fmla="val 49627"/>
              <a:gd name="adj2" fmla="val 27509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Interlocking C-bits are not necessary</a:t>
            </a:r>
            <a:endParaRPr lang="en-US" dirty="0"/>
          </a:p>
        </p:txBody>
      </p:sp>
      <p:sp>
        <p:nvSpPr>
          <p:cNvPr id="17" name="&quot;Initial Stage&quot;"/>
          <p:cNvSpPr/>
          <p:nvPr/>
        </p:nvSpPr>
        <p:spPr>
          <a:xfrm>
            <a:off x="2971800" y="2209800"/>
            <a:ext cx="1516205" cy="425828"/>
          </a:xfrm>
          <a:prstGeom prst="wedgeRoundRectCallout">
            <a:avLst>
              <a:gd name="adj1" fmla="val -103736"/>
              <a:gd name="adj2" fmla="val 75675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Stage</a:t>
            </a:r>
            <a:endParaRPr lang="en-US" dirty="0"/>
          </a:p>
        </p:txBody>
      </p:sp>
      <p:sp>
        <p:nvSpPr>
          <p:cNvPr id="18" name="&quot;Waits for&quot;"/>
          <p:cNvSpPr/>
          <p:nvPr/>
        </p:nvSpPr>
        <p:spPr>
          <a:xfrm>
            <a:off x="2829007" y="4253472"/>
            <a:ext cx="4325914" cy="1470075"/>
          </a:xfrm>
          <a:prstGeom prst="wedgeRoundRectCallout">
            <a:avLst>
              <a:gd name="adj1" fmla="val -36153"/>
              <a:gd name="adj2" fmla="val -89787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Waits for:</a:t>
            </a:r>
            <a:br>
              <a:rPr lang="en-US" dirty="0" smtClean="0"/>
            </a:br>
            <a:r>
              <a:rPr lang="en-US" dirty="0" smtClean="0"/>
              <a:t>- Drill head in start position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Drill head not in drilling position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Drill bit is not down</a:t>
            </a:r>
          </a:p>
          <a:p>
            <a:pPr algn="ctr"/>
            <a:r>
              <a:rPr lang="en-US" dirty="0" smtClean="0"/>
              <a:t>- Operator to press START</a:t>
            </a:r>
            <a:endParaRPr lang="en-US" dirty="0"/>
          </a:p>
        </p:txBody>
      </p:sp>
      <p:sp>
        <p:nvSpPr>
          <p:cNvPr id="19" name="&quot;Jumps to&quot;"/>
          <p:cNvSpPr/>
          <p:nvPr/>
        </p:nvSpPr>
        <p:spPr>
          <a:xfrm>
            <a:off x="6962868" y="2476301"/>
            <a:ext cx="2018070" cy="623455"/>
          </a:xfrm>
          <a:prstGeom prst="wedgeRoundRectCallout">
            <a:avLst>
              <a:gd name="adj1" fmla="val -62673"/>
              <a:gd name="adj2" fmla="val 107758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Jumps to “</a:t>
            </a:r>
            <a:r>
              <a:rPr lang="en-US" dirty="0" err="1" smtClean="0"/>
              <a:t>Goto</a:t>
            </a:r>
            <a:r>
              <a:rPr lang="en-US" dirty="0" smtClean="0"/>
              <a:t> Drill Position”</a:t>
            </a:r>
            <a:endParaRPr lang="en-US" dirty="0"/>
          </a:p>
        </p:txBody>
      </p:sp>
      <p:sp>
        <p:nvSpPr>
          <p:cNvPr id="20" name="&quot;Sets Direction&quot;"/>
          <p:cNvSpPr/>
          <p:nvPr/>
        </p:nvSpPr>
        <p:spPr>
          <a:xfrm>
            <a:off x="3346374" y="4095285"/>
            <a:ext cx="3250123" cy="623455"/>
          </a:xfrm>
          <a:prstGeom prst="wedgeRoundRectCallout">
            <a:avLst>
              <a:gd name="adj1" fmla="val 48787"/>
              <a:gd name="adj2" fmla="val 104703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Sets Direction for “out” and turns traverse motor ON</a:t>
            </a:r>
            <a:endParaRPr lang="en-US" dirty="0"/>
          </a:p>
        </p:txBody>
      </p:sp>
      <p:sp>
        <p:nvSpPr>
          <p:cNvPr id="21" name="&quot;When drilling&quot;"/>
          <p:cNvSpPr/>
          <p:nvPr/>
        </p:nvSpPr>
        <p:spPr>
          <a:xfrm>
            <a:off x="2438400" y="4108675"/>
            <a:ext cx="3250123" cy="912801"/>
          </a:xfrm>
          <a:prstGeom prst="wedgeRoundRectCallout">
            <a:avLst>
              <a:gd name="adj1" fmla="val -62871"/>
              <a:gd name="adj2" fmla="val 123486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drilling position is reached, jumps to spin up the drill</a:t>
            </a:r>
            <a:endParaRPr lang="en-US" dirty="0"/>
          </a:p>
        </p:txBody>
      </p:sp>
      <p:sp>
        <p:nvSpPr>
          <p:cNvPr id="22" name="&quot;When the&quot;"/>
          <p:cNvSpPr/>
          <p:nvPr/>
        </p:nvSpPr>
        <p:spPr>
          <a:xfrm>
            <a:off x="2879782" y="3653605"/>
            <a:ext cx="3250123" cy="1214938"/>
          </a:xfrm>
          <a:prstGeom prst="wedgeRoundRectCallout">
            <a:avLst>
              <a:gd name="adj1" fmla="val 64027"/>
              <a:gd name="adj2" fmla="val 44303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the jump occurs both the </a:t>
            </a:r>
            <a:r>
              <a:rPr lang="en-US" dirty="0" err="1" smtClean="0"/>
              <a:t>DirectionOut</a:t>
            </a:r>
            <a:r>
              <a:rPr lang="en-US" dirty="0" smtClean="0"/>
              <a:t> and Traverse Motor automatically turn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8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A7A8C6">
                <a:alpha val="28000"/>
              </a:srgbClr>
            </a:gs>
            <a:gs pos="3000">
              <a:schemeClr val="accent1">
                <a:tint val="43000"/>
                <a:satMod val="165000"/>
              </a:schemeClr>
            </a:gs>
            <a:gs pos="100000">
              <a:schemeClr val="accent1">
                <a:tint val="83000"/>
                <a:satMod val="155000"/>
                <a:lumMod val="99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Design Stage Program</a:t>
            </a:r>
            <a:r>
              <a:rPr lang="en-US" dirty="0"/>
              <a:t> </a:t>
            </a:r>
            <a:r>
              <a:rPr lang="en-US" dirty="0" smtClean="0"/>
              <a:t>(Stage)</a:t>
            </a:r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Stage2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8375"/>
            <a:ext cx="6705600" cy="445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&quot;Drill motor&quot;"/>
          <p:cNvSpPr/>
          <p:nvPr/>
        </p:nvSpPr>
        <p:spPr>
          <a:xfrm>
            <a:off x="2514600" y="2286000"/>
            <a:ext cx="3575135" cy="623455"/>
          </a:xfrm>
          <a:prstGeom prst="wedgeRoundRectCallout">
            <a:avLst>
              <a:gd name="adj1" fmla="val 57188"/>
              <a:gd name="adj2" fmla="val 106230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Drill motor is turned ON &amp; allowed to spin up for 1 second</a:t>
            </a:r>
            <a:endParaRPr lang="en-US" dirty="0"/>
          </a:p>
        </p:txBody>
      </p:sp>
      <p:sp>
        <p:nvSpPr>
          <p:cNvPr id="18" name="&quot;When...spun&quot;"/>
          <p:cNvSpPr/>
          <p:nvPr/>
        </p:nvSpPr>
        <p:spPr>
          <a:xfrm>
            <a:off x="2209800" y="3428999"/>
            <a:ext cx="3250123" cy="685801"/>
          </a:xfrm>
          <a:prstGeom prst="wedgeRoundRectCallout">
            <a:avLst>
              <a:gd name="adj1" fmla="val 72574"/>
              <a:gd name="adj2" fmla="val 67157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drill has spun up for 1 second, jumps to “Drill”</a:t>
            </a:r>
            <a:endParaRPr lang="en-US" dirty="0"/>
          </a:p>
        </p:txBody>
      </p:sp>
      <p:sp>
        <p:nvSpPr>
          <p:cNvPr id="20" name="&quot;Drill bit&quot;"/>
          <p:cNvSpPr/>
          <p:nvPr/>
        </p:nvSpPr>
        <p:spPr>
          <a:xfrm>
            <a:off x="3429000" y="4700167"/>
            <a:ext cx="3250123" cy="623455"/>
          </a:xfrm>
          <a:prstGeom prst="wedgeRoundRectCallout">
            <a:avLst>
              <a:gd name="adj1" fmla="val 48787"/>
              <a:gd name="adj2" fmla="val 104703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Drill bit is extended to do the drilling operation</a:t>
            </a:r>
            <a:endParaRPr lang="en-US" dirty="0"/>
          </a:p>
        </p:txBody>
      </p:sp>
      <p:sp>
        <p:nvSpPr>
          <p:cNvPr id="21" name="&quot;When...reached&quot;"/>
          <p:cNvSpPr/>
          <p:nvPr/>
        </p:nvSpPr>
        <p:spPr>
          <a:xfrm>
            <a:off x="2839612" y="5047032"/>
            <a:ext cx="3250123" cy="912801"/>
          </a:xfrm>
          <a:prstGeom prst="wedgeRoundRectCallout">
            <a:avLst>
              <a:gd name="adj1" fmla="val 54062"/>
              <a:gd name="adj2" fmla="val 80703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drill bit has reached down position, jumps to “retract the drill bit”</a:t>
            </a:r>
            <a:endParaRPr lang="en-US" dirty="0"/>
          </a:p>
        </p:txBody>
      </p:sp>
      <p:sp>
        <p:nvSpPr>
          <p:cNvPr id="14" name="&quot;When...drill&quot;"/>
          <p:cNvSpPr/>
          <p:nvPr/>
        </p:nvSpPr>
        <p:spPr>
          <a:xfrm>
            <a:off x="2438400" y="3765946"/>
            <a:ext cx="3250123" cy="1214938"/>
          </a:xfrm>
          <a:prstGeom prst="wedgeRoundRectCallout">
            <a:avLst>
              <a:gd name="adj1" fmla="val 69057"/>
              <a:gd name="adj2" fmla="val -97481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jump occurs the drill motor is left spinning because a SET was used (instead of an OUT)</a:t>
            </a:r>
            <a:endParaRPr lang="en-US" dirty="0"/>
          </a:p>
        </p:txBody>
      </p:sp>
      <p:sp>
        <p:nvSpPr>
          <p:cNvPr id="16" name="&quot;When...extend&quot;"/>
          <p:cNvSpPr/>
          <p:nvPr/>
        </p:nvSpPr>
        <p:spPr>
          <a:xfrm>
            <a:off x="2992012" y="5199432"/>
            <a:ext cx="3250123" cy="912801"/>
          </a:xfrm>
          <a:prstGeom prst="wedgeRoundRectCallout">
            <a:avLst>
              <a:gd name="adj1" fmla="val 64905"/>
              <a:gd name="adj2" fmla="val -7994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jump occurs the extend drill bit mechanism automatically turns OFF</a:t>
            </a:r>
            <a:endParaRPr 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88" y="787375"/>
            <a:ext cx="1771650" cy="13525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77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14" grpId="0" animBg="1"/>
      <p:bldP spid="14" grpId="1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A7A8C6">
                <a:alpha val="28000"/>
              </a:srgbClr>
            </a:gs>
            <a:gs pos="3000">
              <a:schemeClr val="accent1">
                <a:tint val="43000"/>
                <a:satMod val="165000"/>
              </a:schemeClr>
            </a:gs>
            <a:gs pos="100000">
              <a:schemeClr val="accent1">
                <a:tint val="83000"/>
                <a:satMod val="155000"/>
                <a:lumMod val="99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Stage Programming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Design Stage Program</a:t>
            </a:r>
            <a:r>
              <a:rPr lang="en-US" dirty="0"/>
              <a:t> </a:t>
            </a:r>
            <a:r>
              <a:rPr lang="en-US" dirty="0" smtClean="0"/>
              <a:t>(Stage)</a:t>
            </a:r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Stage4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9" y="2148017"/>
            <a:ext cx="6848475" cy="45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&quot;Drill bit&quot;"/>
          <p:cNvSpPr/>
          <p:nvPr/>
        </p:nvSpPr>
        <p:spPr>
          <a:xfrm>
            <a:off x="2971800" y="2148017"/>
            <a:ext cx="2954657" cy="623455"/>
          </a:xfrm>
          <a:prstGeom prst="wedgeRoundRectCallout">
            <a:avLst>
              <a:gd name="adj1" fmla="val 57188"/>
              <a:gd name="adj2" fmla="val 106230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Drill bit is allowed time to retract for 1 second</a:t>
            </a:r>
            <a:endParaRPr lang="en-US" dirty="0"/>
          </a:p>
        </p:txBody>
      </p:sp>
      <p:sp>
        <p:nvSpPr>
          <p:cNvPr id="18" name="&quot;When drill&quot;"/>
          <p:cNvSpPr/>
          <p:nvPr/>
        </p:nvSpPr>
        <p:spPr>
          <a:xfrm>
            <a:off x="2219325" y="2782100"/>
            <a:ext cx="3250123" cy="912801"/>
          </a:xfrm>
          <a:prstGeom prst="wedgeRoundRectCallout">
            <a:avLst>
              <a:gd name="adj1" fmla="val 86348"/>
              <a:gd name="adj2" fmla="val 73418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drill bit is no longer down &amp; 1 second has passed, drill motor is turned OFF</a:t>
            </a:r>
            <a:endParaRPr lang="en-US" dirty="0"/>
          </a:p>
        </p:txBody>
      </p:sp>
      <p:sp>
        <p:nvSpPr>
          <p:cNvPr id="20" name="&quot;Time to&quot;"/>
          <p:cNvSpPr/>
          <p:nvPr/>
        </p:nvSpPr>
        <p:spPr>
          <a:xfrm>
            <a:off x="2677104" y="4076712"/>
            <a:ext cx="3250123" cy="623455"/>
          </a:xfrm>
          <a:prstGeom prst="wedgeRoundRectCallout">
            <a:avLst>
              <a:gd name="adj1" fmla="val 66664"/>
              <a:gd name="adj2" fmla="val 28314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to retrieve the Drill Head &amp; start over</a:t>
            </a:r>
            <a:endParaRPr lang="en-US" dirty="0"/>
          </a:p>
        </p:txBody>
      </p:sp>
      <p:sp>
        <p:nvSpPr>
          <p:cNvPr id="21" name="&quot;Traverse motor&quot;"/>
          <p:cNvSpPr/>
          <p:nvPr/>
        </p:nvSpPr>
        <p:spPr>
          <a:xfrm>
            <a:off x="3124200" y="4388439"/>
            <a:ext cx="3250123" cy="912801"/>
          </a:xfrm>
          <a:prstGeom prst="wedgeRoundRectCallout">
            <a:avLst>
              <a:gd name="adj1" fmla="val 62268"/>
              <a:gd name="adj2" fmla="val 100529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Traverse motor is turned ON to retrieve Drill Head back to start position</a:t>
            </a:r>
            <a:endParaRPr lang="en-US" dirty="0"/>
          </a:p>
        </p:txBody>
      </p:sp>
      <p:sp>
        <p:nvSpPr>
          <p:cNvPr id="14" name="&quot;When Drill&quot;"/>
          <p:cNvSpPr/>
          <p:nvPr/>
        </p:nvSpPr>
        <p:spPr>
          <a:xfrm>
            <a:off x="2362200" y="4851236"/>
            <a:ext cx="3250123" cy="912801"/>
          </a:xfrm>
          <a:prstGeom prst="wedgeRoundRectCallout">
            <a:avLst>
              <a:gd name="adj1" fmla="val -69856"/>
              <a:gd name="adj2" fmla="val 111217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Drill Head reaches start position, jump is made back to START</a:t>
            </a:r>
            <a:endParaRPr lang="en-US" dirty="0"/>
          </a:p>
        </p:txBody>
      </p:sp>
      <p:sp>
        <p:nvSpPr>
          <p:cNvPr id="16" name="&quot;When jump&quot;"/>
          <p:cNvSpPr/>
          <p:nvPr/>
        </p:nvSpPr>
        <p:spPr>
          <a:xfrm>
            <a:off x="2992012" y="5199432"/>
            <a:ext cx="3250123" cy="912801"/>
          </a:xfrm>
          <a:prstGeom prst="wedgeRoundRectCallout">
            <a:avLst>
              <a:gd name="adj1" fmla="val 67836"/>
              <a:gd name="adj2" fmla="val 16006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jump occurs the traverse motor is automatically shut OFF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88" y="787375"/>
            <a:ext cx="1771650" cy="13525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8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14" grpId="0" animBg="1"/>
      <p:bldP spid="14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Instruction Set (Program Control)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REBOOT</a:t>
            </a:r>
            <a:r>
              <a:rPr lang="en-US" b="1" dirty="0" smtClean="0"/>
              <a:t> </a:t>
            </a:r>
            <a:r>
              <a:rPr lang="en-US" dirty="0" smtClean="0"/>
              <a:t>“Reboot PLC”</a:t>
            </a:r>
            <a:endParaRPr lang="en-US" dirty="0"/>
          </a:p>
          <a:p>
            <a:pPr lvl="1"/>
            <a:r>
              <a:rPr lang="en-US" dirty="0" smtClean="0"/>
              <a:t>Causes CPU to perform a cold reboot </a:t>
            </a:r>
            <a:br>
              <a:rPr lang="en-US" dirty="0" smtClean="0"/>
            </a:br>
            <a:r>
              <a:rPr lang="en-US" dirty="0" smtClean="0"/>
              <a:t>(just like a power cycle)</a:t>
            </a:r>
          </a:p>
          <a:p>
            <a:pPr lvl="1"/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5524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410075"/>
            <a:ext cx="1571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3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Instruction Set (Program Control)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RESTART</a:t>
            </a:r>
            <a:r>
              <a:rPr lang="en-US" b="1" dirty="0" smtClean="0"/>
              <a:t> </a:t>
            </a:r>
            <a:r>
              <a:rPr lang="en-US" dirty="0" smtClean="0"/>
              <a:t>“Restart Program or Task”</a:t>
            </a:r>
          </a:p>
          <a:p>
            <a:pPr lvl="1"/>
            <a:r>
              <a:rPr lang="en-US" dirty="0" smtClean="0"/>
              <a:t>Stops Program or Task then restarts it so that it begins running from the beginning</a:t>
            </a:r>
          </a:p>
          <a:p>
            <a:pPr lvl="2"/>
            <a:r>
              <a:rPr lang="en-US" dirty="0" smtClean="0"/>
              <a:t>Resets Stages, clears internal flags, counters, etc.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648200"/>
            <a:ext cx="55149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14875"/>
            <a:ext cx="2505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1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Instruction Set (Program Control)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STOP</a:t>
            </a:r>
            <a:r>
              <a:rPr lang="en-US" b="1" dirty="0" smtClean="0"/>
              <a:t> </a:t>
            </a:r>
            <a:r>
              <a:rPr lang="en-US" dirty="0" smtClean="0"/>
              <a:t>“Switch to Program Mode”</a:t>
            </a:r>
          </a:p>
          <a:p>
            <a:pPr lvl="1"/>
            <a:r>
              <a:rPr lang="en-US" dirty="0" smtClean="0"/>
              <a:t>Causes CPU to go to STOP (Program) Mode</a:t>
            </a:r>
          </a:p>
          <a:p>
            <a:pPr lvl="2"/>
            <a:r>
              <a:rPr lang="en-US" dirty="0" smtClean="0"/>
              <a:t>Since there is no way, of course, to programmatically switch back to RUN Mode, this could be a safety concern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5505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52975"/>
            <a:ext cx="2114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4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Instruction Set (Program Control)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SUSPEND</a:t>
            </a:r>
            <a:r>
              <a:rPr lang="en-US" b="1" dirty="0" smtClean="0"/>
              <a:t> </a:t>
            </a:r>
            <a:r>
              <a:rPr lang="en-US" dirty="0" smtClean="0"/>
              <a:t>“Suspend Program or Task”</a:t>
            </a:r>
          </a:p>
          <a:p>
            <a:pPr lvl="1"/>
            <a:r>
              <a:rPr lang="en-US" dirty="0" smtClean="0"/>
              <a:t>Suspends the target Program or Task from running</a:t>
            </a:r>
          </a:p>
          <a:p>
            <a:pPr lvl="2"/>
            <a:r>
              <a:rPr lang="en-US" dirty="0" smtClean="0"/>
              <a:t>The current state of all ladder logic in target is maintained</a:t>
            </a:r>
          </a:p>
          <a:p>
            <a:pPr lvl="2"/>
            <a:r>
              <a:rPr lang="en-US" b="1" i="1" dirty="0" smtClean="0">
                <a:solidFill>
                  <a:srgbClr val="0070C0"/>
                </a:solidFill>
              </a:rPr>
              <a:t>.</a:t>
            </a:r>
            <a:r>
              <a:rPr lang="en-US" b="1" i="1" dirty="0" err="1" smtClean="0">
                <a:solidFill>
                  <a:srgbClr val="0070C0"/>
                </a:solidFill>
              </a:rPr>
              <a:t>InstrSuspend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= ON</a:t>
            </a:r>
          </a:p>
          <a:p>
            <a:pPr lvl="2"/>
            <a:r>
              <a:rPr lang="en-US" dirty="0" smtClean="0"/>
              <a:t>Name of target is shown in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</a:p>
          <a:p>
            <a:pPr lvl="2"/>
            <a:r>
              <a:rPr lang="en-US" dirty="0" smtClean="0"/>
              <a:t>Cannot suspend itself</a:t>
            </a:r>
          </a:p>
          <a:p>
            <a:pPr lvl="2"/>
            <a:endParaRPr lang="en-US" b="1" i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17442"/>
            <a:ext cx="5514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roject Brows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1742"/>
            <a:ext cx="6096000" cy="43624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581275" y="3657600"/>
            <a:ext cx="838200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Instruction Set (Program Control)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WATCHDOG</a:t>
            </a:r>
            <a:r>
              <a:rPr lang="en-US" b="1" dirty="0" smtClean="0"/>
              <a:t> </a:t>
            </a:r>
            <a:r>
              <a:rPr lang="en-US" dirty="0" smtClean="0"/>
              <a:t>“Force Watchdog Error”</a:t>
            </a:r>
          </a:p>
          <a:p>
            <a:pPr lvl="1"/>
            <a:r>
              <a:rPr lang="en-US" dirty="0" smtClean="0"/>
              <a:t>Generates a software or hardware watchdog error</a:t>
            </a:r>
          </a:p>
          <a:p>
            <a:pPr lvl="2"/>
            <a:r>
              <a:rPr lang="en-US" dirty="0" smtClean="0"/>
              <a:t>Used to verify emergency shutdown</a:t>
            </a:r>
          </a:p>
          <a:p>
            <a:pPr lvl="2"/>
            <a:r>
              <a:rPr lang="en-US" dirty="0" smtClean="0"/>
              <a:t>Parameters:</a:t>
            </a:r>
          </a:p>
          <a:p>
            <a:pPr lvl="3"/>
            <a:r>
              <a:rPr lang="en-US" i="1" u="sng" dirty="0" smtClean="0"/>
              <a:t>Fire Software Watchdog</a:t>
            </a:r>
          </a:p>
          <a:p>
            <a:pPr lvl="4"/>
            <a:r>
              <a:rPr lang="en-US" dirty="0" smtClean="0"/>
              <a:t>CPU goes to STOP (Program) Mode</a:t>
            </a:r>
          </a:p>
          <a:p>
            <a:pPr lvl="4"/>
            <a:r>
              <a:rPr lang="en-US" dirty="0" smtClean="0"/>
              <a:t>Acts like </a:t>
            </a:r>
            <a:r>
              <a:rPr lang="en-US" dirty="0" err="1" smtClean="0"/>
              <a:t>scantime</a:t>
            </a:r>
            <a:r>
              <a:rPr lang="en-US" dirty="0" smtClean="0"/>
              <a:t> &gt; </a:t>
            </a: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WatchdogTimeVal</a:t>
            </a:r>
            <a:r>
              <a:rPr lang="en-US" dirty="0" smtClean="0">
                <a:solidFill>
                  <a:srgbClr val="0070C0"/>
                </a:solidFill>
              </a:rPr>
              <a:t> (DST23)</a:t>
            </a:r>
          </a:p>
          <a:p>
            <a:pPr lvl="3"/>
            <a:r>
              <a:rPr lang="en-US" i="1" u="sng" dirty="0" smtClean="0"/>
              <a:t>Fire Hardware Watchdog</a:t>
            </a:r>
          </a:p>
          <a:p>
            <a:pPr lvl="4"/>
            <a:r>
              <a:rPr lang="en-US" dirty="0" smtClean="0"/>
              <a:t>Depends on setup of </a:t>
            </a: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DisableHwWdog</a:t>
            </a:r>
            <a:r>
              <a:rPr lang="en-US" dirty="0" smtClean="0">
                <a:solidFill>
                  <a:srgbClr val="0070C0"/>
                </a:solidFill>
              </a:rPr>
              <a:t> (ST25) </a:t>
            </a:r>
            <a:r>
              <a:rPr lang="en-US" dirty="0" smtClean="0"/>
              <a:t>&amp; </a:t>
            </a:r>
            <a:r>
              <a:rPr lang="en-US" b="1" i="1" dirty="0" smtClean="0">
                <a:solidFill>
                  <a:srgbClr val="0070C0"/>
                </a:solidFill>
              </a:rPr>
              <a:t>$</a:t>
            </a:r>
            <a:r>
              <a:rPr lang="en-US" b="1" i="1" dirty="0" err="1" smtClean="0">
                <a:solidFill>
                  <a:srgbClr val="0070C0"/>
                </a:solidFill>
              </a:rPr>
              <a:t>HwWatchdogMode</a:t>
            </a:r>
            <a:r>
              <a:rPr lang="en-US" dirty="0" smtClean="0">
                <a:solidFill>
                  <a:srgbClr val="0070C0"/>
                </a:solidFill>
              </a:rPr>
              <a:t> (ST24)</a:t>
            </a:r>
          </a:p>
          <a:p>
            <a:pPr lvl="2"/>
            <a:r>
              <a:rPr lang="en-US" dirty="0" smtClean="0"/>
              <a:t>If input logic is retentive &amp; Mode switch is in RUN or TERM, CPU will execute Force Watchdog Error instruction continuously.</a:t>
            </a:r>
          </a:p>
          <a:p>
            <a:pPr lvl="3"/>
            <a:r>
              <a:rPr lang="en-US" dirty="0" smtClean="0"/>
              <a:t>Place Mode switch in STOP to break out of this</a:t>
            </a:r>
          </a:p>
        </p:txBody>
      </p:sp>
      <p:pic>
        <p:nvPicPr>
          <p:cNvPr id="10243" name="Default W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50692"/>
            <a:ext cx="2495550" cy="13335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WATCHD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44" y="3048000"/>
            <a:ext cx="2200275" cy="8953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43" y="3048000"/>
            <a:ext cx="2200275" cy="8953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Instruction Set (Program Control)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 numCol="1"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YIELD</a:t>
            </a:r>
            <a:r>
              <a:rPr lang="en-US" b="1" dirty="0" smtClean="0"/>
              <a:t> </a:t>
            </a:r>
            <a:r>
              <a:rPr lang="en-US" dirty="0" smtClean="0"/>
              <a:t>“Yield Program or Task”</a:t>
            </a:r>
          </a:p>
          <a:p>
            <a:pPr lvl="1"/>
            <a:r>
              <a:rPr lang="en-US" dirty="0" smtClean="0"/>
              <a:t>Stops execution of current Program or Task &amp; passes control to next code block in the execution order</a:t>
            </a:r>
          </a:p>
          <a:p>
            <a:pPr lvl="2"/>
            <a:r>
              <a:rPr lang="en-US" dirty="0" smtClean="0"/>
              <a:t>Yields (blue triangle) regardless of value in 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r>
              <a:rPr lang="en-US" b="1" i="1" dirty="0" err="1" smtClean="0">
                <a:solidFill>
                  <a:srgbClr val="0070C0"/>
                </a:solidFill>
              </a:rPr>
              <a:t>TimeSlice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Code block continues at instruction directly below upon next execution</a:t>
            </a:r>
          </a:p>
          <a:p>
            <a:pPr lvl="2"/>
            <a:r>
              <a:rPr lang="en-US" dirty="0" smtClean="0"/>
              <a:t>Used so </a:t>
            </a:r>
            <a:r>
              <a:rPr lang="en-US" dirty="0" err="1" smtClean="0"/>
              <a:t>scantime</a:t>
            </a:r>
            <a:r>
              <a:rPr lang="en-US" dirty="0" smtClean="0"/>
              <a:t> can be controlled</a:t>
            </a:r>
          </a:p>
          <a:p>
            <a:pPr lvl="3"/>
            <a:r>
              <a:rPr lang="en-US" dirty="0" smtClean="0"/>
              <a:t>E.g. Program normally takes long time to complete</a:t>
            </a:r>
          </a:p>
          <a:p>
            <a:pPr lvl="4"/>
            <a:r>
              <a:rPr lang="en-US" dirty="0" smtClean="0"/>
              <a:t>Inserting </a:t>
            </a:r>
            <a:r>
              <a:rPr lang="en-US" b="1" dirty="0" smtClean="0">
                <a:solidFill>
                  <a:srgbClr val="00B050"/>
                </a:solidFill>
              </a:rPr>
              <a:t>YIELD</a:t>
            </a:r>
            <a:r>
              <a:rPr lang="en-US" dirty="0" smtClean="0"/>
              <a:t>s in the code breaks it up</a:t>
            </a:r>
          </a:p>
        </p:txBody>
      </p:sp>
      <p:pic>
        <p:nvPicPr>
          <p:cNvPr id="11266" name="Ladder Log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35991"/>
            <a:ext cx="4933950" cy="475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Arrow 1st Scan"/>
          <p:cNvSpPr/>
          <p:nvPr/>
        </p:nvSpPr>
        <p:spPr>
          <a:xfrm>
            <a:off x="2191481" y="2209800"/>
            <a:ext cx="457200" cy="2209800"/>
          </a:xfrm>
          <a:prstGeom prst="downArrow">
            <a:avLst/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ubble 1st Scan"/>
          <p:cNvSpPr/>
          <p:nvPr/>
        </p:nvSpPr>
        <p:spPr>
          <a:xfrm>
            <a:off x="3200400" y="2857500"/>
            <a:ext cx="1752600" cy="457200"/>
          </a:xfrm>
          <a:prstGeom prst="wedgeRoundRectCallout">
            <a:avLst>
              <a:gd name="adj1" fmla="val -92572"/>
              <a:gd name="adj2" fmla="val 45565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11" name="Oval YIELD"/>
          <p:cNvSpPr/>
          <p:nvPr/>
        </p:nvSpPr>
        <p:spPr>
          <a:xfrm>
            <a:off x="2075263" y="4448175"/>
            <a:ext cx="2174074" cy="50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 2nd Scan"/>
          <p:cNvSpPr/>
          <p:nvPr/>
        </p:nvSpPr>
        <p:spPr>
          <a:xfrm>
            <a:off x="2191481" y="4954398"/>
            <a:ext cx="457200" cy="1675001"/>
          </a:xfrm>
          <a:prstGeom prst="downArrow">
            <a:avLst/>
          </a:prstGeom>
          <a:solidFill>
            <a:srgbClr val="92D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ubble 2nd Scan"/>
          <p:cNvSpPr/>
          <p:nvPr/>
        </p:nvSpPr>
        <p:spPr>
          <a:xfrm>
            <a:off x="3190875" y="5334698"/>
            <a:ext cx="1752600" cy="457200"/>
          </a:xfrm>
          <a:prstGeom prst="wedgeRoundRectCallout">
            <a:avLst>
              <a:gd name="adj1" fmla="val -92572"/>
              <a:gd name="adj2" fmla="val 45565"/>
              <a:gd name="adj3" fmla="val 16667"/>
            </a:avLst>
          </a:prstGeom>
          <a:solidFill>
            <a:srgbClr val="00B050"/>
          </a:solidFill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scan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095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6248400" y="3238500"/>
            <a:ext cx="228600" cy="228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4919180">
            <a:off x="5055110" y="2643092"/>
            <a:ext cx="304800" cy="1856254"/>
          </a:xfrm>
          <a:prstGeom prst="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3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1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61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1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  <p:bldP spid="3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6" grpId="0" animBg="1"/>
      <p:bldP spid="1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132553</TotalTime>
  <Words>2186</Words>
  <Application>Microsoft Office PowerPoint</Application>
  <PresentationFormat>On-screen Show (4:3)</PresentationFormat>
  <Paragraphs>393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Do-more Technical Training</vt:lpstr>
      <vt:lpstr>Instruction Set (Program Control)</vt:lpstr>
      <vt:lpstr>Instruction Set (Program Control)</vt:lpstr>
      <vt:lpstr>Instruction Set (Program Control)</vt:lpstr>
      <vt:lpstr>Instruction Set (Program Control)</vt:lpstr>
      <vt:lpstr>Instruction Set (Program Control)</vt:lpstr>
      <vt:lpstr>Instruction Set (Program Control)</vt:lpstr>
      <vt:lpstr>Instruction Set (Program Control)</vt:lpstr>
      <vt:lpstr>Instruction Set (Program Control)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  <vt:lpstr>Stage Programming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1071</cp:revision>
  <dcterms:created xsi:type="dcterms:W3CDTF">2014-08-20T17:24:46Z</dcterms:created>
  <dcterms:modified xsi:type="dcterms:W3CDTF">2016-05-17T19:10:11Z</dcterms:modified>
</cp:coreProperties>
</file>