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256" r:id="rId2"/>
    <p:sldId id="306" r:id="rId3"/>
    <p:sldId id="304" r:id="rId4"/>
    <p:sldId id="303" r:id="rId5"/>
    <p:sldId id="293" r:id="rId6"/>
    <p:sldId id="294" r:id="rId7"/>
    <p:sldId id="295" r:id="rId8"/>
    <p:sldId id="296" r:id="rId9"/>
    <p:sldId id="275" r:id="rId10"/>
    <p:sldId id="297" r:id="rId11"/>
    <p:sldId id="277" r:id="rId12"/>
    <p:sldId id="271" r:id="rId13"/>
    <p:sldId id="273" r:id="rId14"/>
    <p:sldId id="265" r:id="rId15"/>
    <p:sldId id="269" r:id="rId16"/>
    <p:sldId id="267" r:id="rId17"/>
    <p:sldId id="285" r:id="rId18"/>
    <p:sldId id="287" r:id="rId19"/>
    <p:sldId id="289" r:id="rId20"/>
    <p:sldId id="298" r:id="rId21"/>
    <p:sldId id="299" r:id="rId22"/>
    <p:sldId id="300" r:id="rId23"/>
    <p:sldId id="279" r:id="rId24"/>
    <p:sldId id="301" r:id="rId25"/>
    <p:sldId id="302" r:id="rId26"/>
  </p:sldIdLst>
  <p:sldSz cx="9144000" cy="6858000" type="screen4x3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106"/>
    <a:srgbClr val="FFCCFF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8" autoAdjust="0"/>
    <p:restoredTop sz="95733" autoAdjust="0"/>
  </p:normalViewPr>
  <p:slideViewPr>
    <p:cSldViewPr>
      <p:cViewPr varScale="1">
        <p:scale>
          <a:sx n="91" d="100"/>
          <a:sy n="91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926"/>
        <p:guide pos="22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C6E13E39-AB88-423A-BDDD-43F2F121EA26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12774"/>
            <a:ext cx="5603240" cy="4180523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90421479-E37E-483C-9463-63615A9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E30C1-4646-4205-B170-9C298C5E263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44E30C1-4646-4205-B170-9C298C5E263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Do-more Technical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Instruction Set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Misc</a:t>
            </a:r>
            <a:r>
              <a:rPr lang="en-US" sz="2000" dirty="0"/>
              <a:t>/Data Manipulation)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Instruction Set (</a:t>
            </a:r>
            <a:r>
              <a:rPr lang="en-US" sz="3200" dirty="0" err="1"/>
              <a:t>Misc</a:t>
            </a:r>
            <a:r>
              <a:rPr lang="en-US" sz="3200" dirty="0"/>
              <a:t>/Data Manipulation)</a:t>
            </a:r>
            <a:endParaRPr lang="en-US" sz="24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31592"/>
          </a:xfrm>
        </p:spPr>
        <p:txBody>
          <a:bodyPr numCol="1">
            <a:normAutofit/>
          </a:bodyPr>
          <a:lstStyle/>
          <a:p>
            <a:r>
              <a:rPr lang="en-US" b="1" dirty="0"/>
              <a:t>ISCLEAR “Is Structure Cleared”</a:t>
            </a:r>
          </a:p>
          <a:p>
            <a:pPr lvl="1"/>
            <a:r>
              <a:rPr lang="en-US" dirty="0"/>
              <a:t>Checks if all the members of a particular structure are at their initialized values</a:t>
            </a:r>
          </a:p>
          <a:p>
            <a:pPr lvl="2"/>
            <a:r>
              <a:rPr lang="en-US" dirty="0"/>
              <a:t>E.g. Is a string empty?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Structure</a:t>
            </a:r>
            <a:r>
              <a:rPr lang="en-US" dirty="0"/>
              <a:t> – the structure to check</a:t>
            </a:r>
          </a:p>
          <a:p>
            <a:pPr lvl="2"/>
            <a:r>
              <a:rPr lang="en-US" u="sng" dirty="0"/>
              <a:t>Set if clear</a:t>
            </a:r>
            <a:r>
              <a:rPr lang="en-US" dirty="0"/>
              <a:t> – bit to set ON if structure is clear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69" y="2743200"/>
            <a:ext cx="2238375" cy="8858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6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81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Instruction Set (</a:t>
            </a:r>
            <a:r>
              <a:rPr lang="en-US" sz="3200" dirty="0" err="1"/>
              <a:t>Misc</a:t>
            </a:r>
            <a:r>
              <a:rPr lang="en-US" sz="3200" dirty="0"/>
              <a:t>/Data Manipulation)</a:t>
            </a:r>
            <a:endParaRPr lang="en-US" sz="24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 numCol="1">
            <a:normAutofit fontScale="62500" lnSpcReduction="20000"/>
          </a:bodyPr>
          <a:lstStyle/>
          <a:p>
            <a:r>
              <a:rPr lang="en-US" b="1" dirty="0"/>
              <a:t>MAPIO “Map Inputs/Outputs”</a:t>
            </a:r>
          </a:p>
          <a:p>
            <a:pPr lvl="1"/>
            <a:r>
              <a:rPr lang="en-US" dirty="0"/>
              <a:t>Intended to map real-world I/O to elements &amp; vice versa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Source</a:t>
            </a:r>
            <a:r>
              <a:rPr lang="en-US" dirty="0"/>
              <a:t> – input location</a:t>
            </a:r>
          </a:p>
          <a:p>
            <a:pPr lvl="2"/>
            <a:r>
              <a:rPr lang="en-US" u="sng" dirty="0"/>
              <a:t>Destination</a:t>
            </a:r>
            <a:r>
              <a:rPr lang="en-US" dirty="0"/>
              <a:t> – output location</a:t>
            </a:r>
          </a:p>
          <a:p>
            <a:pPr lvl="1"/>
            <a:r>
              <a:rPr lang="en-US" dirty="0"/>
              <a:t>Editing buttons:</a:t>
            </a:r>
          </a:p>
          <a:p>
            <a:pPr lvl="2"/>
            <a:r>
              <a:rPr lang="en-US" b="1" dirty="0"/>
              <a:t>OK</a:t>
            </a:r>
            <a:r>
              <a:rPr lang="en-US" dirty="0"/>
              <a:t> - saves &amp; closes editor</a:t>
            </a:r>
          </a:p>
          <a:p>
            <a:pPr lvl="2"/>
            <a:r>
              <a:rPr lang="en-US" b="1" dirty="0"/>
              <a:t>Cancel</a:t>
            </a:r>
            <a:r>
              <a:rPr lang="en-US" dirty="0"/>
              <a:t> – discards changes </a:t>
            </a:r>
            <a:br>
              <a:rPr lang="en-US" dirty="0"/>
            </a:br>
            <a:r>
              <a:rPr lang="en-US" dirty="0"/>
              <a:t>&amp; closes editor</a:t>
            </a:r>
          </a:p>
          <a:p>
            <a:pPr lvl="2"/>
            <a:r>
              <a:rPr lang="en-US" b="1" dirty="0"/>
              <a:t>Insert</a:t>
            </a:r>
            <a:r>
              <a:rPr lang="en-US" dirty="0"/>
              <a:t> – inserts empty row </a:t>
            </a:r>
            <a:br>
              <a:rPr lang="en-US" dirty="0"/>
            </a:br>
            <a:r>
              <a:rPr lang="en-US" dirty="0"/>
              <a:t>before current row</a:t>
            </a:r>
          </a:p>
          <a:p>
            <a:pPr lvl="2"/>
            <a:r>
              <a:rPr lang="en-US" b="1" dirty="0"/>
              <a:t>Remove</a:t>
            </a:r>
            <a:r>
              <a:rPr lang="en-US" dirty="0"/>
              <a:t> – deletes current row</a:t>
            </a:r>
          </a:p>
          <a:p>
            <a:pPr lvl="2"/>
            <a:r>
              <a:rPr lang="en-US" b="1" dirty="0"/>
              <a:t>Move Up</a:t>
            </a:r>
            <a:r>
              <a:rPr lang="en-US" dirty="0"/>
              <a:t> – moves current </a:t>
            </a:r>
            <a:br>
              <a:rPr lang="en-US" dirty="0"/>
            </a:br>
            <a:r>
              <a:rPr lang="en-US" dirty="0"/>
              <a:t>row up</a:t>
            </a:r>
          </a:p>
          <a:p>
            <a:pPr lvl="2"/>
            <a:r>
              <a:rPr lang="en-US" b="1" dirty="0"/>
              <a:t>Move Down</a:t>
            </a:r>
            <a:r>
              <a:rPr lang="en-US" dirty="0"/>
              <a:t> – moves current </a:t>
            </a:r>
            <a:br>
              <a:rPr lang="en-US" dirty="0"/>
            </a:br>
            <a:r>
              <a:rPr lang="en-US" dirty="0"/>
              <a:t>row down</a:t>
            </a:r>
            <a:endParaRPr lang="en-US" b="1" dirty="0"/>
          </a:p>
          <a:p>
            <a:pPr lvl="1"/>
            <a:r>
              <a:rPr lang="en-US" dirty="0"/>
              <a:t>NOTES:</a:t>
            </a:r>
          </a:p>
          <a:p>
            <a:pPr lvl="2"/>
            <a:r>
              <a:rPr lang="en-US" dirty="0"/>
              <a:t>Typically a pair of MAPIO instructions:</a:t>
            </a:r>
          </a:p>
          <a:p>
            <a:pPr lvl="3"/>
            <a:r>
              <a:rPr lang="en-US" dirty="0"/>
              <a:t>(1) Map real-world inputs </a:t>
            </a:r>
            <a:r>
              <a:rPr lang="en-US" dirty="0">
                <a:sym typeface="Wingdings" panose="05000000000000000000" pitchFamily="2" charset="2"/>
              </a:rPr>
              <a:t> memory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(2) Map memory  real-world outputs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Typically use of </a:t>
            </a:r>
            <a:r>
              <a:rPr lang="en-US" b="1" i="1" dirty="0">
                <a:sym typeface="Wingdings" panose="05000000000000000000" pitchFamily="2" charset="2"/>
              </a:rPr>
              <a:t>$</a:t>
            </a:r>
            <a:r>
              <a:rPr lang="en-US" b="1" i="1" dirty="0" err="1">
                <a:sym typeface="Wingdings" panose="05000000000000000000" pitchFamily="2" charset="2"/>
              </a:rPr>
              <a:t>tTopOfScan</a:t>
            </a:r>
            <a:r>
              <a:rPr lang="en-US" dirty="0">
                <a:sym typeface="Wingdings" panose="05000000000000000000" pitchFamily="2" charset="2"/>
              </a:rPr>
              <a:t> &amp; </a:t>
            </a:r>
            <a:r>
              <a:rPr lang="en-US" b="1" i="1" dirty="0">
                <a:sym typeface="Wingdings" panose="05000000000000000000" pitchFamily="2" charset="2"/>
              </a:rPr>
              <a:t>$</a:t>
            </a:r>
            <a:r>
              <a:rPr lang="en-US" b="1" i="1" dirty="0" err="1">
                <a:sym typeface="Wingdings" panose="05000000000000000000" pitchFamily="2" charset="2"/>
              </a:rPr>
              <a:t>tBottomOfScan</a:t>
            </a:r>
            <a:r>
              <a:rPr lang="en-US" dirty="0">
                <a:sym typeface="Wingdings" panose="05000000000000000000" pitchFamily="2" charset="2"/>
              </a:rPr>
              <a:t> task code blocks would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be used</a:t>
            </a:r>
            <a:endParaRPr lang="en-US" dirty="0"/>
          </a:p>
        </p:txBody>
      </p:sp>
      <p:sp>
        <p:nvSpPr>
          <p:cNvPr id="3" name="$tTopOfScan"/>
          <p:cNvSpPr/>
          <p:nvPr/>
        </p:nvSpPr>
        <p:spPr>
          <a:xfrm>
            <a:off x="5715000" y="2286000"/>
            <a:ext cx="2344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i="1" dirty="0"/>
              <a:t>$</a:t>
            </a:r>
            <a:r>
              <a:rPr lang="en-US" i="1" dirty="0" err="1"/>
              <a:t>tTopOfScan</a:t>
            </a:r>
            <a:endParaRPr lang="en-US" i="1" dirty="0"/>
          </a:p>
        </p:txBody>
      </p:sp>
      <p:pic>
        <p:nvPicPr>
          <p:cNvPr id="56322" name="MAPIO-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1905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$tBottomOfScan"/>
          <p:cNvSpPr/>
          <p:nvPr/>
        </p:nvSpPr>
        <p:spPr>
          <a:xfrm>
            <a:off x="5723700" y="4196564"/>
            <a:ext cx="2344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i="1" dirty="0"/>
              <a:t>$</a:t>
            </a:r>
            <a:r>
              <a:rPr lang="en-US" i="1" dirty="0" err="1"/>
              <a:t>tBottomOfScan</a:t>
            </a:r>
            <a:endParaRPr lang="en-US" i="1" dirty="0"/>
          </a:p>
        </p:txBody>
      </p:sp>
      <p:pic>
        <p:nvPicPr>
          <p:cNvPr id="56323" name="MAPIO-Bott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0"/>
            <a:ext cx="19145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MAPIO-Ed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52700"/>
            <a:ext cx="46863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49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1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82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23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84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45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81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81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Instruction Set (</a:t>
            </a:r>
            <a:r>
              <a:rPr lang="en-US" sz="3200" dirty="0" err="1"/>
              <a:t>Misc</a:t>
            </a:r>
            <a:r>
              <a:rPr lang="en-US" sz="3200" dirty="0"/>
              <a:t>/Data Manipulation)</a:t>
            </a:r>
            <a:endParaRPr lang="en-US" sz="24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 numCol="1">
            <a:normAutofit/>
          </a:bodyPr>
          <a:lstStyle/>
          <a:p>
            <a:r>
              <a:rPr lang="en-US" b="1" dirty="0"/>
              <a:t>MEMCLEAR “Clear Memory”</a:t>
            </a:r>
          </a:p>
          <a:p>
            <a:pPr lvl="1"/>
            <a:r>
              <a:rPr lang="en-US" dirty="0"/>
              <a:t>Clears a range of memory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Start </a:t>
            </a:r>
            <a:r>
              <a:rPr lang="en-US" u="sng" dirty="0" err="1"/>
              <a:t>Struct</a:t>
            </a:r>
            <a:r>
              <a:rPr lang="en-US" u="sng" dirty="0"/>
              <a:t>/Numeric</a:t>
            </a:r>
            <a:r>
              <a:rPr lang="en-US" dirty="0"/>
              <a:t> – 1</a:t>
            </a:r>
            <a:r>
              <a:rPr lang="en-US" baseline="30000" dirty="0"/>
              <a:t>st</a:t>
            </a:r>
            <a:r>
              <a:rPr lang="en-US" dirty="0"/>
              <a:t> element in range to be cleared</a:t>
            </a:r>
          </a:p>
          <a:p>
            <a:pPr lvl="2"/>
            <a:r>
              <a:rPr lang="en-US" u="sng" dirty="0"/>
              <a:t>Number of Elements</a:t>
            </a:r>
            <a:r>
              <a:rPr lang="en-US" dirty="0"/>
              <a:t> – number of elements to be cleared</a:t>
            </a:r>
            <a:endParaRPr lang="en-US" u="sng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2286000"/>
            <a:ext cx="2419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4495800"/>
            <a:ext cx="2266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Instruction Set (</a:t>
            </a:r>
            <a:r>
              <a:rPr lang="en-US" sz="3200" dirty="0" err="1"/>
              <a:t>Misc</a:t>
            </a:r>
            <a:r>
              <a:rPr lang="en-US" sz="3200" dirty="0"/>
              <a:t>/Data Manipulation)</a:t>
            </a:r>
            <a:endParaRPr lang="en-US" sz="24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 numCol="1">
            <a:normAutofit fontScale="77500" lnSpcReduction="20000"/>
          </a:bodyPr>
          <a:lstStyle/>
          <a:p>
            <a:r>
              <a:rPr lang="en-US" b="1" dirty="0"/>
              <a:t>MEMCOPY “Copy Memory Range”</a:t>
            </a:r>
          </a:p>
          <a:p>
            <a:pPr lvl="1"/>
            <a:r>
              <a:rPr lang="en-US" dirty="0"/>
              <a:t>Copies bytes from one range of memory locations to another without regard to the format of the data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Start of Source</a:t>
            </a:r>
            <a:r>
              <a:rPr lang="en-US" dirty="0"/>
              <a:t> – location of 1</a:t>
            </a:r>
            <a:r>
              <a:rPr lang="en-US" baseline="30000" dirty="0"/>
              <a:t>st</a:t>
            </a:r>
            <a:r>
              <a:rPr lang="en-US" dirty="0"/>
              <a:t> data byte to be copied</a:t>
            </a:r>
          </a:p>
          <a:p>
            <a:pPr lvl="2"/>
            <a:r>
              <a:rPr lang="en-US" u="sng" dirty="0"/>
              <a:t>Start of Destination</a:t>
            </a:r>
            <a:r>
              <a:rPr lang="en-US" dirty="0"/>
              <a:t> – location of 1</a:t>
            </a:r>
            <a:r>
              <a:rPr lang="en-US" baseline="30000" dirty="0"/>
              <a:t>st</a:t>
            </a:r>
            <a:r>
              <a:rPr lang="en-US" dirty="0"/>
              <a:t> data byte in destination</a:t>
            </a:r>
          </a:p>
          <a:p>
            <a:pPr lvl="2"/>
            <a:r>
              <a:rPr lang="en-US" u="sng" dirty="0"/>
              <a:t>Range</a:t>
            </a:r>
            <a:r>
              <a:rPr lang="en-US" dirty="0"/>
              <a:t> – five ways to specify the range</a:t>
            </a:r>
          </a:p>
          <a:p>
            <a:pPr lvl="3"/>
            <a:r>
              <a:rPr lang="en-US" dirty="0"/>
              <a:t>(1) </a:t>
            </a:r>
            <a:r>
              <a:rPr lang="en-US" u="sng" dirty="0"/>
              <a:t>End of Source</a:t>
            </a:r>
            <a:r>
              <a:rPr lang="en-US" dirty="0"/>
              <a:t> – calculates # of bytes of by last location in source</a:t>
            </a:r>
          </a:p>
          <a:p>
            <a:pPr lvl="3"/>
            <a:r>
              <a:rPr lang="en-US" dirty="0"/>
              <a:t>(2) </a:t>
            </a:r>
            <a:r>
              <a:rPr lang="en-US" u="sng" dirty="0"/>
              <a:t>Number of Source Elements</a:t>
            </a:r>
            <a:r>
              <a:rPr lang="en-US" dirty="0"/>
              <a:t> – calculates # of bytes by elements in source</a:t>
            </a:r>
          </a:p>
          <a:p>
            <a:pPr lvl="3"/>
            <a:r>
              <a:rPr lang="en-US" dirty="0"/>
              <a:t>(3) </a:t>
            </a:r>
            <a:r>
              <a:rPr lang="en-US" u="sng" dirty="0"/>
              <a:t>Number of Bytes</a:t>
            </a:r>
            <a:r>
              <a:rPr lang="en-US" dirty="0"/>
              <a:t> – specifies # of bytes</a:t>
            </a:r>
          </a:p>
          <a:p>
            <a:pPr lvl="3"/>
            <a:r>
              <a:rPr lang="en-US" dirty="0"/>
              <a:t>(4) </a:t>
            </a:r>
            <a:r>
              <a:rPr lang="en-US" u="sng" dirty="0"/>
              <a:t>Number of Destination Elements</a:t>
            </a:r>
            <a:r>
              <a:rPr lang="en-US" dirty="0"/>
              <a:t> – calculates # of bytes by elements in destination</a:t>
            </a:r>
          </a:p>
          <a:p>
            <a:pPr lvl="3"/>
            <a:r>
              <a:rPr lang="en-US" dirty="0"/>
              <a:t>(5) </a:t>
            </a:r>
            <a:r>
              <a:rPr lang="en-US" u="sng" dirty="0"/>
              <a:t>End of Destination</a:t>
            </a:r>
            <a:r>
              <a:rPr lang="en-US" dirty="0"/>
              <a:t> – calculates # of bytes by last element in destination</a:t>
            </a:r>
          </a:p>
          <a:p>
            <a:pPr lvl="1"/>
            <a:r>
              <a:rPr lang="en-US" dirty="0"/>
              <a:t>NOTES:</a:t>
            </a:r>
          </a:p>
          <a:p>
            <a:pPr lvl="2"/>
            <a:r>
              <a:rPr lang="en-US" dirty="0"/>
              <a:t>Can be used to copy structures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66925"/>
            <a:ext cx="3333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470535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3695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Instruction Set (</a:t>
            </a:r>
            <a:r>
              <a:rPr lang="en-US" sz="3200" dirty="0" err="1"/>
              <a:t>Misc</a:t>
            </a:r>
            <a:r>
              <a:rPr lang="en-US" sz="3200" dirty="0"/>
              <a:t>/Data Manipulation)</a:t>
            </a:r>
            <a:endParaRPr lang="en-US" sz="24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 numCol="1">
            <a:normAutofit/>
          </a:bodyPr>
          <a:lstStyle/>
          <a:p>
            <a:r>
              <a:rPr lang="en-US" b="1" dirty="0"/>
              <a:t>MOVE “Move Value”</a:t>
            </a:r>
          </a:p>
          <a:p>
            <a:pPr lvl="1"/>
            <a:r>
              <a:rPr lang="en-US" dirty="0"/>
              <a:t>Copies single source value to a single destination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Source</a:t>
            </a:r>
            <a:r>
              <a:rPr lang="en-US" dirty="0"/>
              <a:t> – value to be copied (constant or variable)</a:t>
            </a:r>
          </a:p>
          <a:p>
            <a:pPr lvl="2"/>
            <a:r>
              <a:rPr lang="en-US" u="sng" dirty="0"/>
              <a:t>Destination</a:t>
            </a:r>
            <a:r>
              <a:rPr lang="en-US" dirty="0"/>
              <a:t> – location to receive data</a:t>
            </a:r>
            <a:endParaRPr lang="en-US" u="sng" dirty="0"/>
          </a:p>
          <a:p>
            <a:pPr lvl="1"/>
            <a:r>
              <a:rPr lang="en-US" dirty="0"/>
              <a:t>NOTES:</a:t>
            </a:r>
          </a:p>
          <a:p>
            <a:pPr lvl="2"/>
            <a:r>
              <a:rPr lang="en-US" dirty="0"/>
              <a:t>Copies a structure member, but not entire structures</a:t>
            </a:r>
          </a:p>
          <a:p>
            <a:pPr lvl="2"/>
            <a:r>
              <a:rPr lang="en-US" dirty="0"/>
              <a:t>If </a:t>
            </a:r>
            <a:r>
              <a:rPr lang="en-US" u="sng" dirty="0"/>
              <a:t>Source</a:t>
            </a:r>
            <a:r>
              <a:rPr lang="en-US" dirty="0"/>
              <a:t> &amp; </a:t>
            </a:r>
            <a:r>
              <a:rPr lang="en-US" u="sng" dirty="0"/>
              <a:t>Destination</a:t>
            </a:r>
            <a:r>
              <a:rPr lang="en-US" dirty="0"/>
              <a:t> are different types, data conversion is automatically done</a:t>
            </a:r>
          </a:p>
          <a:p>
            <a:pPr lvl="2"/>
            <a:r>
              <a:rPr lang="en-US" dirty="0"/>
              <a:t>If </a:t>
            </a:r>
            <a:r>
              <a:rPr lang="en-US" u="sng" dirty="0"/>
              <a:t>Source</a:t>
            </a:r>
            <a:r>
              <a:rPr lang="en-US" dirty="0"/>
              <a:t> and </a:t>
            </a:r>
            <a:r>
              <a:rPr lang="en-US" u="sng" dirty="0"/>
              <a:t>Destination</a:t>
            </a:r>
            <a:r>
              <a:rPr lang="en-US" dirty="0"/>
              <a:t> are different sizes, data may be truncated</a:t>
            </a:r>
            <a:endParaRPr lang="en-US" u="sng" dirty="0"/>
          </a:p>
        </p:txBody>
      </p:sp>
      <p:pic>
        <p:nvPicPr>
          <p:cNvPr id="18441" name="MO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47800"/>
            <a:ext cx="1933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MOVE-Stat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04925"/>
            <a:ext cx="19526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MOVE-Memb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1323975"/>
            <a:ext cx="25241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MOVE-R0-D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1319212"/>
            <a:ext cx="1905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MOVE-D0-V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319212"/>
            <a:ext cx="19526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30480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D0 = 70000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0600" y="30480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V0 = 0</a:t>
            </a:r>
          </a:p>
        </p:txBody>
      </p:sp>
      <p:sp>
        <p:nvSpPr>
          <p:cNvPr id="4" name="Curved Down Arrow 3"/>
          <p:cNvSpPr/>
          <p:nvPr/>
        </p:nvSpPr>
        <p:spPr>
          <a:xfrm>
            <a:off x="3048000" y="2362200"/>
            <a:ext cx="2819400" cy="609600"/>
          </a:xfrm>
          <a:prstGeom prst="curvedDownArrow">
            <a:avLst>
              <a:gd name="adj1" fmla="val 34168"/>
              <a:gd name="adj2" fmla="val 72130"/>
              <a:gd name="adj3" fmla="val 3125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600" y="30480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V0 = 4464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09800" y="59436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R0 = 1.234E+08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00599" y="5943600"/>
            <a:ext cx="193357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D1 = 0</a:t>
            </a:r>
          </a:p>
        </p:txBody>
      </p:sp>
      <p:sp>
        <p:nvSpPr>
          <p:cNvPr id="18" name="Curved Down Arrow 17"/>
          <p:cNvSpPr/>
          <p:nvPr/>
        </p:nvSpPr>
        <p:spPr>
          <a:xfrm>
            <a:off x="3048000" y="5257800"/>
            <a:ext cx="2819400" cy="609600"/>
          </a:xfrm>
          <a:prstGeom prst="curvedDownArrow">
            <a:avLst>
              <a:gd name="adj1" fmla="val 34168"/>
              <a:gd name="adj2" fmla="val 72130"/>
              <a:gd name="adj3" fmla="val 3125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0598" y="5943600"/>
            <a:ext cx="193357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D1 = 123400000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0" y="45720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CT0.Acc = 451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00600" y="45720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V0 = 0</a:t>
            </a:r>
          </a:p>
        </p:txBody>
      </p:sp>
      <p:sp>
        <p:nvSpPr>
          <p:cNvPr id="22" name="Curved Down Arrow 21"/>
          <p:cNvSpPr/>
          <p:nvPr/>
        </p:nvSpPr>
        <p:spPr>
          <a:xfrm>
            <a:off x="3048000" y="3886200"/>
            <a:ext cx="2819400" cy="609600"/>
          </a:xfrm>
          <a:prstGeom prst="curvedDownArrow">
            <a:avLst>
              <a:gd name="adj1" fmla="val 34168"/>
              <a:gd name="adj2" fmla="val 72130"/>
              <a:gd name="adj3" fmla="val 3125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00600" y="45720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V0 = 451</a:t>
            </a:r>
          </a:p>
        </p:txBody>
      </p:sp>
    </p:spTree>
    <p:extLst>
      <p:ext uri="{BB962C8B-B14F-4D97-AF65-F5344CB8AC3E}">
        <p14:creationId xmlns:p14="http://schemas.microsoft.com/office/powerpoint/2010/main" val="213460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1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41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4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Instruction Set (</a:t>
            </a:r>
            <a:r>
              <a:rPr lang="en-US" sz="3200" dirty="0" err="1"/>
              <a:t>Misc</a:t>
            </a:r>
            <a:r>
              <a:rPr lang="en-US" sz="3200" dirty="0"/>
              <a:t>/Data Manipulation)</a:t>
            </a:r>
            <a:endParaRPr lang="en-US" sz="24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 numCol="1">
            <a:normAutofit/>
          </a:bodyPr>
          <a:lstStyle/>
          <a:p>
            <a:r>
              <a:rPr lang="en-US" b="1" dirty="0"/>
              <a:t>MOVEBIT “Move Single Bit”</a:t>
            </a:r>
          </a:p>
          <a:p>
            <a:pPr lvl="1"/>
            <a:r>
              <a:rPr lang="en-US" dirty="0"/>
              <a:t>Copies single bit state to a single </a:t>
            </a:r>
            <a:br>
              <a:rPr lang="en-US" dirty="0"/>
            </a:br>
            <a:r>
              <a:rPr lang="en-US" dirty="0"/>
              <a:t>destination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Source Bit</a:t>
            </a:r>
            <a:r>
              <a:rPr lang="en-US" dirty="0"/>
              <a:t> – bit to be copied</a:t>
            </a:r>
          </a:p>
          <a:p>
            <a:pPr lvl="2"/>
            <a:r>
              <a:rPr lang="en-US" u="sng" dirty="0"/>
              <a:t>Destination</a:t>
            </a:r>
            <a:r>
              <a:rPr lang="en-US" dirty="0"/>
              <a:t> – location to receive state</a:t>
            </a:r>
            <a:endParaRPr lang="en-US" u="sng" dirty="0"/>
          </a:p>
          <a:p>
            <a:pPr lvl="1"/>
            <a:r>
              <a:rPr lang="en-US" dirty="0"/>
              <a:t>NOTES:</a:t>
            </a:r>
          </a:p>
          <a:p>
            <a:pPr lvl="2"/>
            <a:r>
              <a:rPr lang="en-US" dirty="0"/>
              <a:t>Can copy a bit structure member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0"/>
            <a:ext cx="2324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37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Instruction Set (</a:t>
            </a:r>
            <a:r>
              <a:rPr lang="en-US" sz="3200" dirty="0" err="1"/>
              <a:t>Misc</a:t>
            </a:r>
            <a:r>
              <a:rPr lang="en-US" sz="3200" dirty="0"/>
              <a:t>/Data Manipulation)</a:t>
            </a:r>
            <a:endParaRPr lang="en-US" sz="24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6172200" cy="4821936"/>
          </a:xfrm>
        </p:spPr>
        <p:txBody>
          <a:bodyPr numCol="1">
            <a:normAutofit fontScale="85000" lnSpcReduction="20000"/>
          </a:bodyPr>
          <a:lstStyle/>
          <a:p>
            <a:r>
              <a:rPr lang="en-US" b="1" dirty="0"/>
              <a:t>MOVER “Move Range of Values”</a:t>
            </a:r>
          </a:p>
          <a:p>
            <a:pPr lvl="1"/>
            <a:r>
              <a:rPr lang="en-US" dirty="0"/>
              <a:t>Copies a range of values to a range of destinations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Start of Source</a:t>
            </a:r>
            <a:r>
              <a:rPr lang="en-US" dirty="0"/>
              <a:t> – location of 1</a:t>
            </a:r>
            <a:r>
              <a:rPr lang="en-US" baseline="30000" dirty="0"/>
              <a:t>st</a:t>
            </a:r>
            <a:r>
              <a:rPr lang="en-US" dirty="0"/>
              <a:t> value to be copied</a:t>
            </a:r>
          </a:p>
          <a:p>
            <a:pPr lvl="2"/>
            <a:r>
              <a:rPr lang="en-US" u="sng" dirty="0"/>
              <a:t>Range</a:t>
            </a:r>
            <a:r>
              <a:rPr lang="en-US" dirty="0"/>
              <a:t> – defines the extent of the range</a:t>
            </a:r>
          </a:p>
          <a:p>
            <a:pPr lvl="3"/>
            <a:r>
              <a:rPr lang="en-US" u="sng" dirty="0"/>
              <a:t>End of source</a:t>
            </a:r>
            <a:r>
              <a:rPr lang="en-US" dirty="0"/>
              <a:t> – end of the source range</a:t>
            </a:r>
          </a:p>
          <a:p>
            <a:pPr lvl="3"/>
            <a:r>
              <a:rPr lang="en-US" u="sng" dirty="0"/>
              <a:t>Number of Elements</a:t>
            </a:r>
            <a:r>
              <a:rPr lang="en-US" dirty="0"/>
              <a:t> – size of the range</a:t>
            </a:r>
            <a:endParaRPr lang="en-US" u="sng" dirty="0"/>
          </a:p>
          <a:p>
            <a:pPr lvl="2"/>
            <a:r>
              <a:rPr lang="en-US" u="sng" dirty="0"/>
              <a:t>Start of Destination</a:t>
            </a:r>
            <a:r>
              <a:rPr lang="en-US" dirty="0"/>
              <a:t> – location of 1</a:t>
            </a:r>
            <a:r>
              <a:rPr lang="en-US" baseline="30000" dirty="0"/>
              <a:t>st</a:t>
            </a:r>
            <a:r>
              <a:rPr lang="en-US" dirty="0"/>
              <a:t> destination in range</a:t>
            </a:r>
            <a:endParaRPr lang="en-US" u="sng" dirty="0"/>
          </a:p>
          <a:p>
            <a:pPr lvl="1"/>
            <a:r>
              <a:rPr lang="en-US" dirty="0"/>
              <a:t>NOTES:</a:t>
            </a:r>
          </a:p>
          <a:p>
            <a:pPr lvl="2"/>
            <a:r>
              <a:rPr lang="en-US" dirty="0"/>
              <a:t>Cannot copy structures or their members</a:t>
            </a:r>
          </a:p>
          <a:p>
            <a:pPr lvl="2"/>
            <a:r>
              <a:rPr lang="en-US" dirty="0"/>
              <a:t>If </a:t>
            </a:r>
            <a:r>
              <a:rPr lang="en-US" u="sng" dirty="0"/>
              <a:t>Source</a:t>
            </a:r>
            <a:r>
              <a:rPr lang="en-US" dirty="0"/>
              <a:t> &amp; </a:t>
            </a:r>
            <a:r>
              <a:rPr lang="en-US" u="sng" dirty="0"/>
              <a:t>Destination</a:t>
            </a:r>
            <a:r>
              <a:rPr lang="en-US" dirty="0"/>
              <a:t> are different types, data conversion is automatically done</a:t>
            </a:r>
          </a:p>
          <a:p>
            <a:pPr lvl="2"/>
            <a:r>
              <a:rPr lang="en-US" dirty="0"/>
              <a:t>If </a:t>
            </a:r>
            <a:r>
              <a:rPr lang="en-US" u="sng" dirty="0"/>
              <a:t>Source</a:t>
            </a:r>
            <a:r>
              <a:rPr lang="en-US" dirty="0"/>
              <a:t> and </a:t>
            </a:r>
            <a:r>
              <a:rPr lang="en-US" u="sng" dirty="0"/>
              <a:t>Destination</a:t>
            </a:r>
            <a:r>
              <a:rPr lang="en-US" dirty="0"/>
              <a:t> are different sizes, data may be truncated</a:t>
            </a:r>
            <a:endParaRPr lang="en-US" u="sng" dirty="0"/>
          </a:p>
        </p:txBody>
      </p:sp>
      <p:pic>
        <p:nvPicPr>
          <p:cNvPr id="51202" name="MOVER D0-&gt;D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12142"/>
            <a:ext cx="24003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DataView D0-&gt;D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62" y="2826591"/>
            <a:ext cx="1285875" cy="387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04" name="DataView D0-&gt;R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112" y="2826591"/>
            <a:ext cx="1419225" cy="3857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05" name="MOVER D0-&gt;R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8763"/>
            <a:ext cx="2409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1528763"/>
            <a:ext cx="23907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62" y="2826591"/>
            <a:ext cx="1400175" cy="3838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08" name="MOVER-Edi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922092"/>
            <a:ext cx="30765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13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1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1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1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41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41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Instruction Set (</a:t>
            </a:r>
            <a:r>
              <a:rPr lang="en-US" sz="3200" dirty="0" err="1"/>
              <a:t>Misc</a:t>
            </a:r>
            <a:r>
              <a:rPr lang="en-US" sz="3200" dirty="0"/>
              <a:t>/Data Manipulation)</a:t>
            </a:r>
            <a:endParaRPr lang="en-US" sz="24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 numCol="1">
            <a:normAutofit fontScale="62500" lnSpcReduction="20000"/>
          </a:bodyPr>
          <a:lstStyle/>
          <a:p>
            <a:r>
              <a:rPr lang="en-US" b="1" dirty="0"/>
              <a:t>PUBLISH “Translate from Do-more”</a:t>
            </a:r>
          </a:p>
          <a:p>
            <a:pPr lvl="1"/>
            <a:r>
              <a:rPr lang="en-US" dirty="0"/>
              <a:t>Copies &amp; converts ranges of data</a:t>
            </a:r>
            <a:br>
              <a:rPr lang="en-US" dirty="0"/>
            </a:br>
            <a:r>
              <a:rPr lang="en-US" dirty="0"/>
              <a:t>from Do-more memory to a data </a:t>
            </a:r>
            <a:br>
              <a:rPr lang="en-US" dirty="0"/>
            </a:br>
            <a:r>
              <a:rPr lang="en-US" dirty="0"/>
              <a:t>format to be used by external </a:t>
            </a:r>
            <a:br>
              <a:rPr lang="en-US" dirty="0"/>
            </a:br>
            <a:r>
              <a:rPr lang="en-US" dirty="0"/>
              <a:t>source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Source</a:t>
            </a:r>
            <a:r>
              <a:rPr lang="en-US" dirty="0"/>
              <a:t> – 1</a:t>
            </a:r>
            <a:r>
              <a:rPr lang="en-US" baseline="30000" dirty="0"/>
              <a:t>st</a:t>
            </a:r>
            <a:r>
              <a:rPr lang="en-US" dirty="0"/>
              <a:t> location to be translated</a:t>
            </a:r>
          </a:p>
          <a:p>
            <a:pPr lvl="2"/>
            <a:r>
              <a:rPr lang="en-US" u="sng" dirty="0"/>
              <a:t>Destination</a:t>
            </a:r>
            <a:r>
              <a:rPr lang="en-US" dirty="0"/>
              <a:t> – 1</a:t>
            </a:r>
            <a:r>
              <a:rPr lang="en-US" baseline="30000" dirty="0"/>
              <a:t>st</a:t>
            </a:r>
            <a:r>
              <a:rPr lang="en-US" dirty="0"/>
              <a:t> output location</a:t>
            </a:r>
          </a:p>
          <a:p>
            <a:pPr lvl="2"/>
            <a:r>
              <a:rPr lang="en-US" u="sng" dirty="0"/>
              <a:t>As</a:t>
            </a:r>
            <a:r>
              <a:rPr lang="en-US" dirty="0"/>
              <a:t> – defines format conversion</a:t>
            </a:r>
          </a:p>
          <a:p>
            <a:pPr lvl="2"/>
            <a:r>
              <a:rPr lang="en-US" u="sng" dirty="0"/>
              <a:t># Elements</a:t>
            </a:r>
            <a:r>
              <a:rPr lang="en-US" dirty="0"/>
              <a:t> – defines size of range</a:t>
            </a:r>
          </a:p>
          <a:p>
            <a:pPr lvl="2"/>
            <a:r>
              <a:rPr lang="en-US" u="sng" dirty="0"/>
              <a:t>Swap Byte</a:t>
            </a:r>
            <a:r>
              <a:rPr lang="en-US" dirty="0"/>
              <a:t> – check if needed</a:t>
            </a:r>
          </a:p>
          <a:p>
            <a:pPr lvl="2"/>
            <a:r>
              <a:rPr lang="en-US" u="sng" dirty="0"/>
              <a:t>Swap Word</a:t>
            </a:r>
            <a:r>
              <a:rPr lang="en-US" dirty="0"/>
              <a:t> – check if needed</a:t>
            </a:r>
            <a:endParaRPr lang="en-US" u="sng" dirty="0"/>
          </a:p>
          <a:p>
            <a:pPr lvl="1"/>
            <a:r>
              <a:rPr lang="en-US" dirty="0"/>
              <a:t>Editing buttons:</a:t>
            </a:r>
          </a:p>
          <a:p>
            <a:pPr lvl="2"/>
            <a:r>
              <a:rPr lang="en-US" b="1" dirty="0"/>
              <a:t>OK</a:t>
            </a:r>
            <a:r>
              <a:rPr lang="en-US" dirty="0"/>
              <a:t> - saves &amp; closes editor</a:t>
            </a:r>
          </a:p>
          <a:p>
            <a:pPr lvl="2"/>
            <a:r>
              <a:rPr lang="en-US" b="1" dirty="0"/>
              <a:t>Cancel</a:t>
            </a:r>
            <a:r>
              <a:rPr lang="en-US" dirty="0"/>
              <a:t> – discards changes &amp; closes editor</a:t>
            </a:r>
          </a:p>
          <a:p>
            <a:pPr lvl="2"/>
            <a:r>
              <a:rPr lang="en-US" b="1" dirty="0"/>
              <a:t>Edit</a:t>
            </a:r>
            <a:r>
              <a:rPr lang="en-US" dirty="0"/>
              <a:t> – edit the current row</a:t>
            </a:r>
            <a:endParaRPr lang="en-US" b="1" dirty="0"/>
          </a:p>
          <a:p>
            <a:pPr lvl="2"/>
            <a:r>
              <a:rPr lang="en-US" b="1" dirty="0"/>
              <a:t>Insert</a:t>
            </a:r>
            <a:r>
              <a:rPr lang="en-US" dirty="0"/>
              <a:t> – inserts empty row before current row</a:t>
            </a:r>
          </a:p>
          <a:p>
            <a:pPr lvl="2"/>
            <a:r>
              <a:rPr lang="en-US" b="1" dirty="0"/>
              <a:t>Remove</a:t>
            </a:r>
            <a:r>
              <a:rPr lang="en-US" dirty="0"/>
              <a:t> – deletes current row</a:t>
            </a:r>
          </a:p>
          <a:p>
            <a:pPr lvl="2"/>
            <a:r>
              <a:rPr lang="en-US" b="1" dirty="0"/>
              <a:t>Move Up</a:t>
            </a:r>
            <a:r>
              <a:rPr lang="en-US" dirty="0"/>
              <a:t> – moves current row up</a:t>
            </a:r>
          </a:p>
          <a:p>
            <a:pPr lvl="2"/>
            <a:r>
              <a:rPr lang="en-US" b="1" dirty="0"/>
              <a:t>Move Down</a:t>
            </a:r>
            <a:r>
              <a:rPr lang="en-US" dirty="0"/>
              <a:t> – moves current row down</a:t>
            </a:r>
            <a:endParaRPr lang="en-US" b="1" dirty="0"/>
          </a:p>
        </p:txBody>
      </p:sp>
      <p:pic>
        <p:nvPicPr>
          <p:cNvPr id="60418" name="PUBLI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4695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UBLISH-Parm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243" y="3124200"/>
            <a:ext cx="34004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UBLISH-Ed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76450"/>
            <a:ext cx="6896100" cy="24669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8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Instruction Set (</a:t>
            </a:r>
            <a:r>
              <a:rPr lang="en-US" sz="3200" dirty="0" err="1"/>
              <a:t>Misc</a:t>
            </a:r>
            <a:r>
              <a:rPr lang="en-US" sz="3200" dirty="0"/>
              <a:t>/Data Manipulation)</a:t>
            </a:r>
            <a:endParaRPr lang="en-US" sz="24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 numCol="1">
            <a:normAutofit fontScale="70000" lnSpcReduction="20000"/>
          </a:bodyPr>
          <a:lstStyle/>
          <a:p>
            <a:r>
              <a:rPr lang="en-US" b="1" dirty="0"/>
              <a:t>SUBSCRIB “Translate to Do-more”</a:t>
            </a:r>
          </a:p>
          <a:p>
            <a:pPr lvl="1"/>
            <a:r>
              <a:rPr lang="en-US" dirty="0"/>
              <a:t>Copies &amp; converts ranges of </a:t>
            </a:r>
            <a:br>
              <a:rPr lang="en-US" dirty="0"/>
            </a:br>
            <a:r>
              <a:rPr lang="en-US" dirty="0"/>
              <a:t>data used by an external </a:t>
            </a:r>
            <a:br>
              <a:rPr lang="en-US" dirty="0"/>
            </a:br>
            <a:r>
              <a:rPr lang="en-US" dirty="0"/>
              <a:t>source to Do-more memory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Source</a:t>
            </a:r>
            <a:r>
              <a:rPr lang="en-US" dirty="0"/>
              <a:t> – 1</a:t>
            </a:r>
            <a:r>
              <a:rPr lang="en-US" baseline="30000" dirty="0"/>
              <a:t>st</a:t>
            </a:r>
            <a:r>
              <a:rPr lang="en-US" dirty="0"/>
              <a:t> location to be translated</a:t>
            </a:r>
          </a:p>
          <a:p>
            <a:pPr lvl="2"/>
            <a:r>
              <a:rPr lang="en-US" u="sng" dirty="0"/>
              <a:t>Destination</a:t>
            </a:r>
            <a:r>
              <a:rPr lang="en-US" dirty="0"/>
              <a:t> – 1</a:t>
            </a:r>
            <a:r>
              <a:rPr lang="en-US" baseline="30000" dirty="0"/>
              <a:t>st</a:t>
            </a:r>
            <a:r>
              <a:rPr lang="en-US" dirty="0"/>
              <a:t> output location</a:t>
            </a:r>
          </a:p>
          <a:p>
            <a:pPr lvl="2"/>
            <a:r>
              <a:rPr lang="en-US" u="sng" dirty="0"/>
              <a:t>As</a:t>
            </a:r>
            <a:r>
              <a:rPr lang="en-US" dirty="0"/>
              <a:t> – defines format conversion</a:t>
            </a:r>
          </a:p>
          <a:p>
            <a:pPr lvl="2"/>
            <a:r>
              <a:rPr lang="en-US" u="sng" dirty="0"/>
              <a:t># Elements</a:t>
            </a:r>
            <a:r>
              <a:rPr lang="en-US" dirty="0"/>
              <a:t> – defines size of range</a:t>
            </a:r>
          </a:p>
          <a:p>
            <a:pPr lvl="2"/>
            <a:r>
              <a:rPr lang="en-US" u="sng" dirty="0"/>
              <a:t>Swap Byte</a:t>
            </a:r>
            <a:r>
              <a:rPr lang="en-US" dirty="0"/>
              <a:t> – check if needed</a:t>
            </a:r>
          </a:p>
          <a:p>
            <a:pPr lvl="2"/>
            <a:r>
              <a:rPr lang="en-US" u="sng" dirty="0"/>
              <a:t>Swap Word</a:t>
            </a:r>
            <a:r>
              <a:rPr lang="en-US" dirty="0"/>
              <a:t> – check if needed</a:t>
            </a:r>
            <a:endParaRPr lang="en-US" u="sng" dirty="0"/>
          </a:p>
          <a:p>
            <a:pPr lvl="1"/>
            <a:r>
              <a:rPr lang="en-US" dirty="0"/>
              <a:t>Editing buttons:</a:t>
            </a:r>
          </a:p>
          <a:p>
            <a:pPr lvl="2"/>
            <a:r>
              <a:rPr lang="en-US" b="1" dirty="0"/>
              <a:t>OK</a:t>
            </a:r>
            <a:r>
              <a:rPr lang="en-US" dirty="0"/>
              <a:t> - saves &amp; closes editor</a:t>
            </a:r>
          </a:p>
          <a:p>
            <a:pPr lvl="2"/>
            <a:r>
              <a:rPr lang="en-US" b="1" dirty="0"/>
              <a:t>Cancel</a:t>
            </a:r>
            <a:r>
              <a:rPr lang="en-US" dirty="0"/>
              <a:t> – discards changes &amp; closes editor</a:t>
            </a:r>
          </a:p>
          <a:p>
            <a:pPr lvl="2"/>
            <a:r>
              <a:rPr lang="en-US" b="1" dirty="0"/>
              <a:t>Edit</a:t>
            </a:r>
            <a:r>
              <a:rPr lang="en-US" dirty="0"/>
              <a:t> – edit the current row</a:t>
            </a:r>
            <a:endParaRPr lang="en-US" b="1" dirty="0"/>
          </a:p>
          <a:p>
            <a:pPr lvl="2"/>
            <a:r>
              <a:rPr lang="en-US" b="1" dirty="0"/>
              <a:t>Insert</a:t>
            </a:r>
            <a:r>
              <a:rPr lang="en-US" dirty="0"/>
              <a:t> – inserts empty row before current row</a:t>
            </a:r>
          </a:p>
          <a:p>
            <a:pPr lvl="2"/>
            <a:r>
              <a:rPr lang="en-US" b="1" dirty="0"/>
              <a:t>Remove</a:t>
            </a:r>
            <a:r>
              <a:rPr lang="en-US" dirty="0"/>
              <a:t> – deletes current row</a:t>
            </a:r>
          </a:p>
          <a:p>
            <a:pPr lvl="2"/>
            <a:r>
              <a:rPr lang="en-US" b="1" dirty="0"/>
              <a:t>Move Up</a:t>
            </a:r>
            <a:r>
              <a:rPr lang="en-US" dirty="0"/>
              <a:t> – moves current row up</a:t>
            </a:r>
          </a:p>
          <a:p>
            <a:pPr lvl="2"/>
            <a:r>
              <a:rPr lang="en-US" b="1" dirty="0"/>
              <a:t>Move Down</a:t>
            </a:r>
            <a:r>
              <a:rPr lang="en-US" dirty="0"/>
              <a:t> – moves current row down</a:t>
            </a:r>
            <a:endParaRPr lang="en-US" b="1" dirty="0"/>
          </a:p>
        </p:txBody>
      </p:sp>
      <p:pic>
        <p:nvPicPr>
          <p:cNvPr id="61442" name="SUBSCRI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714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SUBSCRIB-Parm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294" y="2971800"/>
            <a:ext cx="3400425" cy="17430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SUBSCRIB-Ed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00" y="2019300"/>
            <a:ext cx="68865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1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Instruction Set (</a:t>
            </a:r>
            <a:r>
              <a:rPr lang="en-US" sz="3200" dirty="0" err="1"/>
              <a:t>Misc</a:t>
            </a:r>
            <a:r>
              <a:rPr lang="en-US" sz="3200" dirty="0"/>
              <a:t>/Data Manipulation)</a:t>
            </a:r>
            <a:endParaRPr lang="en-US" sz="24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 numCol="1">
            <a:normAutofit/>
          </a:bodyPr>
          <a:lstStyle/>
          <a:p>
            <a:r>
              <a:rPr lang="en-US" b="1" dirty="0"/>
              <a:t>REFWRITE “Write Value Indirectly”</a:t>
            </a:r>
          </a:p>
          <a:p>
            <a:pPr lvl="1"/>
            <a:r>
              <a:rPr lang="en-US" dirty="0"/>
              <a:t>Writes value to location by indirect addressing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Value</a:t>
            </a:r>
            <a:r>
              <a:rPr lang="en-US" dirty="0"/>
              <a:t> – value to be written</a:t>
            </a:r>
          </a:p>
          <a:p>
            <a:pPr lvl="2"/>
            <a:r>
              <a:rPr lang="en-US" u="sng" dirty="0"/>
              <a:t>Reference Type</a:t>
            </a:r>
            <a:r>
              <a:rPr lang="en-US" dirty="0"/>
              <a:t> – memory block type </a:t>
            </a:r>
          </a:p>
          <a:p>
            <a:pPr lvl="3"/>
            <a:r>
              <a:rPr lang="en-US" dirty="0"/>
              <a:t>See in </a:t>
            </a:r>
            <a:r>
              <a:rPr lang="en-US" b="1" dirty="0"/>
              <a:t>Memory Configuration</a:t>
            </a:r>
            <a:endParaRPr lang="en-US" dirty="0"/>
          </a:p>
          <a:p>
            <a:pPr lvl="3"/>
            <a:r>
              <a:rPr lang="en-US" dirty="0"/>
              <a:t>For others, see Help file</a:t>
            </a:r>
          </a:p>
          <a:p>
            <a:pPr lvl="2"/>
            <a:r>
              <a:rPr lang="en-US" u="sng" dirty="0"/>
              <a:t>Reference ID</a:t>
            </a:r>
            <a:r>
              <a:rPr lang="en-US" dirty="0"/>
              <a:t> – index number of the memory block</a:t>
            </a:r>
            <a:endParaRPr lang="en-US" u="sng" dirty="0"/>
          </a:p>
          <a:p>
            <a:pPr lvl="2"/>
            <a:endParaRPr lang="en-US" dirty="0"/>
          </a:p>
        </p:txBody>
      </p:sp>
      <p:pic>
        <p:nvPicPr>
          <p:cNvPr id="62466" name="REFWR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2688479"/>
            <a:ext cx="22383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MemCon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55254"/>
            <a:ext cx="7477125" cy="30384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42675" y="4295236"/>
            <a:ext cx="286251" cy="2084720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Instruction Set (</a:t>
            </a:r>
            <a:r>
              <a:rPr lang="en-US" sz="3200" dirty="0" err="1"/>
              <a:t>Misc</a:t>
            </a:r>
            <a:r>
              <a:rPr lang="en-US" sz="3200" dirty="0"/>
              <a:t>/Data Manipulation)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49840"/>
            <a:ext cx="8763000" cy="480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3532" y="1295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Picking the Best Instruction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2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Instruction Set (</a:t>
            </a:r>
            <a:r>
              <a:rPr lang="en-US" sz="3200" dirty="0" err="1"/>
              <a:t>Misc</a:t>
            </a:r>
            <a:r>
              <a:rPr lang="en-US" sz="3200" dirty="0"/>
              <a:t>/Data Manipulation)</a:t>
            </a:r>
            <a:endParaRPr lang="en-US" sz="24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 numCol="1">
            <a:normAutofit/>
          </a:bodyPr>
          <a:lstStyle/>
          <a:p>
            <a:r>
              <a:rPr lang="en-US" b="1" dirty="0"/>
              <a:t>ROTL “Rotate Left”</a:t>
            </a:r>
          </a:p>
          <a:p>
            <a:pPr lvl="1"/>
            <a:r>
              <a:rPr lang="en-US" dirty="0"/>
              <a:t>Rotates bits in location a specified number of bit locations to the left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 err="1"/>
              <a:t>Input/Output</a:t>
            </a:r>
            <a:r>
              <a:rPr lang="en-US" dirty="0"/>
              <a:t> – location of bits</a:t>
            </a:r>
          </a:p>
          <a:p>
            <a:pPr lvl="2"/>
            <a:r>
              <a:rPr lang="en-US" u="sng" dirty="0"/>
              <a:t>Number of Bits</a:t>
            </a:r>
            <a:r>
              <a:rPr lang="en-US" dirty="0"/>
              <a:t> – how many bit locations to shift</a:t>
            </a:r>
            <a:endParaRPr lang="en-US" u="sng" dirty="0"/>
          </a:p>
          <a:p>
            <a:pPr lvl="1"/>
            <a:r>
              <a:rPr lang="en-US" dirty="0"/>
              <a:t>NOTES:</a:t>
            </a:r>
          </a:p>
          <a:p>
            <a:pPr lvl="2"/>
            <a:r>
              <a:rPr lang="en-US" dirty="0"/>
              <a:t>Most significant bits are looped back to least significant bits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77689"/>
            <a:ext cx="52387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066800" y="3581400"/>
            <a:ext cx="6688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D0 = 0</a:t>
            </a:r>
            <a:r>
              <a:rPr lang="en-US" dirty="0">
                <a:solidFill>
                  <a:srgbClr val="00FFFF"/>
                </a:solidFill>
              </a:rPr>
              <a:t>1</a:t>
            </a:r>
            <a:r>
              <a:rPr lang="en-US" dirty="0"/>
              <a:t>00_0000_</a:t>
            </a:r>
            <a:r>
              <a:rPr lang="en-US" dirty="0">
                <a:solidFill>
                  <a:srgbClr val="00FFFF"/>
                </a:solidFill>
              </a:rPr>
              <a:t>1</a:t>
            </a:r>
            <a:r>
              <a:rPr lang="en-US" dirty="0"/>
              <a:t>000_00</a:t>
            </a:r>
            <a:r>
              <a:rPr lang="en-US" dirty="0">
                <a:solidFill>
                  <a:srgbClr val="00FFFF"/>
                </a:solidFill>
              </a:rPr>
              <a:t>1</a:t>
            </a:r>
            <a:r>
              <a:rPr lang="en-US" dirty="0"/>
              <a:t>0_0000_0000_0000_0000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85850" y="3581400"/>
            <a:ext cx="6688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D0 = </a:t>
            </a:r>
            <a:r>
              <a:rPr lang="en-US" dirty="0">
                <a:solidFill>
                  <a:srgbClr val="00FFFF"/>
                </a:solidFill>
              </a:rPr>
              <a:t>1</a:t>
            </a:r>
            <a:r>
              <a:rPr lang="en-US" dirty="0"/>
              <a:t>000_000</a:t>
            </a:r>
            <a:r>
              <a:rPr lang="en-US" dirty="0">
                <a:solidFill>
                  <a:srgbClr val="00FFFF"/>
                </a:solidFill>
              </a:rPr>
              <a:t>1</a:t>
            </a:r>
            <a:r>
              <a:rPr lang="en-US" dirty="0"/>
              <a:t>_0000_0</a:t>
            </a:r>
            <a:r>
              <a:rPr lang="en-US" dirty="0">
                <a:solidFill>
                  <a:srgbClr val="00FFFF"/>
                </a:solidFill>
              </a:rPr>
              <a:t>1</a:t>
            </a:r>
            <a:r>
              <a:rPr lang="en-US" dirty="0"/>
              <a:t>00_0000_0000_0000_0000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66800" y="3581400"/>
            <a:ext cx="6688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D0 = 0000_00</a:t>
            </a:r>
            <a:r>
              <a:rPr lang="en-US" dirty="0">
                <a:solidFill>
                  <a:srgbClr val="00FFFF"/>
                </a:solidFill>
              </a:rPr>
              <a:t>1</a:t>
            </a:r>
            <a:r>
              <a:rPr lang="en-US" dirty="0"/>
              <a:t>0_0000_</a:t>
            </a:r>
            <a:r>
              <a:rPr lang="en-US" dirty="0">
                <a:solidFill>
                  <a:srgbClr val="00FFFF"/>
                </a:solidFill>
              </a:rPr>
              <a:t>1</a:t>
            </a:r>
            <a:r>
              <a:rPr lang="en-US" dirty="0"/>
              <a:t>000_0000_0000_0000_000</a:t>
            </a:r>
            <a:r>
              <a:rPr lang="en-US" dirty="0">
                <a:solidFill>
                  <a:srgbClr val="00FFFF"/>
                </a:solidFill>
              </a:rPr>
              <a:t>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66800" y="3581400"/>
            <a:ext cx="6688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D0 = 0000_0</a:t>
            </a:r>
            <a:r>
              <a:rPr lang="en-US" dirty="0">
                <a:solidFill>
                  <a:srgbClr val="00FFFF"/>
                </a:solidFill>
              </a:rPr>
              <a:t>1</a:t>
            </a:r>
            <a:r>
              <a:rPr lang="en-US" dirty="0"/>
              <a:t>00_000</a:t>
            </a:r>
            <a:r>
              <a:rPr lang="en-US" dirty="0">
                <a:solidFill>
                  <a:srgbClr val="00FFFF"/>
                </a:solidFill>
              </a:rPr>
              <a:t>1</a:t>
            </a:r>
            <a:r>
              <a:rPr lang="en-US" dirty="0"/>
              <a:t>_0000_0000_0000_0000_00</a:t>
            </a:r>
            <a:r>
              <a:rPr lang="en-US" dirty="0">
                <a:solidFill>
                  <a:srgbClr val="00FFFF"/>
                </a:solidFill>
              </a:rPr>
              <a:t>1</a:t>
            </a:r>
            <a:r>
              <a:rPr lang="en-US" dirty="0"/>
              <a:t>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66800" y="3581400"/>
            <a:ext cx="6688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D0 = 0000_</a:t>
            </a:r>
            <a:r>
              <a:rPr lang="en-US" dirty="0">
                <a:solidFill>
                  <a:srgbClr val="00FFFF"/>
                </a:solidFill>
              </a:rPr>
              <a:t>1</a:t>
            </a:r>
            <a:r>
              <a:rPr lang="en-US" dirty="0"/>
              <a:t>000_00</a:t>
            </a:r>
            <a:r>
              <a:rPr lang="en-US" dirty="0">
                <a:solidFill>
                  <a:srgbClr val="00FFFF"/>
                </a:solidFill>
              </a:rPr>
              <a:t>1</a:t>
            </a:r>
            <a:r>
              <a:rPr lang="en-US" dirty="0"/>
              <a:t>0_0000_0000_0000_0000_0</a:t>
            </a:r>
            <a:r>
              <a:rPr lang="en-US" dirty="0">
                <a:solidFill>
                  <a:srgbClr val="00FFFF"/>
                </a:solidFill>
              </a:rPr>
              <a:t>1</a:t>
            </a:r>
            <a:r>
              <a:rPr lang="en-US" dirty="0"/>
              <a:t>00</a:t>
            </a:r>
          </a:p>
        </p:txBody>
      </p:sp>
      <p:sp>
        <p:nvSpPr>
          <p:cNvPr id="3" name="Curved Up Arrow 2"/>
          <p:cNvSpPr/>
          <p:nvPr/>
        </p:nvSpPr>
        <p:spPr>
          <a:xfrm>
            <a:off x="1981200" y="4114800"/>
            <a:ext cx="5638800" cy="1066800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3124200"/>
            <a:ext cx="17405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# of shifts = 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60123" y="3126343"/>
            <a:ext cx="17405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# of shifts =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600" y="3126343"/>
            <a:ext cx="17405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# of shifts =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57600" y="3126343"/>
            <a:ext cx="17405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# of shifts =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57600" y="3126343"/>
            <a:ext cx="17405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# of shifts = 4</a:t>
            </a:r>
          </a:p>
        </p:txBody>
      </p:sp>
    </p:spTree>
    <p:extLst>
      <p:ext uri="{BB962C8B-B14F-4D97-AF65-F5344CB8AC3E}">
        <p14:creationId xmlns:p14="http://schemas.microsoft.com/office/powerpoint/2010/main" val="134363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3" grpId="0" animBg="1"/>
      <p:bldP spid="3" grpId="1" animBg="1"/>
      <p:bldP spid="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Instruction Set (</a:t>
            </a:r>
            <a:r>
              <a:rPr lang="en-US" sz="3200" dirty="0" err="1"/>
              <a:t>Misc</a:t>
            </a:r>
            <a:r>
              <a:rPr lang="en-US" sz="3200" dirty="0"/>
              <a:t>/Data Manipulation)</a:t>
            </a:r>
            <a:endParaRPr lang="en-US" sz="24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 numCol="1">
            <a:normAutofit/>
          </a:bodyPr>
          <a:lstStyle/>
          <a:p>
            <a:r>
              <a:rPr lang="en-US" b="1" dirty="0"/>
              <a:t>ROTR “Rotate Right”</a:t>
            </a:r>
          </a:p>
          <a:p>
            <a:pPr lvl="1"/>
            <a:r>
              <a:rPr lang="en-US" dirty="0"/>
              <a:t>Rotates bits in location a specified number of bit locations to the right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 err="1"/>
              <a:t>Input/Output</a:t>
            </a:r>
            <a:r>
              <a:rPr lang="en-US" dirty="0"/>
              <a:t> – location of bits</a:t>
            </a:r>
          </a:p>
          <a:p>
            <a:pPr lvl="2"/>
            <a:r>
              <a:rPr lang="en-US" u="sng" dirty="0"/>
              <a:t>Number of Bits</a:t>
            </a:r>
            <a:r>
              <a:rPr lang="en-US" dirty="0"/>
              <a:t> – how many bit locations to shift</a:t>
            </a:r>
            <a:endParaRPr lang="en-US" u="sng" dirty="0"/>
          </a:p>
          <a:p>
            <a:pPr lvl="1"/>
            <a:r>
              <a:rPr lang="en-US" dirty="0"/>
              <a:t>NOTES:</a:t>
            </a:r>
          </a:p>
          <a:p>
            <a:pPr lvl="2"/>
            <a:r>
              <a:rPr lang="en-US" dirty="0"/>
              <a:t>Least significant bits are looped back to most significant bits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638800"/>
            <a:ext cx="5219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066800" y="3581400"/>
            <a:ext cx="6688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D0 = 0000_</a:t>
            </a:r>
            <a:r>
              <a:rPr lang="en-US" dirty="0">
                <a:solidFill>
                  <a:srgbClr val="00FFFF"/>
                </a:solidFill>
              </a:rPr>
              <a:t>1</a:t>
            </a:r>
            <a:r>
              <a:rPr lang="en-US" dirty="0"/>
              <a:t>000_00</a:t>
            </a:r>
            <a:r>
              <a:rPr lang="en-US" dirty="0">
                <a:solidFill>
                  <a:srgbClr val="00FFFF"/>
                </a:solidFill>
              </a:rPr>
              <a:t>1</a:t>
            </a:r>
            <a:r>
              <a:rPr lang="en-US" dirty="0"/>
              <a:t>0_0000_0000_0000_0000_0</a:t>
            </a:r>
            <a:r>
              <a:rPr lang="en-US" dirty="0">
                <a:solidFill>
                  <a:srgbClr val="00FFFF"/>
                </a:solidFill>
              </a:rPr>
              <a:t>1</a:t>
            </a:r>
            <a:r>
              <a:rPr lang="en-US" dirty="0"/>
              <a:t>00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66800" y="3581400"/>
            <a:ext cx="6688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D0 = 0000_0</a:t>
            </a:r>
            <a:r>
              <a:rPr lang="en-US" dirty="0">
                <a:solidFill>
                  <a:srgbClr val="00FFFF"/>
                </a:solidFill>
              </a:rPr>
              <a:t>1</a:t>
            </a:r>
            <a:r>
              <a:rPr lang="en-US" dirty="0"/>
              <a:t>00_000</a:t>
            </a:r>
            <a:r>
              <a:rPr lang="en-US" dirty="0">
                <a:solidFill>
                  <a:srgbClr val="00FFFF"/>
                </a:solidFill>
              </a:rPr>
              <a:t>1</a:t>
            </a:r>
            <a:r>
              <a:rPr lang="en-US" dirty="0"/>
              <a:t>_0000_0000_0000_0000_00</a:t>
            </a:r>
            <a:r>
              <a:rPr lang="en-US" dirty="0">
                <a:solidFill>
                  <a:srgbClr val="00FFFF"/>
                </a:solidFill>
              </a:rPr>
              <a:t>1</a:t>
            </a:r>
            <a:r>
              <a:rPr lang="en-US" dirty="0"/>
              <a:t>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66800" y="3581400"/>
            <a:ext cx="6688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D0 = 0000_00</a:t>
            </a:r>
            <a:r>
              <a:rPr lang="en-US" dirty="0">
                <a:solidFill>
                  <a:srgbClr val="00FFFF"/>
                </a:solidFill>
              </a:rPr>
              <a:t>1</a:t>
            </a:r>
            <a:r>
              <a:rPr lang="en-US" dirty="0"/>
              <a:t>0_0000_</a:t>
            </a:r>
            <a:r>
              <a:rPr lang="en-US" dirty="0">
                <a:solidFill>
                  <a:srgbClr val="00FFFF"/>
                </a:solidFill>
              </a:rPr>
              <a:t>1</a:t>
            </a:r>
            <a:r>
              <a:rPr lang="en-US" dirty="0"/>
              <a:t>000_0000_0000_0000_000</a:t>
            </a:r>
            <a:r>
              <a:rPr lang="en-US" dirty="0">
                <a:solidFill>
                  <a:srgbClr val="00FFFF"/>
                </a:solidFill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85850" y="3581400"/>
            <a:ext cx="6688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D0 = </a:t>
            </a:r>
            <a:r>
              <a:rPr lang="en-US" dirty="0">
                <a:solidFill>
                  <a:srgbClr val="00FFFF"/>
                </a:solidFill>
              </a:rPr>
              <a:t>1</a:t>
            </a:r>
            <a:r>
              <a:rPr lang="en-US" dirty="0"/>
              <a:t>000_000</a:t>
            </a:r>
            <a:r>
              <a:rPr lang="en-US" dirty="0">
                <a:solidFill>
                  <a:srgbClr val="00FFFF"/>
                </a:solidFill>
              </a:rPr>
              <a:t>1</a:t>
            </a:r>
            <a:r>
              <a:rPr lang="en-US" dirty="0"/>
              <a:t>_0000_0</a:t>
            </a:r>
            <a:r>
              <a:rPr lang="en-US" dirty="0">
                <a:solidFill>
                  <a:srgbClr val="00FFFF"/>
                </a:solidFill>
              </a:rPr>
              <a:t>1</a:t>
            </a:r>
            <a:r>
              <a:rPr lang="en-US" dirty="0"/>
              <a:t>00_0000_0000_0000_0000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3581400"/>
            <a:ext cx="6688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D0 = 0</a:t>
            </a:r>
            <a:r>
              <a:rPr lang="en-US" dirty="0">
                <a:solidFill>
                  <a:srgbClr val="00FFFF"/>
                </a:solidFill>
              </a:rPr>
              <a:t>1</a:t>
            </a:r>
            <a:r>
              <a:rPr lang="en-US" dirty="0"/>
              <a:t>00_0000_</a:t>
            </a:r>
            <a:r>
              <a:rPr lang="en-US" dirty="0">
                <a:solidFill>
                  <a:srgbClr val="00FFFF"/>
                </a:solidFill>
              </a:rPr>
              <a:t>1</a:t>
            </a:r>
            <a:r>
              <a:rPr lang="en-US" dirty="0"/>
              <a:t>000_00</a:t>
            </a:r>
            <a:r>
              <a:rPr lang="en-US" dirty="0">
                <a:solidFill>
                  <a:srgbClr val="00FFFF"/>
                </a:solidFill>
              </a:rPr>
              <a:t>1</a:t>
            </a:r>
            <a:r>
              <a:rPr lang="en-US" dirty="0"/>
              <a:t>0_0000_0000_0000_0000</a:t>
            </a:r>
          </a:p>
        </p:txBody>
      </p:sp>
      <p:sp>
        <p:nvSpPr>
          <p:cNvPr id="12" name="Curved Up Arrow 11"/>
          <p:cNvSpPr/>
          <p:nvPr/>
        </p:nvSpPr>
        <p:spPr>
          <a:xfrm flipH="1">
            <a:off x="1828800" y="4114800"/>
            <a:ext cx="5638800" cy="1066800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3124200"/>
            <a:ext cx="17405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# of shifts = 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0123" y="3126343"/>
            <a:ext cx="17405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# of shifts =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7600" y="3126343"/>
            <a:ext cx="17405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# of shifts =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600" y="3126343"/>
            <a:ext cx="17405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# of shifts =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57600" y="3126343"/>
            <a:ext cx="17405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# of shifts = 4</a:t>
            </a:r>
          </a:p>
        </p:txBody>
      </p:sp>
    </p:spTree>
    <p:extLst>
      <p:ext uri="{BB962C8B-B14F-4D97-AF65-F5344CB8AC3E}">
        <p14:creationId xmlns:p14="http://schemas.microsoft.com/office/powerpoint/2010/main" val="325769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8" grpId="0" animBg="1"/>
      <p:bldP spid="7" grpId="0" animBg="1"/>
      <p:bldP spid="12" grpId="0" animBg="1"/>
      <p:bldP spid="12" grpId="1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Instruction Set (</a:t>
            </a:r>
            <a:r>
              <a:rPr lang="en-US" sz="3200" dirty="0" err="1"/>
              <a:t>Misc</a:t>
            </a:r>
            <a:r>
              <a:rPr lang="en-US" sz="3200" dirty="0"/>
              <a:t>/Data Manipulation)</a:t>
            </a:r>
            <a:endParaRPr lang="en-US" sz="24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600200"/>
          </a:xfrm>
        </p:spPr>
        <p:txBody>
          <a:bodyPr numCol="1">
            <a:normAutofit fontScale="85000" lnSpcReduction="20000"/>
          </a:bodyPr>
          <a:lstStyle/>
          <a:p>
            <a:r>
              <a:rPr lang="en-US" b="1" dirty="0"/>
              <a:t>SEG “Hex/BCD to 7 Segment Display”</a:t>
            </a:r>
          </a:p>
          <a:p>
            <a:pPr lvl="1"/>
            <a:r>
              <a:rPr lang="en-US" dirty="0"/>
              <a:t>Converts 4-digit hex value to 7-segment display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4 Digit Hex/BCD Value</a:t>
            </a:r>
            <a:r>
              <a:rPr lang="en-US" dirty="0"/>
              <a:t> – location to be converted</a:t>
            </a:r>
          </a:p>
          <a:p>
            <a:pPr lvl="2"/>
            <a:r>
              <a:rPr lang="en-US" u="sng" dirty="0"/>
              <a:t>4x8 Bit a-g Output</a:t>
            </a:r>
            <a:r>
              <a:rPr lang="en-US" dirty="0"/>
              <a:t> – location of converted value</a:t>
            </a:r>
          </a:p>
        </p:txBody>
      </p:sp>
      <p:pic>
        <p:nvPicPr>
          <p:cNvPr id="68612" name="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7" y="3281362"/>
            <a:ext cx="60293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0" name="S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12629"/>
            <a:ext cx="24479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7-s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10953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81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Instruction Set (</a:t>
            </a:r>
            <a:r>
              <a:rPr lang="en-US" sz="3200" dirty="0" err="1"/>
              <a:t>Misc</a:t>
            </a:r>
            <a:r>
              <a:rPr lang="en-US" sz="3200" dirty="0"/>
              <a:t>/Data Manipulation)</a:t>
            </a:r>
            <a:endParaRPr lang="en-US" sz="24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 numCol="1">
            <a:normAutofit/>
          </a:bodyPr>
          <a:lstStyle/>
          <a:p>
            <a:r>
              <a:rPr lang="en-US" b="1" dirty="0"/>
              <a:t>SETNUMR “Set Numeric Range”</a:t>
            </a:r>
          </a:p>
          <a:p>
            <a:pPr lvl="1"/>
            <a:r>
              <a:rPr lang="en-US" dirty="0"/>
              <a:t>Sets a range of locations to the same value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Start</a:t>
            </a:r>
            <a:r>
              <a:rPr lang="en-US" dirty="0"/>
              <a:t> – 1</a:t>
            </a:r>
            <a:r>
              <a:rPr lang="en-US" baseline="30000" dirty="0"/>
              <a:t>st</a:t>
            </a:r>
            <a:r>
              <a:rPr lang="en-US" dirty="0"/>
              <a:t> location of range to be set</a:t>
            </a:r>
          </a:p>
          <a:p>
            <a:pPr lvl="2"/>
            <a:r>
              <a:rPr lang="en-US" u="sng" dirty="0"/>
              <a:t>End</a:t>
            </a:r>
            <a:r>
              <a:rPr lang="en-US" dirty="0"/>
              <a:t> – last location of range to be set</a:t>
            </a:r>
          </a:p>
          <a:p>
            <a:pPr lvl="2"/>
            <a:r>
              <a:rPr lang="en-US" u="sng" dirty="0"/>
              <a:t>Value</a:t>
            </a:r>
            <a:r>
              <a:rPr lang="en-US" dirty="0"/>
              <a:t> – value to be written to range</a:t>
            </a:r>
            <a:endParaRPr lang="en-US" b="1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4572000"/>
            <a:ext cx="20955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77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Instruction Set (</a:t>
            </a:r>
            <a:r>
              <a:rPr lang="en-US" sz="3200" dirty="0" err="1"/>
              <a:t>Misc</a:t>
            </a:r>
            <a:r>
              <a:rPr lang="en-US" sz="3200" dirty="0"/>
              <a:t>/Data Manipulation)</a:t>
            </a:r>
            <a:endParaRPr lang="en-US" sz="24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 numCol="1">
            <a:normAutofit/>
          </a:bodyPr>
          <a:lstStyle/>
          <a:p>
            <a:r>
              <a:rPr lang="en-US" b="1" dirty="0"/>
              <a:t>SUMBITS “Sum Bits”</a:t>
            </a:r>
          </a:p>
          <a:p>
            <a:pPr lvl="1"/>
            <a:r>
              <a:rPr lang="en-US" dirty="0"/>
              <a:t>Counts number of bits in a location that are ON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Input Value</a:t>
            </a:r>
            <a:r>
              <a:rPr lang="en-US" dirty="0"/>
              <a:t> – location of bits </a:t>
            </a:r>
          </a:p>
          <a:p>
            <a:pPr lvl="2"/>
            <a:r>
              <a:rPr lang="en-US" u="sng" dirty="0"/>
              <a:t>Output Sum</a:t>
            </a:r>
            <a:r>
              <a:rPr lang="en-US" dirty="0"/>
              <a:t> – value containing number of bits that are ON</a:t>
            </a:r>
            <a:endParaRPr lang="en-US" u="sng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00575"/>
            <a:ext cx="24098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285875" y="3048000"/>
            <a:ext cx="6688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D0 = 0100_0000_1000_0010_0000_0000_0000_0000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72200" y="4600575"/>
            <a:ext cx="103822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D1 = 0</a:t>
            </a:r>
          </a:p>
        </p:txBody>
      </p:sp>
      <p:sp>
        <p:nvSpPr>
          <p:cNvPr id="9" name="Up Arrow 8"/>
          <p:cNvSpPr/>
          <p:nvPr/>
        </p:nvSpPr>
        <p:spPr>
          <a:xfrm>
            <a:off x="4371975" y="3429000"/>
            <a:ext cx="457200" cy="9906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Up Arrow 9"/>
          <p:cNvSpPr/>
          <p:nvPr/>
        </p:nvSpPr>
        <p:spPr>
          <a:xfrm>
            <a:off x="3419475" y="3438525"/>
            <a:ext cx="457200" cy="9906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" name="Up Arrow 10"/>
          <p:cNvSpPr/>
          <p:nvPr/>
        </p:nvSpPr>
        <p:spPr>
          <a:xfrm>
            <a:off x="2181225" y="3429000"/>
            <a:ext cx="457200" cy="9906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72200" y="4600575"/>
            <a:ext cx="103822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D1 = 3</a:t>
            </a:r>
          </a:p>
        </p:txBody>
      </p:sp>
    </p:spTree>
    <p:extLst>
      <p:ext uri="{BB962C8B-B14F-4D97-AF65-F5344CB8AC3E}">
        <p14:creationId xmlns:p14="http://schemas.microsoft.com/office/powerpoint/2010/main" val="117733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Instruction Set (</a:t>
            </a:r>
            <a:r>
              <a:rPr lang="en-US" sz="3200" dirty="0" err="1"/>
              <a:t>Misc</a:t>
            </a:r>
            <a:r>
              <a:rPr lang="en-US" sz="3200" dirty="0"/>
              <a:t>/Data Manipulation)</a:t>
            </a:r>
            <a:endParaRPr lang="en-US" sz="24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31592"/>
          </a:xfrm>
        </p:spPr>
        <p:txBody>
          <a:bodyPr numCol="1">
            <a:normAutofit/>
          </a:bodyPr>
          <a:lstStyle/>
          <a:p>
            <a:r>
              <a:rPr lang="en-US" b="1" dirty="0"/>
              <a:t>SWAPB “Swap Bytes”</a:t>
            </a:r>
          </a:p>
          <a:p>
            <a:pPr lvl="1"/>
            <a:r>
              <a:rPr lang="en-US" dirty="0"/>
              <a:t>Swaps bytes and/or words in a </a:t>
            </a:r>
            <a:br>
              <a:rPr lang="en-US" dirty="0"/>
            </a:br>
            <a:r>
              <a:rPr lang="en-US" dirty="0"/>
              <a:t>range of locations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Source</a:t>
            </a:r>
            <a:r>
              <a:rPr lang="en-US" dirty="0"/>
              <a:t> – 1</a:t>
            </a:r>
            <a:r>
              <a:rPr lang="en-US" baseline="30000" dirty="0"/>
              <a:t>st</a:t>
            </a:r>
            <a:r>
              <a:rPr lang="en-US" dirty="0"/>
              <a:t> location to be converted</a:t>
            </a:r>
          </a:p>
          <a:p>
            <a:pPr lvl="2"/>
            <a:r>
              <a:rPr lang="en-US" u="sng" dirty="0"/>
              <a:t>Destination</a:t>
            </a:r>
            <a:r>
              <a:rPr lang="en-US" dirty="0"/>
              <a:t> – 1</a:t>
            </a:r>
            <a:r>
              <a:rPr lang="en-US" baseline="30000" dirty="0"/>
              <a:t>st</a:t>
            </a:r>
            <a:r>
              <a:rPr lang="en-US" dirty="0"/>
              <a:t> location of converted value</a:t>
            </a:r>
          </a:p>
          <a:p>
            <a:pPr lvl="2"/>
            <a:r>
              <a:rPr lang="en-US" u="sng" dirty="0"/>
              <a:t>Elements</a:t>
            </a:r>
            <a:r>
              <a:rPr lang="en-US" dirty="0"/>
              <a:t> – number of </a:t>
            </a:r>
            <a:r>
              <a:rPr lang="en-US" u="sng" dirty="0"/>
              <a:t>Source</a:t>
            </a:r>
            <a:r>
              <a:rPr lang="en-US" dirty="0"/>
              <a:t> locations</a:t>
            </a:r>
          </a:p>
          <a:p>
            <a:pPr lvl="2"/>
            <a:r>
              <a:rPr lang="en-US" u="sng" dirty="0"/>
              <a:t>Swap Byte</a:t>
            </a:r>
            <a:r>
              <a:rPr lang="en-US" dirty="0"/>
              <a:t> – check if needed</a:t>
            </a:r>
          </a:p>
          <a:p>
            <a:pPr lvl="2"/>
            <a:r>
              <a:rPr lang="en-US" u="sng" dirty="0"/>
              <a:t>Swap Word</a:t>
            </a:r>
            <a:r>
              <a:rPr lang="en-US" dirty="0"/>
              <a:t> – check if needed</a:t>
            </a:r>
            <a:endParaRPr lang="en-US" u="sng" dirty="0"/>
          </a:p>
          <a:p>
            <a:pPr lvl="1"/>
            <a:r>
              <a:rPr lang="en-US" dirty="0"/>
              <a:t>NOTES:</a:t>
            </a:r>
          </a:p>
          <a:p>
            <a:pPr lvl="2"/>
            <a:r>
              <a:rPr lang="en-US" u="sng" dirty="0"/>
              <a:t>Source</a:t>
            </a:r>
            <a:r>
              <a:rPr lang="en-US" dirty="0"/>
              <a:t> &amp; </a:t>
            </a:r>
            <a:r>
              <a:rPr lang="en-US" u="sng" dirty="0"/>
              <a:t>Destination</a:t>
            </a:r>
            <a:r>
              <a:rPr lang="en-US" dirty="0"/>
              <a:t> don’t have to be same type</a:t>
            </a:r>
            <a:endParaRPr lang="en-US" i="1" dirty="0"/>
          </a:p>
        </p:txBody>
      </p:sp>
      <p:pic>
        <p:nvPicPr>
          <p:cNvPr id="72706" name="SWAPB-Ed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552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129496"/>
              </p:ext>
            </p:extLst>
          </p:nvPr>
        </p:nvGraphicFramePr>
        <p:xfrm>
          <a:off x="2971800" y="3581400"/>
          <a:ext cx="3048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50800" dir="2700000" rotWithShape="0">
                    <a:schemeClr val="bg1">
                      <a:lumMod val="50000"/>
                      <a:alpha val="40000"/>
                    </a:schemeClr>
                  </a:outerShdw>
                </a:effectLst>
                <a:tableStyleId>{3C2FFA5D-87B4-456A-9821-1D502468CF0F}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Swap</a:t>
                      </a:r>
                      <a:r>
                        <a:rPr lang="en-US" baseline="0" dirty="0"/>
                        <a:t> Byte, V0 </a:t>
                      </a:r>
                      <a:r>
                        <a:rPr lang="en-US" baseline="0" dirty="0">
                          <a:sym typeface="Wingdings" panose="05000000000000000000" pitchFamily="2" charset="2"/>
                        </a:rPr>
                        <a:t> V100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V0 (hex)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V100 (hex)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56</a:t>
                      </a:r>
                      <a:r>
                        <a:rPr lang="en-US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</a:t>
                      </a: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AB</a:t>
                      </a:r>
                      <a:r>
                        <a:rPr lang="en-US" dirty="0"/>
                        <a:t>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CD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Table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514929"/>
              </p:ext>
            </p:extLst>
          </p:nvPr>
        </p:nvGraphicFramePr>
        <p:xfrm>
          <a:off x="2971800" y="3581400"/>
          <a:ext cx="3581400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50800" dir="2700000" rotWithShape="0">
                    <a:schemeClr val="bg1">
                      <a:lumMod val="50000"/>
                      <a:alpha val="40000"/>
                    </a:schemeClr>
                  </a:outerShdw>
                </a:effectLst>
                <a:tableStyleId>{3C2FFA5D-87B4-456A-9821-1D502468CF0F}</a:tableStyleId>
              </a:tblPr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Swap</a:t>
                      </a:r>
                      <a:r>
                        <a:rPr lang="en-US" baseline="0" dirty="0"/>
                        <a:t> Byte, D0 </a:t>
                      </a:r>
                      <a:r>
                        <a:rPr lang="en-US" baseline="0" dirty="0">
                          <a:sym typeface="Wingdings" panose="05000000000000000000" pitchFamily="2" charset="2"/>
                        </a:rPr>
                        <a:t> D100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D0 (hex)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D100 (hex)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en-US" dirty="0"/>
                        <a:t>34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56</a:t>
                      </a:r>
                      <a:r>
                        <a:rPr lang="en-US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en-US" dirty="0"/>
                        <a:t>78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90</a:t>
                      </a:r>
                      <a:r>
                        <a:rPr lang="en-US" dirty="0"/>
                        <a:t>AB</a:t>
                      </a: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CD</a:t>
                      </a:r>
                      <a:r>
                        <a:rPr lang="en-US" dirty="0"/>
                        <a:t>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</a:t>
                      </a: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90</a:t>
                      </a:r>
                      <a:r>
                        <a:rPr lang="en-US" dirty="0"/>
                        <a:t>EF</a:t>
                      </a: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Table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069702"/>
              </p:ext>
            </p:extLst>
          </p:nvPr>
        </p:nvGraphicFramePr>
        <p:xfrm>
          <a:off x="2971800" y="3581400"/>
          <a:ext cx="3581400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50800" dir="2700000" rotWithShape="0">
                    <a:schemeClr val="bg1">
                      <a:lumMod val="50000"/>
                      <a:alpha val="40000"/>
                    </a:schemeClr>
                  </a:outerShdw>
                </a:effectLst>
                <a:tableStyleId>{3C2FFA5D-87B4-456A-9821-1D502468CF0F}</a:tableStyleId>
              </a:tblPr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Swap</a:t>
                      </a:r>
                      <a:r>
                        <a:rPr lang="en-US" baseline="0" dirty="0"/>
                        <a:t> Word, D0 </a:t>
                      </a:r>
                      <a:r>
                        <a:rPr lang="en-US" baseline="0" dirty="0">
                          <a:sym typeface="Wingdings" panose="05000000000000000000" pitchFamily="2" charset="2"/>
                        </a:rPr>
                        <a:t> D100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D0 (hex)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D100 (hex)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1234</a:t>
                      </a:r>
                      <a:r>
                        <a:rPr lang="en-US" dirty="0"/>
                        <a:t>5678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5678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90AB</a:t>
                      </a:r>
                      <a:r>
                        <a:rPr lang="en-US" dirty="0"/>
                        <a:t>CDEF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CDEF</a:t>
                      </a: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90AB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Table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054607"/>
              </p:ext>
            </p:extLst>
          </p:nvPr>
        </p:nvGraphicFramePr>
        <p:xfrm>
          <a:off x="2971800" y="3581400"/>
          <a:ext cx="3886200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50800" dir="2700000" rotWithShape="0">
                    <a:schemeClr val="bg1">
                      <a:lumMod val="50000"/>
                      <a:alpha val="40000"/>
                    </a:schemeClr>
                  </a:outerShdw>
                </a:effectLst>
                <a:tableStyleId>{3C2FFA5D-87B4-456A-9821-1D502468CF0F}</a:tableStyleId>
              </a:tblPr>
              <a:tblGrid>
                <a:gridCol w="1984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7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Swap</a:t>
                      </a:r>
                      <a:r>
                        <a:rPr lang="en-US" baseline="0" dirty="0"/>
                        <a:t> Byte &amp; Word, D0 </a:t>
                      </a:r>
                      <a:r>
                        <a:rPr lang="en-US" baseline="0" dirty="0">
                          <a:sym typeface="Wingdings" panose="05000000000000000000" pitchFamily="2" charset="2"/>
                        </a:rPr>
                        <a:t> D100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D0 (hex)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D100 (hex)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en-US" dirty="0"/>
                        <a:t>34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56</a:t>
                      </a:r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78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56</a:t>
                      </a:r>
                      <a:r>
                        <a:rPr lang="en-US" dirty="0"/>
                        <a:t>34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90</a:t>
                      </a:r>
                      <a:r>
                        <a:rPr lang="en-US" dirty="0"/>
                        <a:t>AB</a:t>
                      </a: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CD</a:t>
                      </a:r>
                      <a:r>
                        <a:rPr lang="en-US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EF</a:t>
                      </a: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CD</a:t>
                      </a:r>
                      <a:r>
                        <a:rPr lang="en-US" dirty="0"/>
                        <a:t>AB</a:t>
                      </a: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89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Instruction Set (</a:t>
            </a:r>
            <a:r>
              <a:rPr lang="en-US" sz="3200" dirty="0" err="1"/>
              <a:t>Misc</a:t>
            </a:r>
            <a:r>
              <a:rPr lang="en-US" sz="3200" dirty="0"/>
              <a:t>/Data Manipulation)</a:t>
            </a:r>
            <a:endParaRPr lang="en-US" sz="24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 numCol="1">
            <a:normAutofit/>
          </a:bodyPr>
          <a:lstStyle/>
          <a:p>
            <a:r>
              <a:rPr lang="en-US" b="1" dirty="0"/>
              <a:t>BCDTO “BCD To Integer/Real”</a:t>
            </a:r>
          </a:p>
          <a:p>
            <a:pPr lvl="1"/>
            <a:r>
              <a:rPr lang="en-US" dirty="0"/>
              <a:t>Converts BCD to integer or real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BCD Input</a:t>
            </a:r>
            <a:r>
              <a:rPr lang="en-US" dirty="0"/>
              <a:t> – location of BCD value</a:t>
            </a:r>
          </a:p>
          <a:p>
            <a:pPr lvl="2"/>
            <a:r>
              <a:rPr lang="en-US" u="sng" dirty="0"/>
              <a:t>Output</a:t>
            </a:r>
            <a:r>
              <a:rPr lang="en-US" dirty="0"/>
              <a:t> – location of converted value</a:t>
            </a:r>
            <a:endParaRPr lang="en-US" u="sng" dirty="0"/>
          </a:p>
          <a:p>
            <a:pPr lvl="1"/>
            <a:r>
              <a:rPr lang="en-US" dirty="0"/>
              <a:t>NOTES:</a:t>
            </a:r>
          </a:p>
          <a:p>
            <a:pPr lvl="2"/>
            <a:r>
              <a:rPr lang="en-US" dirty="0"/>
              <a:t>If </a:t>
            </a:r>
            <a:r>
              <a:rPr lang="en-US" u="sng" dirty="0"/>
              <a:t>BCD Input</a:t>
            </a:r>
            <a:r>
              <a:rPr lang="en-US" dirty="0"/>
              <a:t> does not contain valid BCD:</a:t>
            </a:r>
          </a:p>
          <a:p>
            <a:pPr lvl="3"/>
            <a:r>
              <a:rPr lang="en-US" b="1" i="1" dirty="0">
                <a:solidFill>
                  <a:srgbClr val="0070C0"/>
                </a:solidFill>
              </a:rPr>
              <a:t>$</a:t>
            </a:r>
            <a:r>
              <a:rPr lang="en-US" b="1" i="1" dirty="0" err="1">
                <a:solidFill>
                  <a:srgbClr val="0070C0"/>
                </a:solidFill>
              </a:rPr>
              <a:t>OutOfRange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ST132</a:t>
            </a:r>
            <a:r>
              <a:rPr lang="en-US" dirty="0"/>
              <a:t>) = ON</a:t>
            </a:r>
          </a:p>
          <a:p>
            <a:pPr lvl="3"/>
            <a:r>
              <a:rPr lang="en-US" b="1" i="1" dirty="0">
                <a:solidFill>
                  <a:srgbClr val="0070C0"/>
                </a:solidFill>
              </a:rPr>
              <a:t>ERR</a:t>
            </a:r>
            <a:r>
              <a:rPr lang="en-US" dirty="0"/>
              <a:t> = “Digit greater than 9 in BCDTO…”</a:t>
            </a:r>
            <a:endParaRPr lang="en-US" b="1" i="1" dirty="0"/>
          </a:p>
        </p:txBody>
      </p:sp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419" y="2286000"/>
            <a:ext cx="20193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78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Instruction Set (</a:t>
            </a:r>
            <a:r>
              <a:rPr lang="en-US" sz="3200" dirty="0" err="1"/>
              <a:t>Misc</a:t>
            </a:r>
            <a:r>
              <a:rPr lang="en-US" sz="3200" dirty="0"/>
              <a:t>/Data Manipulation)</a:t>
            </a:r>
            <a:endParaRPr lang="en-US" sz="24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 numCol="1">
            <a:normAutofit/>
          </a:bodyPr>
          <a:lstStyle/>
          <a:p>
            <a:r>
              <a:rPr lang="en-US" b="1" dirty="0"/>
              <a:t>TOBCD “Integer/Real To BCD”</a:t>
            </a:r>
          </a:p>
          <a:p>
            <a:pPr lvl="1"/>
            <a:r>
              <a:rPr lang="en-US" dirty="0"/>
              <a:t>Converts integer or real to BCD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Input</a:t>
            </a:r>
            <a:r>
              <a:rPr lang="en-US" dirty="0"/>
              <a:t> – location of integer or real number</a:t>
            </a:r>
          </a:p>
          <a:p>
            <a:pPr lvl="2"/>
            <a:r>
              <a:rPr lang="en-US" u="sng" dirty="0"/>
              <a:t>BCD Output</a:t>
            </a:r>
            <a:r>
              <a:rPr lang="en-US" dirty="0"/>
              <a:t> – location of converted BCD value</a:t>
            </a:r>
            <a:endParaRPr lang="en-US" u="sng" dirty="0"/>
          </a:p>
          <a:p>
            <a:pPr lvl="1"/>
            <a:r>
              <a:rPr lang="en-US" dirty="0"/>
              <a:t>NOTES:</a:t>
            </a:r>
          </a:p>
          <a:p>
            <a:pPr lvl="2"/>
            <a:r>
              <a:rPr lang="en-US" dirty="0"/>
              <a:t>Only integer portion of real number is converted</a:t>
            </a:r>
          </a:p>
          <a:p>
            <a:pPr lvl="2"/>
            <a:r>
              <a:rPr lang="en-US" dirty="0"/>
              <a:t>Negative values cannot be converted</a:t>
            </a:r>
          </a:p>
          <a:p>
            <a:pPr lvl="3"/>
            <a:r>
              <a:rPr lang="en-US" u="sng" dirty="0"/>
              <a:t>BCD Output</a:t>
            </a:r>
            <a:r>
              <a:rPr lang="en-US" dirty="0"/>
              <a:t> = 0 (zero)</a:t>
            </a:r>
            <a:endParaRPr lang="en-US" u="sng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94" y="2286000"/>
            <a:ext cx="20764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0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Instruction Set (</a:t>
            </a:r>
            <a:r>
              <a:rPr lang="en-US" sz="3200" dirty="0" err="1"/>
              <a:t>Misc</a:t>
            </a:r>
            <a:r>
              <a:rPr lang="en-US" sz="3200" dirty="0"/>
              <a:t>/Data Manipulation)</a:t>
            </a:r>
            <a:endParaRPr lang="en-US" sz="24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7792"/>
          </a:xfrm>
        </p:spPr>
        <p:txBody>
          <a:bodyPr numCol="1">
            <a:normAutofit fontScale="70000" lnSpcReduction="20000"/>
          </a:bodyPr>
          <a:lstStyle/>
          <a:p>
            <a:r>
              <a:rPr lang="en-US" b="1" dirty="0"/>
              <a:t>DATAINFO “Query Information about Data memory”</a:t>
            </a:r>
          </a:p>
          <a:p>
            <a:pPr lvl="1"/>
            <a:r>
              <a:rPr lang="en-US" dirty="0"/>
              <a:t>Reads the size or Schema ID of a Data Block or Heap Item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dirty="0"/>
              <a:t>Memory Type:</a:t>
            </a:r>
          </a:p>
          <a:p>
            <a:pPr lvl="3"/>
            <a:r>
              <a:rPr lang="en-US" b="1" dirty="0"/>
              <a:t>Data Block</a:t>
            </a:r>
            <a:r>
              <a:rPr lang="en-US" dirty="0"/>
              <a:t> – a list of all Data </a:t>
            </a:r>
            <a:br>
              <a:rPr lang="en-US" dirty="0"/>
            </a:br>
            <a:r>
              <a:rPr lang="en-US" dirty="0"/>
              <a:t>Blocks configured</a:t>
            </a:r>
          </a:p>
          <a:p>
            <a:pPr lvl="3"/>
            <a:r>
              <a:rPr lang="en-US" b="1" dirty="0"/>
              <a:t>Information Type</a:t>
            </a:r>
            <a:r>
              <a:rPr lang="en-US" dirty="0"/>
              <a:t>:</a:t>
            </a:r>
          </a:p>
          <a:p>
            <a:pPr lvl="4"/>
            <a:r>
              <a:rPr lang="en-US" dirty="0"/>
              <a:t>Number of Elements in Block</a:t>
            </a:r>
          </a:p>
          <a:p>
            <a:pPr lvl="4"/>
            <a:r>
              <a:rPr lang="en-US" dirty="0"/>
              <a:t>Number of BYTEs in Block</a:t>
            </a:r>
          </a:p>
          <a:p>
            <a:pPr lvl="4"/>
            <a:r>
              <a:rPr lang="en-US" dirty="0"/>
              <a:t>Number of BITs in Block</a:t>
            </a:r>
          </a:p>
          <a:p>
            <a:pPr lvl="4"/>
            <a:r>
              <a:rPr lang="en-US" dirty="0"/>
              <a:t>Data Type ID (Schema ID)</a:t>
            </a:r>
          </a:p>
          <a:p>
            <a:pPr lvl="3"/>
            <a:r>
              <a:rPr lang="en-US" b="1" dirty="0"/>
              <a:t>Heap Item</a:t>
            </a:r>
            <a:r>
              <a:rPr lang="en-US" dirty="0"/>
              <a:t> – a list of all Heap Items </a:t>
            </a:r>
            <a:br>
              <a:rPr lang="en-US" dirty="0"/>
            </a:br>
            <a:r>
              <a:rPr lang="en-US" dirty="0"/>
              <a:t>configured</a:t>
            </a:r>
          </a:p>
          <a:p>
            <a:pPr lvl="3"/>
            <a:r>
              <a:rPr lang="en-US" b="1" dirty="0"/>
              <a:t>Information Type</a:t>
            </a:r>
            <a:r>
              <a:rPr lang="en-US" dirty="0"/>
              <a:t>:</a:t>
            </a:r>
          </a:p>
          <a:p>
            <a:pPr lvl="4"/>
            <a:r>
              <a:rPr lang="en-US" dirty="0"/>
              <a:t>Number of DWORDs in Heap Item</a:t>
            </a:r>
          </a:p>
          <a:p>
            <a:pPr lvl="4"/>
            <a:r>
              <a:rPr lang="en-US" dirty="0"/>
              <a:t>Data Type ID (Schema ID)</a:t>
            </a:r>
          </a:p>
          <a:p>
            <a:pPr lvl="2"/>
            <a:r>
              <a:rPr lang="en-US" dirty="0"/>
              <a:t>Output – location of read value</a:t>
            </a:r>
          </a:p>
          <a:p>
            <a:pPr lvl="2"/>
            <a:r>
              <a:rPr lang="en-US" dirty="0"/>
              <a:t>Input Leg</a:t>
            </a:r>
          </a:p>
          <a:p>
            <a:pPr lvl="3"/>
            <a:r>
              <a:rPr lang="en-US" dirty="0"/>
              <a:t>Edge triggered</a:t>
            </a:r>
          </a:p>
          <a:p>
            <a:pPr lvl="3"/>
            <a:r>
              <a:rPr lang="en-US" dirty="0"/>
              <a:t>Power flow enabled</a:t>
            </a:r>
          </a:p>
          <a:p>
            <a:pPr lvl="1"/>
            <a:endParaRPr lang="en-US" b="1" dirty="0">
              <a:sym typeface="Wingdings" panose="05000000000000000000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40862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500373"/>
              </p:ext>
            </p:extLst>
          </p:nvPr>
        </p:nvGraphicFramePr>
        <p:xfrm>
          <a:off x="1828800" y="1527382"/>
          <a:ext cx="50292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61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Schema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Schema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Unsigned 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Signed 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Device 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Unsigned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Signed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CTRIO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Signed</a:t>
                      </a:r>
                      <a:r>
                        <a:rPr lang="en-US" sz="1200" baseline="0" dirty="0"/>
                        <a:t> DWORD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CTRIO Counter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CTRIO Timer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1398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CTRIO Pulse Catch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Timer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CTRIO Pulse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CTRIO Discrete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CTRIO Raw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Stream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Peerlink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Server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RampSoak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Packet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Process Simulator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267200" y="1581150"/>
            <a:ext cx="0" cy="4835636"/>
          </a:xfrm>
          <a:prstGeom prst="line">
            <a:avLst/>
          </a:prstGeom>
          <a:ln w="92075" cap="sq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9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5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Instruction Set (</a:t>
            </a:r>
            <a:r>
              <a:rPr lang="en-US" sz="3200" dirty="0" err="1"/>
              <a:t>Misc</a:t>
            </a:r>
            <a:r>
              <a:rPr lang="en-US" sz="3200" dirty="0"/>
              <a:t>/Data Manipulation)</a:t>
            </a:r>
            <a:endParaRPr lang="en-US" sz="24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 numCol="1">
            <a:normAutofit/>
          </a:bodyPr>
          <a:lstStyle/>
          <a:p>
            <a:r>
              <a:rPr lang="en-US" b="1" dirty="0"/>
              <a:t>DECO “Decode to Set Bit”</a:t>
            </a:r>
          </a:p>
          <a:p>
            <a:pPr lvl="1"/>
            <a:r>
              <a:rPr lang="en-US" dirty="0"/>
              <a:t>Sets a bit (ON) at specified bit position &amp; resets all other bits (OFF)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Bit Position Value</a:t>
            </a:r>
            <a:r>
              <a:rPr lang="en-US" dirty="0"/>
              <a:t> – location of bit</a:t>
            </a:r>
          </a:p>
          <a:p>
            <a:pPr lvl="2"/>
            <a:r>
              <a:rPr lang="en-US" u="sng" dirty="0"/>
              <a:t>Output Bit Pattern</a:t>
            </a:r>
            <a:r>
              <a:rPr lang="en-US" dirty="0"/>
              <a:t> – element containing bit</a:t>
            </a:r>
            <a:endParaRPr lang="en-US" u="sng" dirty="0"/>
          </a:p>
          <a:p>
            <a:pPr lvl="1"/>
            <a:r>
              <a:rPr lang="en-US" dirty="0"/>
              <a:t>NOTES:</a:t>
            </a:r>
          </a:p>
          <a:p>
            <a:pPr lvl="2"/>
            <a:r>
              <a:rPr lang="en-US" dirty="0"/>
              <a:t>If </a:t>
            </a:r>
            <a:r>
              <a:rPr lang="en-US" u="sng" dirty="0"/>
              <a:t>Bit Position Value</a:t>
            </a:r>
            <a:r>
              <a:rPr lang="en-US" dirty="0"/>
              <a:t> &gt; 31:</a:t>
            </a:r>
          </a:p>
          <a:p>
            <a:pPr lvl="3"/>
            <a:r>
              <a:rPr lang="en-US" u="sng" dirty="0"/>
              <a:t>Output Bit Pattern</a:t>
            </a:r>
            <a:r>
              <a:rPr lang="en-US" dirty="0"/>
              <a:t> = 0 (zero)</a:t>
            </a:r>
          </a:p>
          <a:p>
            <a:pPr lvl="3"/>
            <a:r>
              <a:rPr lang="en-US" b="1" i="1" dirty="0">
                <a:solidFill>
                  <a:srgbClr val="0070C0"/>
                </a:solidFill>
              </a:rPr>
              <a:t>$</a:t>
            </a:r>
            <a:r>
              <a:rPr lang="en-US" b="1" i="1" dirty="0" err="1">
                <a:solidFill>
                  <a:srgbClr val="0070C0"/>
                </a:solidFill>
              </a:rPr>
              <a:t>OutOfRange</a:t>
            </a:r>
            <a:r>
              <a:rPr lang="en-US" dirty="0"/>
              <a:t> (</a:t>
            </a:r>
            <a:r>
              <a:rPr lang="en-US" dirty="0">
                <a:solidFill>
                  <a:srgbClr val="0070C0"/>
                </a:solidFill>
              </a:rPr>
              <a:t>ST132</a:t>
            </a:r>
            <a:r>
              <a:rPr lang="en-US" dirty="0"/>
              <a:t>) = ON</a:t>
            </a:r>
            <a:endParaRPr lang="en-US" b="1" i="1" dirty="0"/>
          </a:p>
        </p:txBody>
      </p:sp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0"/>
            <a:ext cx="2676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371600" y="3810000"/>
            <a:ext cx="6688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D0 = </a:t>
            </a:r>
            <a:r>
              <a:rPr lang="en-US" dirty="0" smtClean="0"/>
              <a:t>0</a:t>
            </a:r>
            <a:r>
              <a:rPr lang="en-US" dirty="0" smtClean="0">
                <a:solidFill>
                  <a:srgbClr val="FF0000"/>
                </a:solidFill>
              </a:rPr>
              <a:t>11</a:t>
            </a:r>
            <a:r>
              <a:rPr lang="en-US" dirty="0" smtClean="0"/>
              <a:t>0_0000_000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_0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00_000</a:t>
            </a:r>
            <a:r>
              <a:rPr lang="en-US" b="1" dirty="0" smtClean="0">
                <a:solidFill>
                  <a:srgbClr val="00B050"/>
                </a:solidFill>
              </a:rPr>
              <a:t>0</a:t>
            </a:r>
            <a:r>
              <a:rPr lang="en-US" dirty="0" smtClean="0"/>
              <a:t>_0000_00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0_</a:t>
            </a:r>
            <a:r>
              <a:rPr lang="en-US" dirty="0" smtClean="0">
                <a:solidFill>
                  <a:srgbClr val="FF0000"/>
                </a:solidFill>
              </a:rPr>
              <a:t>1111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44100" y="2895600"/>
            <a:ext cx="2743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“Bit Position Value” = 12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71600" y="3810000"/>
            <a:ext cx="6688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D0 = </a:t>
            </a:r>
            <a:r>
              <a:rPr lang="en-US" dirty="0" smtClean="0"/>
              <a:t>0</a:t>
            </a:r>
            <a:r>
              <a:rPr lang="en-US" dirty="0" smtClean="0">
                <a:solidFill>
                  <a:srgbClr val="00B050"/>
                </a:solidFill>
              </a:rPr>
              <a:t>00</a:t>
            </a:r>
            <a:r>
              <a:rPr lang="en-US" dirty="0" smtClean="0"/>
              <a:t>0_0000_000</a:t>
            </a:r>
            <a:r>
              <a:rPr lang="en-US" dirty="0" smtClean="0">
                <a:solidFill>
                  <a:srgbClr val="00B050"/>
                </a:solidFill>
              </a:rPr>
              <a:t>0</a:t>
            </a:r>
            <a:r>
              <a:rPr lang="en-US" dirty="0" smtClean="0"/>
              <a:t>_0</a:t>
            </a:r>
            <a:r>
              <a:rPr lang="en-US" dirty="0" smtClean="0">
                <a:solidFill>
                  <a:srgbClr val="00B050"/>
                </a:solidFill>
              </a:rPr>
              <a:t>0</a:t>
            </a:r>
            <a:r>
              <a:rPr lang="en-US" dirty="0" smtClean="0"/>
              <a:t>00_000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_0000_00</a:t>
            </a:r>
            <a:r>
              <a:rPr lang="en-US" dirty="0" smtClean="0">
                <a:solidFill>
                  <a:srgbClr val="00B050"/>
                </a:solidFill>
              </a:rPr>
              <a:t>0</a:t>
            </a:r>
            <a:r>
              <a:rPr lang="en-US" dirty="0" smtClean="0"/>
              <a:t>0_</a:t>
            </a:r>
            <a:r>
              <a:rPr lang="en-US" dirty="0" smtClean="0">
                <a:solidFill>
                  <a:srgbClr val="00B050"/>
                </a:solidFill>
              </a:rPr>
              <a:t>0000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5342164" y="4191000"/>
            <a:ext cx="457200" cy="9906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5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Instruction Set (</a:t>
            </a:r>
            <a:r>
              <a:rPr lang="en-US" sz="3200" dirty="0" err="1"/>
              <a:t>Misc</a:t>
            </a:r>
            <a:r>
              <a:rPr lang="en-US" sz="3200" dirty="0"/>
              <a:t>/Data Manipulation)</a:t>
            </a:r>
            <a:endParaRPr lang="en-US" sz="24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 numCol="1">
            <a:normAutofit lnSpcReduction="10000"/>
          </a:bodyPr>
          <a:lstStyle/>
          <a:p>
            <a:r>
              <a:rPr lang="en-US" b="1" dirty="0"/>
              <a:t>ENCO “Encode Bit Position”</a:t>
            </a:r>
          </a:p>
          <a:p>
            <a:pPr lvl="1"/>
            <a:r>
              <a:rPr lang="en-US" dirty="0"/>
              <a:t>Locates the 1</a:t>
            </a:r>
            <a:r>
              <a:rPr lang="en-US" baseline="30000" dirty="0"/>
              <a:t>st</a:t>
            </a:r>
            <a:r>
              <a:rPr lang="en-US" dirty="0"/>
              <a:t> bit that is ON in memory location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Bit Pattern</a:t>
            </a:r>
            <a:r>
              <a:rPr lang="en-US" dirty="0"/>
              <a:t> – memory location (up to 32 bits) </a:t>
            </a:r>
          </a:p>
          <a:p>
            <a:pPr lvl="2"/>
            <a:r>
              <a:rPr lang="en-US" u="sng" dirty="0"/>
              <a:t>Output Bit Position Value</a:t>
            </a:r>
            <a:r>
              <a:rPr lang="en-US" dirty="0"/>
              <a:t> – bit position number</a:t>
            </a:r>
            <a:endParaRPr lang="en-US" u="sng" dirty="0"/>
          </a:p>
          <a:p>
            <a:pPr lvl="1"/>
            <a:r>
              <a:rPr lang="en-US" dirty="0"/>
              <a:t>NOTES:</a:t>
            </a:r>
          </a:p>
          <a:p>
            <a:pPr lvl="2"/>
            <a:r>
              <a:rPr lang="en-US" dirty="0"/>
              <a:t>If &gt;1 bit is ON, the least</a:t>
            </a:r>
            <a:br>
              <a:rPr lang="en-US" dirty="0"/>
            </a:br>
            <a:r>
              <a:rPr lang="en-US" dirty="0"/>
              <a:t>significant one is encoded</a:t>
            </a:r>
          </a:p>
          <a:p>
            <a:pPr lvl="2"/>
            <a:r>
              <a:rPr lang="en-US" dirty="0"/>
              <a:t>If no bits are ON, </a:t>
            </a:r>
            <a:r>
              <a:rPr lang="en-US" u="sng" dirty="0"/>
              <a:t>Output Bit Position Value</a:t>
            </a:r>
            <a:r>
              <a:rPr lang="en-US" dirty="0"/>
              <a:t>:</a:t>
            </a:r>
          </a:p>
          <a:p>
            <a:pPr lvl="3"/>
            <a:r>
              <a:rPr lang="en-US" dirty="0"/>
              <a:t>Signed </a:t>
            </a:r>
            <a:r>
              <a:rPr lang="en-US" dirty="0" err="1"/>
              <a:t>Dword</a:t>
            </a:r>
            <a:r>
              <a:rPr lang="en-US" dirty="0"/>
              <a:t>, Signed Word, Real </a:t>
            </a:r>
            <a:r>
              <a:rPr lang="en-US" dirty="0">
                <a:sym typeface="Wingdings" panose="05000000000000000000" pitchFamily="2" charset="2"/>
              </a:rPr>
              <a:t> -1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Unsigned Word  65535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Unsigned Byte  255</a:t>
            </a:r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30670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09600" y="3276600"/>
            <a:ext cx="6688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D0 = 0000_0011_1000_0010_0000_0000_0000_0000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67087" y="5181600"/>
            <a:ext cx="103822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D1 = 0</a:t>
            </a:r>
          </a:p>
        </p:txBody>
      </p:sp>
      <p:sp>
        <p:nvSpPr>
          <p:cNvPr id="10" name="Up Arrow 9"/>
          <p:cNvSpPr/>
          <p:nvPr/>
        </p:nvSpPr>
        <p:spPr>
          <a:xfrm>
            <a:off x="3657600" y="3657600"/>
            <a:ext cx="457200" cy="9906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676275" y="4038600"/>
            <a:ext cx="1676400" cy="838200"/>
          </a:xfrm>
          <a:prstGeom prst="wedgeRoundRectCallout">
            <a:avLst>
              <a:gd name="adj1" fmla="val 64394"/>
              <a:gd name="adj2" fmla="val -96590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These bits are ignored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67086" y="5181600"/>
            <a:ext cx="103822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D1 = 17</a:t>
            </a:r>
          </a:p>
        </p:txBody>
      </p:sp>
    </p:spTree>
    <p:extLst>
      <p:ext uri="{BB962C8B-B14F-4D97-AF65-F5344CB8AC3E}">
        <p14:creationId xmlns:p14="http://schemas.microsoft.com/office/powerpoint/2010/main" val="229072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3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Instruction Set (</a:t>
            </a:r>
            <a:r>
              <a:rPr lang="en-US" sz="3200" dirty="0" err="1"/>
              <a:t>Misc</a:t>
            </a:r>
            <a:r>
              <a:rPr lang="en-US" sz="3200" dirty="0"/>
              <a:t>/Data Manipulation)</a:t>
            </a:r>
            <a:endParaRPr lang="en-US" sz="24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 numCol="1">
            <a:normAutofit/>
          </a:bodyPr>
          <a:lstStyle/>
          <a:p>
            <a:r>
              <a:rPr lang="en-US" b="1" dirty="0"/>
              <a:t>GRAY “Gray Code to Integer”</a:t>
            </a:r>
          </a:p>
          <a:p>
            <a:pPr lvl="1"/>
            <a:r>
              <a:rPr lang="en-US" dirty="0"/>
              <a:t>Converts 16-bit Gray code </a:t>
            </a:r>
            <a:br>
              <a:rPr lang="en-US" dirty="0"/>
            </a:br>
            <a:r>
              <a:rPr lang="en-US" dirty="0"/>
              <a:t>value to integer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Input Value</a:t>
            </a:r>
            <a:r>
              <a:rPr lang="en-US" dirty="0"/>
              <a:t> – location to be </a:t>
            </a:r>
            <a:br>
              <a:rPr lang="en-US" dirty="0"/>
            </a:br>
            <a:r>
              <a:rPr lang="en-US" dirty="0"/>
              <a:t>converted</a:t>
            </a:r>
          </a:p>
          <a:p>
            <a:pPr lvl="2"/>
            <a:r>
              <a:rPr lang="en-US" u="sng" dirty="0"/>
              <a:t>Output Value</a:t>
            </a:r>
            <a:r>
              <a:rPr lang="en-US" dirty="0"/>
              <a:t> – location of </a:t>
            </a:r>
            <a:br>
              <a:rPr lang="en-US" dirty="0"/>
            </a:br>
            <a:r>
              <a:rPr lang="en-US" dirty="0"/>
              <a:t>conversion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464203"/>
            <a:ext cx="19240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94" y="2236042"/>
            <a:ext cx="29813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26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Instruction Set (</a:t>
            </a:r>
            <a:r>
              <a:rPr lang="en-US" sz="3200" dirty="0" err="1"/>
              <a:t>Misc</a:t>
            </a:r>
            <a:r>
              <a:rPr lang="en-US" sz="3200" dirty="0"/>
              <a:t>/Data Manipulation)</a:t>
            </a:r>
            <a:endParaRPr lang="en-US" sz="24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3873563" cy="2971800"/>
          </a:xfrm>
        </p:spPr>
        <p:txBody>
          <a:bodyPr numCol="1">
            <a:normAutofit fontScale="70000" lnSpcReduction="20000"/>
          </a:bodyPr>
          <a:lstStyle/>
          <a:p>
            <a:r>
              <a:rPr lang="en-US" b="1" dirty="0"/>
              <a:t>INIT “Initialize Data”</a:t>
            </a:r>
          </a:p>
          <a:p>
            <a:pPr lvl="1"/>
            <a:r>
              <a:rPr lang="en-US" dirty="0"/>
              <a:t>Sets each element to specified value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Start</a:t>
            </a:r>
            <a:r>
              <a:rPr lang="en-US" dirty="0"/>
              <a:t> – location of 1</a:t>
            </a:r>
            <a:r>
              <a:rPr lang="en-US" baseline="30000" dirty="0"/>
              <a:t>st</a:t>
            </a:r>
            <a:r>
              <a:rPr lang="en-US" dirty="0"/>
              <a:t> element in range to be initialized</a:t>
            </a:r>
          </a:p>
          <a:p>
            <a:pPr lvl="2"/>
            <a:r>
              <a:rPr lang="en-US" u="sng" dirty="0"/>
              <a:t>End</a:t>
            </a:r>
            <a:r>
              <a:rPr lang="en-US" dirty="0"/>
              <a:t> (optional) – location of last element in range to be initialized</a:t>
            </a:r>
          </a:p>
          <a:p>
            <a:pPr lvl="2"/>
            <a:r>
              <a:rPr lang="en-US" u="sng" dirty="0"/>
              <a:t>Value</a:t>
            </a:r>
            <a:r>
              <a:rPr lang="en-US" dirty="0"/>
              <a:t> – initialization value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63" y="2057400"/>
            <a:ext cx="47148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Extra"/>
          <p:cNvSpPr txBox="1">
            <a:spLocks/>
          </p:cNvSpPr>
          <p:nvPr/>
        </p:nvSpPr>
        <p:spPr>
          <a:xfrm>
            <a:off x="533400" y="4514993"/>
            <a:ext cx="8229600" cy="2078736"/>
          </a:xfrm>
          <a:prstGeom prst="rect">
            <a:avLst/>
          </a:prstGeom>
        </p:spPr>
        <p:txBody>
          <a:bodyPr vert="horz" numCol="1">
            <a:normAutofit fontScale="6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Editing buttons:</a:t>
            </a:r>
          </a:p>
          <a:p>
            <a:pPr lvl="2"/>
            <a:r>
              <a:rPr lang="en-US" b="1" dirty="0"/>
              <a:t>OK</a:t>
            </a:r>
            <a:r>
              <a:rPr lang="en-US" dirty="0"/>
              <a:t> – saves &amp; closes editor</a:t>
            </a:r>
          </a:p>
          <a:p>
            <a:pPr lvl="2"/>
            <a:r>
              <a:rPr lang="en-US" b="1" dirty="0"/>
              <a:t>Cancel</a:t>
            </a:r>
            <a:r>
              <a:rPr lang="en-US" dirty="0"/>
              <a:t> – discards changes &amp; closes editor</a:t>
            </a:r>
          </a:p>
          <a:p>
            <a:pPr lvl="2"/>
            <a:r>
              <a:rPr lang="en-US" b="1" dirty="0"/>
              <a:t>Insert</a:t>
            </a:r>
            <a:r>
              <a:rPr lang="en-US" dirty="0"/>
              <a:t> – inserts empty row before current row</a:t>
            </a:r>
          </a:p>
          <a:p>
            <a:pPr lvl="2"/>
            <a:r>
              <a:rPr lang="en-US" b="1" dirty="0"/>
              <a:t>Remove</a:t>
            </a:r>
            <a:r>
              <a:rPr lang="en-US" dirty="0"/>
              <a:t> – deletes current row</a:t>
            </a:r>
          </a:p>
          <a:p>
            <a:pPr lvl="2"/>
            <a:r>
              <a:rPr lang="en-US" b="1" dirty="0"/>
              <a:t>Move Up</a:t>
            </a:r>
            <a:r>
              <a:rPr lang="en-US" dirty="0"/>
              <a:t> – moves current row up</a:t>
            </a:r>
          </a:p>
          <a:p>
            <a:pPr lvl="2"/>
            <a:r>
              <a:rPr lang="en-US" b="1" dirty="0"/>
              <a:t>Move Down</a:t>
            </a:r>
            <a:r>
              <a:rPr lang="en-US" dirty="0"/>
              <a:t> – moves current row down</a:t>
            </a:r>
          </a:p>
          <a:p>
            <a:pPr lvl="1"/>
            <a:r>
              <a:rPr lang="en-US" dirty="0"/>
              <a:t>NOTES:</a:t>
            </a:r>
          </a:p>
          <a:p>
            <a:pPr lvl="2"/>
            <a:r>
              <a:rPr lang="en-US" dirty="0"/>
              <a:t>Can have up to 50 rows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550" y="2552699"/>
            <a:ext cx="2019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050" y="4371975"/>
            <a:ext cx="16383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050" y="5554361"/>
            <a:ext cx="1657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6467475" y="5054298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467475" y="38862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8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92075" cap="rnd">
          <a:solidFill>
            <a:srgbClr val="FF0000"/>
          </a:solidFill>
          <a:headEnd type="oval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155706</TotalTime>
  <Words>1569</Words>
  <Application>Microsoft Office PowerPoint</Application>
  <PresentationFormat>On-screen Show (4:3)</PresentationFormat>
  <Paragraphs>419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Urban</vt:lpstr>
      <vt:lpstr>Do-more Technical Training</vt:lpstr>
      <vt:lpstr>Instruction Set (Misc/Data Manipulation)</vt:lpstr>
      <vt:lpstr>Instruction Set (Misc/Data Manipulation)</vt:lpstr>
      <vt:lpstr>Instruction Set (Misc/Data Manipulation)</vt:lpstr>
      <vt:lpstr>Instruction Set (Misc/Data Manipulation)</vt:lpstr>
      <vt:lpstr>Instruction Set (Misc/Data Manipulation)</vt:lpstr>
      <vt:lpstr>Instruction Set (Misc/Data Manipulation)</vt:lpstr>
      <vt:lpstr>Instruction Set (Misc/Data Manipulation)</vt:lpstr>
      <vt:lpstr>Instruction Set (Misc/Data Manipulation)</vt:lpstr>
      <vt:lpstr>Instruction Set (Misc/Data Manipulation)</vt:lpstr>
      <vt:lpstr>Instruction Set (Misc/Data Manipulation)</vt:lpstr>
      <vt:lpstr>Instruction Set (Misc/Data Manipulation)</vt:lpstr>
      <vt:lpstr>Instruction Set (Misc/Data Manipulation)</vt:lpstr>
      <vt:lpstr>Instruction Set (Misc/Data Manipulation)</vt:lpstr>
      <vt:lpstr>Instruction Set (Misc/Data Manipulation)</vt:lpstr>
      <vt:lpstr>Instruction Set (Misc/Data Manipulation)</vt:lpstr>
      <vt:lpstr>Instruction Set (Misc/Data Manipulation)</vt:lpstr>
      <vt:lpstr>Instruction Set (Misc/Data Manipulation)</vt:lpstr>
      <vt:lpstr>Instruction Set (Misc/Data Manipulation)</vt:lpstr>
      <vt:lpstr>Instruction Set (Misc/Data Manipulation)</vt:lpstr>
      <vt:lpstr>Instruction Set (Misc/Data Manipulation)</vt:lpstr>
      <vt:lpstr>Instruction Set (Misc/Data Manipulation)</vt:lpstr>
      <vt:lpstr>Instruction Set (Misc/Data Manipulation)</vt:lpstr>
      <vt:lpstr>Instruction Set (Misc/Data Manipulation)</vt:lpstr>
      <vt:lpstr>Instruction Set (Misc/Data Manipulation)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Do-more Way</dc:title>
  <dc:creator>Greg</dc:creator>
  <cp:lastModifiedBy>Greg</cp:lastModifiedBy>
  <cp:revision>1127</cp:revision>
  <cp:lastPrinted>2016-05-18T20:34:36Z</cp:lastPrinted>
  <dcterms:created xsi:type="dcterms:W3CDTF">2014-08-20T17:24:46Z</dcterms:created>
  <dcterms:modified xsi:type="dcterms:W3CDTF">2016-06-24T13:50:54Z</dcterms:modified>
</cp:coreProperties>
</file>