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56" r:id="rId2"/>
    <p:sldId id="265" r:id="rId3"/>
    <p:sldId id="291" r:id="rId4"/>
    <p:sldId id="293" r:id="rId5"/>
    <p:sldId id="297" r:id="rId6"/>
    <p:sldId id="298" r:id="rId7"/>
    <p:sldId id="306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9106"/>
    <a:srgbClr val="FFCCFF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5733" autoAdjust="0"/>
  </p:normalViewPr>
  <p:slideViewPr>
    <p:cSldViewPr>
      <p:cViewPr varScale="1">
        <p:scale>
          <a:sx n="108" d="100"/>
          <a:sy n="108" d="100"/>
        </p:scale>
        <p:origin x="-78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2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3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2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3.pn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3.png"/><Relationship Id="rId9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Do-more Technical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Instruction Set</a:t>
            </a:r>
          </a:p>
          <a:p>
            <a:r>
              <a:rPr lang="en-US" sz="2000" dirty="0"/>
              <a:t>(Math)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(Math)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32736"/>
            <a:ext cx="8229600" cy="4502992"/>
          </a:xfrm>
        </p:spPr>
        <p:txBody>
          <a:bodyPr numCol="1">
            <a:normAutofit/>
          </a:bodyPr>
          <a:lstStyle/>
          <a:p>
            <a:r>
              <a:rPr lang="en-US" b="1" dirty="0"/>
              <a:t>MATH “Calculate Expression”</a:t>
            </a:r>
          </a:p>
        </p:txBody>
      </p:sp>
      <p:graphicFrame>
        <p:nvGraphicFramePr>
          <p:cNvPr id="3" name="Table-Real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833753"/>
              </p:ext>
            </p:extLst>
          </p:nvPr>
        </p:nvGraphicFramePr>
        <p:xfrm>
          <a:off x="381001" y="2285999"/>
          <a:ext cx="7619999" cy="371856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{21E4AEA4-8DFA-4A89-87EB-49C32662AFE0}</a:tableStyleId>
              </a:tblPr>
              <a:tblGrid>
                <a:gridCol w="26880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684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35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Real Functions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Euler’s Constant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FRAC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Fractional Portion of Real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FRAC(R0)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Natural</a:t>
                      </a:r>
                      <a:r>
                        <a:rPr lang="en-US" sz="1600" baseline="0" dirty="0"/>
                        <a:t> Log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LN(R0)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Log Base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LOG(R0)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pi </a:t>
                      </a: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</a:t>
                      </a:r>
                      <a:r>
                        <a:rPr kumimoji="0" lang="en-US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(3.14159)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PI()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Round Real to Nearest Whole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ROUND(R0)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SQRT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Square Root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SQRT(R0)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Convert to Integer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TOINT(R0)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TOREAL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Convert to Real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TOREAL(D0)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TRUNC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Truncate Real to Whole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TRUNC(R0)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91138" name="MATH-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95275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-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801298"/>
              </p:ext>
            </p:extLst>
          </p:nvPr>
        </p:nvGraphicFramePr>
        <p:xfrm>
          <a:off x="1371600" y="2971800"/>
          <a:ext cx="2362200" cy="7416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885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36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R10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2.718282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91139" name="MATH-FRA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281362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-FRAC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952468"/>
              </p:ext>
            </p:extLst>
          </p:nvPr>
        </p:nvGraphicFramePr>
        <p:xfrm>
          <a:off x="1219200" y="3290887"/>
          <a:ext cx="2514600" cy="1112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FRAC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1.234567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R10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0.2345670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91140" name="MATH-L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609975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le-LN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942380"/>
              </p:ext>
            </p:extLst>
          </p:nvPr>
        </p:nvGraphicFramePr>
        <p:xfrm>
          <a:off x="1295400" y="3609975"/>
          <a:ext cx="2438400" cy="1112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LN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1.234567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R10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0.2107203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91141" name="MATH-LO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967162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Table-LOG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285456"/>
              </p:ext>
            </p:extLst>
          </p:nvPr>
        </p:nvGraphicFramePr>
        <p:xfrm>
          <a:off x="1143000" y="3995737"/>
          <a:ext cx="2590800" cy="1112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LOG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1.234567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R10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0.09151468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91142" name="MATH-PI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295774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Table-PI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114038"/>
              </p:ext>
            </p:extLst>
          </p:nvPr>
        </p:nvGraphicFramePr>
        <p:xfrm>
          <a:off x="1447800" y="4343400"/>
          <a:ext cx="2286000" cy="7416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R10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3.141593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91143" name="MATH-ROUN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672012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Table-ROUND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516464"/>
              </p:ext>
            </p:extLst>
          </p:nvPr>
        </p:nvGraphicFramePr>
        <p:xfrm>
          <a:off x="1219200" y="4672012"/>
          <a:ext cx="2438400" cy="1112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ROUND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1.234567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R10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1.000000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91144" name="MATH-SQRT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962524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" name="Table-SQR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789433"/>
              </p:ext>
            </p:extLst>
          </p:nvPr>
        </p:nvGraphicFramePr>
        <p:xfrm>
          <a:off x="1219200" y="5029200"/>
          <a:ext cx="2438400" cy="1112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SQRT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1.234567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R10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1.111111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91145" name="MATH-TOINT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329237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2" name="Table-TOIN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453129"/>
              </p:ext>
            </p:extLst>
          </p:nvPr>
        </p:nvGraphicFramePr>
        <p:xfrm>
          <a:off x="1524000" y="5364480"/>
          <a:ext cx="2133600" cy="1112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TOINT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1.234567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91146" name="MATH-TOR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72440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" name="Table-TOREAL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573078"/>
              </p:ext>
            </p:extLst>
          </p:nvPr>
        </p:nvGraphicFramePr>
        <p:xfrm>
          <a:off x="1295400" y="4221480"/>
          <a:ext cx="2362200" cy="1112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TOREAL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R10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15.00000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91147" name="MATH-TRUNC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991098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6" name="Table-TRUNC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389628"/>
              </p:ext>
            </p:extLst>
          </p:nvPr>
        </p:nvGraphicFramePr>
        <p:xfrm>
          <a:off x="1295400" y="4526280"/>
          <a:ext cx="2362200" cy="1112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TRUNC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1.234567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R10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1.000000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278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1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9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91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9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(Math)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32736"/>
            <a:ext cx="8229600" cy="4502992"/>
          </a:xfrm>
        </p:spPr>
        <p:txBody>
          <a:bodyPr numCol="1">
            <a:normAutofit/>
          </a:bodyPr>
          <a:lstStyle/>
          <a:p>
            <a:r>
              <a:rPr lang="en-US" b="1" dirty="0"/>
              <a:t>MATH “Calculate Expression”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903399"/>
              </p:ext>
            </p:extLst>
          </p:nvPr>
        </p:nvGraphicFramePr>
        <p:xfrm>
          <a:off x="381001" y="2285999"/>
          <a:ext cx="8534399" cy="374904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{21E4AEA4-8DFA-4A89-87EB-49C32662AFE0}</a:tableStyleId>
              </a:tblPr>
              <a:tblGrid>
                <a:gridCol w="17525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Trig Functions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Example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Result: 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R10</a:t>
                      </a:r>
                    </a:p>
                    <a:p>
                      <a:pPr algn="ctr"/>
                      <a:r>
                        <a:rPr lang="en-US" sz="1600" dirty="0"/>
                        <a:t>R0 = 1.234567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Arccosine in Radians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ACOS(R0)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ST132 </a:t>
                      </a:r>
                      <a:r>
                        <a:rPr lang="en-US" sz="1600" b="0" i="1" dirty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70C0"/>
                          </a:solidFill>
                        </a:rPr>
                        <a:t>$</a:t>
                      </a:r>
                      <a:r>
                        <a:rPr lang="en-US" sz="1600" b="1" i="1" dirty="0" err="1">
                          <a:solidFill>
                            <a:srgbClr val="0070C0"/>
                          </a:solidFill>
                        </a:rPr>
                        <a:t>OutOfRange</a:t>
                      </a:r>
                      <a:r>
                        <a:rPr lang="en-US" sz="1600" b="0" i="1" dirty="0">
                          <a:solidFill>
                            <a:srgbClr val="0070C0"/>
                          </a:solidFill>
                        </a:rPr>
                        <a:t>)</a:t>
                      </a:r>
                      <a:r>
                        <a:rPr lang="en-US" sz="1600" b="0" i="0" baseline="0" dirty="0">
                          <a:solidFill>
                            <a:srgbClr val="0070C0"/>
                          </a:solidFill>
                        </a:rPr>
                        <a:t> ON</a:t>
                      </a:r>
                      <a:r>
                        <a:rPr lang="en-US" sz="1600" b="0" i="1" dirty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en-US" sz="1600" b="0" i="1" dirty="0">
                          <a:solidFill>
                            <a:srgbClr val="0070C0"/>
                          </a:solidFill>
                        </a:rPr>
                      </a:br>
                      <a:r>
                        <a:rPr lang="en-US" sz="1600" baseline="0" dirty="0">
                          <a:solidFill>
                            <a:srgbClr val="0070C0"/>
                          </a:solidFill>
                        </a:rPr>
                        <a:t> Valid Range: -1.0 to +1.0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Arcsine in Radians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ASIN(R0)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ST132 </a:t>
                      </a:r>
                      <a:r>
                        <a:rPr lang="en-US" sz="1600" b="0" i="1" dirty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70C0"/>
                          </a:solidFill>
                        </a:rPr>
                        <a:t>$</a:t>
                      </a:r>
                      <a:r>
                        <a:rPr lang="en-US" sz="1600" b="1" i="1" dirty="0" err="1">
                          <a:solidFill>
                            <a:srgbClr val="0070C0"/>
                          </a:solidFill>
                        </a:rPr>
                        <a:t>OutOfRange</a:t>
                      </a:r>
                      <a:r>
                        <a:rPr lang="en-US" sz="1600" b="0" i="1" dirty="0">
                          <a:solidFill>
                            <a:srgbClr val="0070C0"/>
                          </a:solidFill>
                        </a:rPr>
                        <a:t>)</a:t>
                      </a:r>
                      <a:r>
                        <a:rPr lang="en-US" sz="1600" b="0" i="0" baseline="0" dirty="0">
                          <a:solidFill>
                            <a:srgbClr val="0070C0"/>
                          </a:solidFill>
                        </a:rPr>
                        <a:t> ON</a:t>
                      </a:r>
                      <a:r>
                        <a:rPr lang="en-US" sz="1600" b="0" i="1" dirty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en-US" sz="1600" b="0" i="1" dirty="0">
                          <a:solidFill>
                            <a:srgbClr val="0070C0"/>
                          </a:solidFill>
                        </a:rPr>
                      </a:br>
                      <a:r>
                        <a:rPr lang="en-US" sz="1600" baseline="0" dirty="0">
                          <a:solidFill>
                            <a:srgbClr val="0070C0"/>
                          </a:solidFill>
                        </a:rPr>
                        <a:t> Valid Range: -1.0 to +1.0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ATAN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Arctangent</a:t>
                      </a:r>
                      <a:r>
                        <a:rPr lang="en-US" sz="1600" baseline="0" dirty="0"/>
                        <a:t> in Radians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ATAN(R0)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R10 = 0.8899872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Cosine of Radian Angle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COS(R0)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R10</a:t>
                      </a:r>
                      <a:r>
                        <a:rPr lang="en-US" sz="1600" b="1" baseline="0" dirty="0">
                          <a:solidFill>
                            <a:srgbClr val="0070C0"/>
                          </a:solidFill>
                        </a:rPr>
                        <a:t> = 0.3299299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Covert Radians to Degrees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DEG(R0)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R10 = 70.73548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Convert Degrees to Radians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RAD(R0)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R10 = 0.02154726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Sine of Radian Angle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SIN(R0)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R10 = 0.9440054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Tangent</a:t>
                      </a:r>
                      <a:r>
                        <a:rPr lang="en-US" sz="1600" baseline="0" dirty="0"/>
                        <a:t> of Radian Angle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TAN(R0)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R10 = 2.861231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744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(Math)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32736"/>
            <a:ext cx="8229600" cy="4502992"/>
          </a:xfrm>
        </p:spPr>
        <p:txBody>
          <a:bodyPr numCol="1">
            <a:normAutofit/>
          </a:bodyPr>
          <a:lstStyle/>
          <a:p>
            <a:r>
              <a:rPr lang="en-US" b="1" dirty="0"/>
              <a:t>MATH “Calculate Expression”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632735"/>
              </p:ext>
            </p:extLst>
          </p:nvPr>
        </p:nvGraphicFramePr>
        <p:xfrm>
          <a:off x="381000" y="2514600"/>
          <a:ext cx="8305799" cy="301752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{21E4AEA4-8DFA-4A89-87EB-49C32662AFE0}</a:tableStyleId>
              </a:tblPr>
              <a:tblGrid>
                <a:gridCol w="26880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651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Statistical Functions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AVGR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Average of Range of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AVGR(R0,10)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MAXR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Maximum Value Across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MAXR(R0,10)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Minimum Value Across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MINR(R0,10)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RANDINT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Random Integer (0 – 2147483647)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RANDINT()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RANDREAL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Random Real (0.0 – 1.0)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RANDREAL()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STDEVPR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Population</a:t>
                      </a:r>
                      <a:r>
                        <a:rPr lang="en-US" sz="1600" baseline="0" dirty="0"/>
                        <a:t> Standard Deviation of Range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STDEVPR(R0,8)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STDEVR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Sample Standard Deviation of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STDEVR(R0,8)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 of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SUMR(R0,10)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aphicFrame>
        <p:nvGraphicFramePr>
          <p:cNvPr id="8" name="Table-AVG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06811"/>
              </p:ext>
            </p:extLst>
          </p:nvPr>
        </p:nvGraphicFramePr>
        <p:xfrm>
          <a:off x="3810000" y="2354787"/>
          <a:ext cx="22860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AVGR(R0,10)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R10 = 1.603000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9" name="Table-MAX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280338"/>
              </p:ext>
            </p:extLst>
          </p:nvPr>
        </p:nvGraphicFramePr>
        <p:xfrm>
          <a:off x="3810000" y="2354787"/>
          <a:ext cx="22860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MAXR(R0,10)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R10 = 2.100000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10" name="Table-MIN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77162"/>
              </p:ext>
            </p:extLst>
          </p:nvPr>
        </p:nvGraphicFramePr>
        <p:xfrm>
          <a:off x="3810000" y="2354787"/>
          <a:ext cx="22860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MINR(R0,10)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R10 = 1.200000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81000" y="2514600"/>
            <a:ext cx="2667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RANDINT &amp; RANDREAL are seeded from the RANDSEED instruction</a:t>
            </a:r>
          </a:p>
        </p:txBody>
      </p:sp>
      <p:graphicFrame>
        <p:nvGraphicFramePr>
          <p:cNvPr id="12" name="Table-STDEVP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838937"/>
              </p:ext>
            </p:extLst>
          </p:nvPr>
        </p:nvGraphicFramePr>
        <p:xfrm>
          <a:off x="3810000" y="2354787"/>
          <a:ext cx="22860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STDEVPR(R0,10)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R10 = 0.3261577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13" name="Table-STDEV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587696"/>
              </p:ext>
            </p:extLst>
          </p:nvPr>
        </p:nvGraphicFramePr>
        <p:xfrm>
          <a:off x="3810000" y="2354787"/>
          <a:ext cx="22860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STDEVR(R0,10)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R10 = 0.3094204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14" name="Table-SUM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120384"/>
              </p:ext>
            </p:extLst>
          </p:nvPr>
        </p:nvGraphicFramePr>
        <p:xfrm>
          <a:off x="3810000" y="2354787"/>
          <a:ext cx="22860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SUMR(R0,10)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R10 = 16.03000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269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(Math)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02992"/>
          </a:xfrm>
        </p:spPr>
        <p:txBody>
          <a:bodyPr numCol="1">
            <a:normAutofit/>
          </a:bodyPr>
          <a:lstStyle/>
          <a:p>
            <a:r>
              <a:rPr lang="en-US" b="1" dirty="0"/>
              <a:t>MATH “Calculate Expression”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279839"/>
              </p:ext>
            </p:extLst>
          </p:nvPr>
        </p:nvGraphicFramePr>
        <p:xfrm>
          <a:off x="381001" y="1981200"/>
          <a:ext cx="8305799" cy="469392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{21E4AEA4-8DFA-4A89-87EB-49C32662AFE0}</a:tableStyleId>
              </a:tblPr>
              <a:tblGrid>
                <a:gridCol w="26880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031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Conditional Functions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CountIfEQ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Count If Equal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COUNTIFEQ(1.35,R0,10)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CountIfNE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Count If</a:t>
                      </a:r>
                      <a:r>
                        <a:rPr lang="en-US" sz="1600" baseline="0" dirty="0"/>
                        <a:t> Not Equal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COUNTIFNE(1.35,R0,10)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CountIfGE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Count If Greater Than Or Equal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COUNTIFGE(1.35,R0,10)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CountIfGT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Count If Greater Than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COUNTIFGT(1.35,R0,10)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CountIfLE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Count If Less Than Or Equal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COUNTIFLE(1.35,R0,10)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CountIfLT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Count If Less Than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COUNTIFLT(1.35,R0,10)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If / Else Expression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IF(C7,D0,D1)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SumIfEQ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 If Equal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SUMIFEQ(1.35,R0,10)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SumIfNE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 If Not Equal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SUMIFNE(1.35,R0,10)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SumIfGE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 If Greater Than Or Equal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SUMIFGE(1.35,R0,10)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SumIfGT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 If Greater Than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SUMIFGT(1.35,R0,10)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SumIfLE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 If Less Than Or Equal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SUMIFLE(1.35,R0,10)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SumIfLT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 If Less Than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SUMIFLT(1.35,R0,10)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graphicFrame>
        <p:nvGraphicFramePr>
          <p:cNvPr id="7" name="Table-CountIfEQ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261413"/>
              </p:ext>
            </p:extLst>
          </p:nvPr>
        </p:nvGraphicFramePr>
        <p:xfrm>
          <a:off x="3200400" y="1976120"/>
          <a:ext cx="29718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CountIfEQ</a:t>
                      </a:r>
                      <a:r>
                        <a:rPr lang="en-US" dirty="0"/>
                        <a:t>(1.35,R0,10)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D10 = 1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8" name="Table-CountIfN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596987"/>
              </p:ext>
            </p:extLst>
          </p:nvPr>
        </p:nvGraphicFramePr>
        <p:xfrm>
          <a:off x="3200400" y="1981200"/>
          <a:ext cx="29718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CountIfNE</a:t>
                      </a:r>
                      <a:r>
                        <a:rPr lang="en-US" dirty="0"/>
                        <a:t>(1.35,R0,10)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D10 = 9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9" name="Table-CountIfG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369012"/>
              </p:ext>
            </p:extLst>
          </p:nvPr>
        </p:nvGraphicFramePr>
        <p:xfrm>
          <a:off x="3200400" y="1981200"/>
          <a:ext cx="29718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CountIfGE</a:t>
                      </a:r>
                      <a:r>
                        <a:rPr lang="en-US" dirty="0"/>
                        <a:t>(1.35,R0,10)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D10 = 7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10" name="Table-CountIfG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136456"/>
              </p:ext>
            </p:extLst>
          </p:nvPr>
        </p:nvGraphicFramePr>
        <p:xfrm>
          <a:off x="3200400" y="1981200"/>
          <a:ext cx="29718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CountIfGT</a:t>
                      </a:r>
                      <a:r>
                        <a:rPr lang="en-US" dirty="0"/>
                        <a:t>(1.35,R0,10)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D10 = 6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11" name="Table-CountIf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563179"/>
              </p:ext>
            </p:extLst>
          </p:nvPr>
        </p:nvGraphicFramePr>
        <p:xfrm>
          <a:off x="3200400" y="1981200"/>
          <a:ext cx="29718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CountIfLE</a:t>
                      </a:r>
                      <a:r>
                        <a:rPr lang="en-US" dirty="0"/>
                        <a:t>(1.35,R0,10)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D10 = 4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12" name="Table-CountIfL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434328"/>
              </p:ext>
            </p:extLst>
          </p:nvPr>
        </p:nvGraphicFramePr>
        <p:xfrm>
          <a:off x="3200400" y="1981200"/>
          <a:ext cx="29718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CountIfLT</a:t>
                      </a:r>
                      <a:r>
                        <a:rPr lang="en-US" dirty="0"/>
                        <a:t>(1.35,R0,10)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D10 = 3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675000" y="4695825"/>
            <a:ext cx="2040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If C7 = ON</a:t>
            </a:r>
            <a:br>
              <a:rPr lang="en-US" dirty="0"/>
            </a:br>
            <a:r>
              <a:rPr lang="en-US" dirty="0"/>
              <a:t>Then </a:t>
            </a:r>
            <a:r>
              <a:rPr lang="en-US" b="1" dirty="0">
                <a:solidFill>
                  <a:srgbClr val="FFFF00"/>
                </a:solidFill>
              </a:rPr>
              <a:t>D10 = D0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Else </a:t>
            </a:r>
            <a:r>
              <a:rPr lang="en-US" b="1" dirty="0">
                <a:solidFill>
                  <a:srgbClr val="FFFF00"/>
                </a:solidFill>
              </a:rPr>
              <a:t>D10 = D1</a:t>
            </a:r>
          </a:p>
        </p:txBody>
      </p:sp>
      <p:graphicFrame>
        <p:nvGraphicFramePr>
          <p:cNvPr id="14" name="Table-SumIfEQ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660622"/>
              </p:ext>
            </p:extLst>
          </p:nvPr>
        </p:nvGraphicFramePr>
        <p:xfrm>
          <a:off x="3200400" y="1981200"/>
          <a:ext cx="29718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SumIfEQ</a:t>
                      </a:r>
                      <a:r>
                        <a:rPr lang="en-US" dirty="0"/>
                        <a:t>(1.35,R0,10)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R10 = 1.350000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16" name="Table-SumIfN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139065"/>
              </p:ext>
            </p:extLst>
          </p:nvPr>
        </p:nvGraphicFramePr>
        <p:xfrm>
          <a:off x="3200400" y="1981200"/>
          <a:ext cx="29718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SumIfNE</a:t>
                      </a:r>
                      <a:r>
                        <a:rPr lang="en-US" dirty="0"/>
                        <a:t>(1.35,R0,10)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R10 = 14.68000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18" name="Table-SumIfG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108658"/>
              </p:ext>
            </p:extLst>
          </p:nvPr>
        </p:nvGraphicFramePr>
        <p:xfrm>
          <a:off x="3200400" y="1981200"/>
          <a:ext cx="29718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SumIfGE</a:t>
                      </a:r>
                      <a:r>
                        <a:rPr lang="en-US" dirty="0"/>
                        <a:t>(1.35,R0,10)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R10 = 12.26000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19" name="Table-SumIfG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875038"/>
              </p:ext>
            </p:extLst>
          </p:nvPr>
        </p:nvGraphicFramePr>
        <p:xfrm>
          <a:off x="3200400" y="1981200"/>
          <a:ext cx="29718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SumIfGT</a:t>
                      </a:r>
                      <a:r>
                        <a:rPr lang="en-US" dirty="0"/>
                        <a:t>(1.35,R0,10)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R10 = 10.91000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20" name="Table-SumIf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830187"/>
              </p:ext>
            </p:extLst>
          </p:nvPr>
        </p:nvGraphicFramePr>
        <p:xfrm>
          <a:off x="3200400" y="1981200"/>
          <a:ext cx="29718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SumIfLE</a:t>
                      </a:r>
                      <a:r>
                        <a:rPr lang="en-US" dirty="0"/>
                        <a:t>(1.35,R0,10)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R10 = 5.120000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21" name="Table-SumIfL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436164"/>
              </p:ext>
            </p:extLst>
          </p:nvPr>
        </p:nvGraphicFramePr>
        <p:xfrm>
          <a:off x="3200400" y="1981200"/>
          <a:ext cx="2971800" cy="4348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SumIfLT</a:t>
                      </a:r>
                      <a:r>
                        <a:rPr lang="en-US" dirty="0"/>
                        <a:t>(1.35,R0,10)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R10 = 3.770000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1.270000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1.750000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1.660000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1.900000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15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(Math)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32736"/>
            <a:ext cx="8229600" cy="4502992"/>
          </a:xfrm>
        </p:spPr>
        <p:txBody>
          <a:bodyPr numCol="1">
            <a:normAutofit/>
          </a:bodyPr>
          <a:lstStyle/>
          <a:p>
            <a:r>
              <a:rPr lang="en-US" b="1" dirty="0"/>
              <a:t>MATH “Calculate Expression”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197794"/>
              </p:ext>
            </p:extLst>
          </p:nvPr>
        </p:nvGraphicFramePr>
        <p:xfrm>
          <a:off x="381001" y="2514600"/>
          <a:ext cx="8305799" cy="134112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{21E4AEA4-8DFA-4A89-87EB-49C32662AFE0}</a:tableStyleId>
              </a:tblPr>
              <a:tblGrid>
                <a:gridCol w="24383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Time Functions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Get Date/Time 32-bit Integer (1970</a:t>
                      </a:r>
                      <a:r>
                        <a:rPr lang="en-US" sz="1600" baseline="0" dirty="0"/>
                        <a:t> Epoch)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NOW()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TICKms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Get Millisecond System Timer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TICKms</a:t>
                      </a:r>
                      <a:r>
                        <a:rPr lang="en-US" sz="1600" dirty="0"/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TICKus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Get Microsecond</a:t>
                      </a:r>
                      <a:r>
                        <a:rPr lang="en-US" sz="1600" baseline="0" dirty="0"/>
                        <a:t> System Timer Value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TICKus</a:t>
                      </a:r>
                      <a:r>
                        <a:rPr lang="en-US" sz="1600" dirty="0"/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057849"/>
              </p:ext>
            </p:extLst>
          </p:nvPr>
        </p:nvGraphicFramePr>
        <p:xfrm>
          <a:off x="381000" y="4297680"/>
          <a:ext cx="8305799" cy="100584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{21E4AEA4-8DFA-4A89-87EB-49C32662AFE0}</a:tableStyleId>
              </a:tblPr>
              <a:tblGrid>
                <a:gridCol w="24383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Memory Functions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Read Value Indirectly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REF(D0,V0)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[]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Array Index Expression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D[(V10*16)+V11]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657600" y="3200400"/>
            <a:ext cx="2667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NOW()</a:t>
            </a:r>
            <a:br>
              <a:rPr lang="en-US" dirty="0"/>
            </a:br>
            <a:r>
              <a:rPr lang="en-US" dirty="0"/>
              <a:t>Returns the number of seconds since 1970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81300" y="4968089"/>
            <a:ext cx="3771900" cy="13565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REF(p1,p2)</a:t>
            </a:r>
            <a:br>
              <a:rPr lang="en-US" dirty="0"/>
            </a:br>
            <a:r>
              <a:rPr lang="en-US" b="1" dirty="0"/>
              <a:t>p1</a:t>
            </a:r>
            <a:r>
              <a:rPr lang="en-US" dirty="0"/>
              <a:t>: Memory Block Type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(see in Memory Configuration)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p2</a:t>
            </a:r>
            <a:r>
              <a:rPr lang="en-US" dirty="0">
                <a:solidFill>
                  <a:schemeClr val="bg1"/>
                </a:solidFill>
              </a:rPr>
              <a:t>: Index</a:t>
            </a:r>
          </a:p>
        </p:txBody>
      </p:sp>
      <p:pic>
        <p:nvPicPr>
          <p:cNvPr id="10" name="MemConfi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55254"/>
            <a:ext cx="7477125" cy="30384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542675" y="4295236"/>
            <a:ext cx="286251" cy="2084720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Table-D[]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109193"/>
              </p:ext>
            </p:extLst>
          </p:nvPr>
        </p:nvGraphicFramePr>
        <p:xfrm>
          <a:off x="3409950" y="3200400"/>
          <a:ext cx="2228850" cy="175260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8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/>
                        <a:t>D[(V10*16</a:t>
                      </a:r>
                      <a:r>
                        <a:rPr lang="en-US" dirty="0"/>
                        <a:t>)+V11]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D10 = 19473</a:t>
                      </a:r>
                      <a:endParaRPr lang="en-US" b="1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V10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V11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D37</a:t>
                      </a:r>
                      <a:endParaRPr lang="en-US" b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19473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381000" y="3429000"/>
            <a:ext cx="4038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REF(p1,p2) similar to </a:t>
            </a:r>
            <a:br>
              <a:rPr lang="en-US" dirty="0"/>
            </a:br>
            <a:r>
              <a:rPr lang="en-US" dirty="0"/>
              <a:t>REFWRITE “Write Value Indirectly” instruction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06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4" grpId="0" animBg="1"/>
      <p:bldP spid="1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(Math)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1130"/>
          </a:xfrm>
        </p:spPr>
        <p:txBody>
          <a:bodyPr numCol="1">
            <a:normAutofit/>
          </a:bodyPr>
          <a:lstStyle/>
          <a:p>
            <a:r>
              <a:rPr lang="en-US" b="1" dirty="0"/>
              <a:t>RANDSEED “Random Number Seed”</a:t>
            </a:r>
          </a:p>
          <a:p>
            <a:pPr lvl="1"/>
            <a:r>
              <a:rPr lang="en-US" dirty="0"/>
              <a:t>Sets a seed value that will be used by the RANDINT() “Generate Random Integer” and RANDREAL() “Generate Random Real” functions inside the MATH “Calculate Expression” instruction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Seed</a:t>
            </a:r>
            <a:r>
              <a:rPr lang="en-US" dirty="0"/>
              <a:t> – location of seed number</a:t>
            </a:r>
          </a:p>
        </p:txBody>
      </p:sp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206214"/>
            <a:ext cx="23622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306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(Math)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 numCol="1">
            <a:normAutofit/>
          </a:bodyPr>
          <a:lstStyle/>
          <a:p>
            <a:r>
              <a:rPr lang="en-US" b="1" dirty="0"/>
              <a:t>DEC “Decrement”</a:t>
            </a:r>
          </a:p>
          <a:p>
            <a:pPr lvl="1"/>
            <a:r>
              <a:rPr lang="en-US" dirty="0"/>
              <a:t>Decrements the value in location by 1 every scan as long as it has Power Flow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Element</a:t>
            </a:r>
            <a:r>
              <a:rPr lang="en-US" dirty="0"/>
              <a:t> – location to decrement</a:t>
            </a:r>
          </a:p>
          <a:p>
            <a:pPr lvl="1"/>
            <a:r>
              <a:rPr lang="en-US" dirty="0"/>
              <a:t>NOTES:</a:t>
            </a:r>
          </a:p>
          <a:p>
            <a:pPr lvl="2"/>
            <a:r>
              <a:rPr lang="en-US" dirty="0"/>
              <a:t>Real numbers can also be used</a:t>
            </a:r>
          </a:p>
        </p:txBody>
      </p:sp>
      <p:pic>
        <p:nvPicPr>
          <p:cNvPr id="18448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876800"/>
            <a:ext cx="17145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4608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(Math)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 numCol="1">
            <a:normAutofit/>
          </a:bodyPr>
          <a:lstStyle/>
          <a:p>
            <a:r>
              <a:rPr lang="en-US" b="1" dirty="0"/>
              <a:t>INC “Increment”</a:t>
            </a:r>
          </a:p>
          <a:p>
            <a:pPr lvl="1"/>
            <a:r>
              <a:rPr lang="en-US" dirty="0"/>
              <a:t>Increments the value in location by 1 every scan as long as it has Power Flow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Element</a:t>
            </a:r>
            <a:r>
              <a:rPr lang="en-US" dirty="0"/>
              <a:t> – location to decrement</a:t>
            </a:r>
          </a:p>
          <a:p>
            <a:pPr lvl="1"/>
            <a:r>
              <a:rPr lang="en-US" dirty="0"/>
              <a:t>NOTES:</a:t>
            </a:r>
          </a:p>
          <a:p>
            <a:pPr lvl="2"/>
            <a:r>
              <a:rPr lang="en-US" dirty="0"/>
              <a:t>Real numbers can also be used</a:t>
            </a:r>
          </a:p>
        </p:txBody>
      </p:sp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800600"/>
            <a:ext cx="17526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4943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(Math)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1130"/>
          </a:xfrm>
        </p:spPr>
        <p:txBody>
          <a:bodyPr numCol="1">
            <a:normAutofit fontScale="55000" lnSpcReduction="20000"/>
          </a:bodyPr>
          <a:lstStyle/>
          <a:p>
            <a:r>
              <a:rPr lang="en-US" b="1" dirty="0"/>
              <a:t>LERP “Linear Interpolation”</a:t>
            </a:r>
          </a:p>
          <a:p>
            <a:pPr lvl="1"/>
            <a:r>
              <a:rPr lang="en-US" dirty="0"/>
              <a:t>Uses a table of 2 to 50 input / output data pairs to generate an output by interpolation &amp; extrapolation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Input Variable</a:t>
            </a:r>
            <a:r>
              <a:rPr lang="en-US" dirty="0"/>
              <a:t> – input location</a:t>
            </a:r>
          </a:p>
          <a:p>
            <a:pPr lvl="2"/>
            <a:r>
              <a:rPr lang="en-US" u="sng" dirty="0"/>
              <a:t>Output Variable</a:t>
            </a:r>
            <a:r>
              <a:rPr lang="en-US" dirty="0"/>
              <a:t> – generated output location</a:t>
            </a:r>
          </a:p>
          <a:p>
            <a:pPr lvl="2"/>
            <a:r>
              <a:rPr lang="en-US" u="sng" dirty="0"/>
              <a:t>Output Behavior when Input is Less Than </a:t>
            </a:r>
            <a:br>
              <a:rPr lang="en-US" u="sng" dirty="0"/>
            </a:br>
            <a:r>
              <a:rPr lang="en-US" u="sng" dirty="0"/>
              <a:t>Lowest Input Point</a:t>
            </a:r>
            <a:endParaRPr lang="en-US" dirty="0"/>
          </a:p>
          <a:p>
            <a:pPr lvl="3"/>
            <a:r>
              <a:rPr lang="en-US" dirty="0"/>
              <a:t>Clamp to Lowest Output Point</a:t>
            </a:r>
          </a:p>
          <a:p>
            <a:pPr lvl="3"/>
            <a:r>
              <a:rPr lang="en-US" dirty="0"/>
              <a:t>Extrapolate using Lowest two Points</a:t>
            </a:r>
          </a:p>
          <a:p>
            <a:pPr lvl="2"/>
            <a:r>
              <a:rPr lang="en-US" u="sng" dirty="0"/>
              <a:t>Output Behavior when Input in Greater Than </a:t>
            </a:r>
            <a:br>
              <a:rPr lang="en-US" u="sng" dirty="0"/>
            </a:br>
            <a:r>
              <a:rPr lang="en-US" u="sng" dirty="0"/>
              <a:t>Highest Input Point</a:t>
            </a:r>
            <a:endParaRPr lang="en-US" dirty="0"/>
          </a:p>
          <a:p>
            <a:pPr lvl="3"/>
            <a:r>
              <a:rPr lang="en-US" dirty="0"/>
              <a:t>Clamp to Highest Output Point</a:t>
            </a:r>
          </a:p>
          <a:p>
            <a:pPr lvl="3"/>
            <a:r>
              <a:rPr lang="en-US" dirty="0"/>
              <a:t>Extrapolate using Highest two Points</a:t>
            </a:r>
          </a:p>
          <a:p>
            <a:pPr lvl="1"/>
            <a:r>
              <a:rPr lang="en-US" dirty="0"/>
              <a:t>Editing Buttons</a:t>
            </a:r>
          </a:p>
          <a:p>
            <a:pPr lvl="2"/>
            <a:r>
              <a:rPr lang="en-US" b="1" dirty="0"/>
              <a:t>Insert</a:t>
            </a:r>
            <a:r>
              <a:rPr lang="en-US" dirty="0"/>
              <a:t> – inserts row before current row</a:t>
            </a:r>
          </a:p>
          <a:p>
            <a:pPr lvl="2"/>
            <a:r>
              <a:rPr lang="en-US" b="1" dirty="0"/>
              <a:t>Remove</a:t>
            </a:r>
            <a:r>
              <a:rPr lang="en-US" dirty="0"/>
              <a:t> – deletes current row</a:t>
            </a:r>
          </a:p>
          <a:p>
            <a:pPr lvl="2"/>
            <a:r>
              <a:rPr lang="en-US" b="1" dirty="0"/>
              <a:t>Move Up</a:t>
            </a:r>
            <a:r>
              <a:rPr lang="en-US" dirty="0"/>
              <a:t> – moves current row up</a:t>
            </a:r>
          </a:p>
          <a:p>
            <a:pPr lvl="2"/>
            <a:r>
              <a:rPr lang="en-US" b="1" dirty="0"/>
              <a:t>Move Down</a:t>
            </a:r>
            <a:r>
              <a:rPr lang="en-US" dirty="0"/>
              <a:t> – moves current row down</a:t>
            </a:r>
          </a:p>
          <a:p>
            <a:pPr lvl="2"/>
            <a:r>
              <a:rPr lang="en-US" b="1" dirty="0"/>
              <a:t>Sort</a:t>
            </a:r>
            <a:r>
              <a:rPr lang="en-US" dirty="0"/>
              <a:t> – orders table by increasing value of the </a:t>
            </a:r>
            <a:br>
              <a:rPr lang="en-US" dirty="0"/>
            </a:br>
            <a:r>
              <a:rPr lang="en-US" dirty="0"/>
              <a:t>“Input Point” column</a:t>
            </a:r>
          </a:p>
          <a:p>
            <a:pPr lvl="2"/>
            <a:r>
              <a:rPr lang="en-US" b="1" dirty="0"/>
              <a:t>Import</a:t>
            </a:r>
            <a:r>
              <a:rPr lang="en-US" dirty="0"/>
              <a:t> – imports data pairs to fill the table </a:t>
            </a:r>
            <a:br>
              <a:rPr lang="en-US" dirty="0"/>
            </a:br>
            <a:r>
              <a:rPr lang="en-US" dirty="0"/>
              <a:t>from a CSV file</a:t>
            </a:r>
            <a:endParaRPr lang="en-US" b="1" dirty="0"/>
          </a:p>
        </p:txBody>
      </p:sp>
      <p:pic>
        <p:nvPicPr>
          <p:cNvPr id="84994" name="LERP-Edi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335102"/>
            <a:ext cx="4054793" cy="414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7400"/>
            <a:ext cx="6205537" cy="4289016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V="1">
            <a:off x="5648325" y="2143125"/>
            <a:ext cx="762000" cy="544402"/>
          </a:xfrm>
          <a:prstGeom prst="straightConnector1">
            <a:avLst/>
          </a:prstGeom>
          <a:ln w="25400" cap="rnd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ular Callout 13"/>
          <p:cNvSpPr/>
          <p:nvPr/>
        </p:nvSpPr>
        <p:spPr>
          <a:xfrm>
            <a:off x="5668294" y="990600"/>
            <a:ext cx="2438400" cy="762000"/>
          </a:xfrm>
          <a:prstGeom prst="wedgeRoundRectCallout">
            <a:avLst>
              <a:gd name="adj1" fmla="val -22787"/>
              <a:gd name="adj2" fmla="val 97500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Extrapolate using Highest two Points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5229225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6027861" y="2405801"/>
            <a:ext cx="0" cy="3008091"/>
          </a:xfrm>
          <a:prstGeom prst="line">
            <a:avLst/>
          </a:prstGeom>
          <a:ln w="38100" cap="rnd">
            <a:solidFill>
              <a:srgbClr val="FF0000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752600" y="2405802"/>
            <a:ext cx="4267200" cy="0"/>
          </a:xfrm>
          <a:prstGeom prst="line">
            <a:avLst/>
          </a:prstGeom>
          <a:ln w="38100" cap="rnd">
            <a:solidFill>
              <a:srgbClr val="FF0000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867400" y="2535127"/>
            <a:ext cx="914400" cy="0"/>
          </a:xfrm>
          <a:prstGeom prst="straightConnector1">
            <a:avLst/>
          </a:prstGeom>
          <a:ln w="25400" cap="rnd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 flipV="1">
            <a:off x="6029325" y="2535127"/>
            <a:ext cx="1" cy="2884600"/>
          </a:xfrm>
          <a:prstGeom prst="line">
            <a:avLst/>
          </a:prstGeom>
          <a:ln w="38100" cap="rnd">
            <a:solidFill>
              <a:srgbClr val="FF0000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752600" y="2533650"/>
            <a:ext cx="4267200" cy="0"/>
          </a:xfrm>
          <a:prstGeom prst="line">
            <a:avLst/>
          </a:prstGeom>
          <a:ln w="38100" cap="rnd">
            <a:solidFill>
              <a:srgbClr val="FF0000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ular Callout 37"/>
          <p:cNvSpPr/>
          <p:nvPr/>
        </p:nvSpPr>
        <p:spPr>
          <a:xfrm>
            <a:off x="5687344" y="990600"/>
            <a:ext cx="2438400" cy="762000"/>
          </a:xfrm>
          <a:prstGeom prst="wedgeRoundRectCallout">
            <a:avLst>
              <a:gd name="adj1" fmla="val -17319"/>
              <a:gd name="adj2" fmla="val 146250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Clamp to Highest Output Point</a:t>
            </a:r>
          </a:p>
        </p:txBody>
      </p:sp>
      <p:sp>
        <p:nvSpPr>
          <p:cNvPr id="39" name="Rounded Rectangular Callout 38"/>
          <p:cNvSpPr/>
          <p:nvPr/>
        </p:nvSpPr>
        <p:spPr>
          <a:xfrm>
            <a:off x="1828800" y="2819400"/>
            <a:ext cx="2590800" cy="381000"/>
          </a:xfrm>
          <a:prstGeom prst="wedgeRoundRectCallout">
            <a:avLst>
              <a:gd name="adj1" fmla="val 69538"/>
              <a:gd name="adj2" fmla="val 107500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Individual Data Point</a:t>
            </a:r>
          </a:p>
        </p:txBody>
      </p:sp>
      <p:sp>
        <p:nvSpPr>
          <p:cNvPr id="40" name="Rounded Rectangular Callout 39"/>
          <p:cNvSpPr/>
          <p:nvPr/>
        </p:nvSpPr>
        <p:spPr>
          <a:xfrm>
            <a:off x="4953000" y="3897108"/>
            <a:ext cx="2590800" cy="609600"/>
          </a:xfrm>
          <a:prstGeom prst="wedgeRoundRectCallout">
            <a:avLst>
              <a:gd name="adj1" fmla="val -54726"/>
              <a:gd name="adj2" fmla="val -106250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Linear Interpolation between data points</a:t>
            </a:r>
          </a:p>
        </p:txBody>
      </p:sp>
      <p:sp>
        <p:nvSpPr>
          <p:cNvPr id="41" name="Rounded Rectangular Callout 40"/>
          <p:cNvSpPr/>
          <p:nvPr/>
        </p:nvSpPr>
        <p:spPr>
          <a:xfrm>
            <a:off x="1371600" y="3352800"/>
            <a:ext cx="2590800" cy="381000"/>
          </a:xfrm>
          <a:prstGeom prst="wedgeRoundRectCallout">
            <a:avLst>
              <a:gd name="adj1" fmla="val 79832"/>
              <a:gd name="adj2" fmla="val 22500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Individual Data Point</a:t>
            </a:r>
          </a:p>
        </p:txBody>
      </p:sp>
    </p:spTree>
    <p:extLst>
      <p:ext uri="{BB962C8B-B14F-4D97-AF65-F5344CB8AC3E}">
        <p14:creationId xmlns:p14="http://schemas.microsoft.com/office/powerpoint/2010/main" val="1367421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61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41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601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000"/>
                            </p:stCondLst>
                            <p:childTnLst>
                              <p:par>
                                <p:cTn id="18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000"/>
                            </p:stCondLst>
                            <p:childTnLst>
                              <p:par>
                                <p:cTn id="2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000"/>
                            </p:stCondLst>
                            <p:childTnLst>
                              <p:par>
                                <p:cTn id="2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6" grpId="0"/>
      <p:bldP spid="38" grpId="0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(Math)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02992"/>
          </a:xfrm>
        </p:spPr>
        <p:txBody>
          <a:bodyPr numCol="1">
            <a:normAutofit fontScale="92500" lnSpcReduction="20000"/>
          </a:bodyPr>
          <a:lstStyle/>
          <a:p>
            <a:r>
              <a:rPr lang="en-US" b="1" dirty="0"/>
              <a:t>MATH “Calculate Expression”</a:t>
            </a:r>
          </a:p>
          <a:p>
            <a:pPr lvl="1"/>
            <a:r>
              <a:rPr lang="en-US" dirty="0"/>
              <a:t>Performs complex math in </a:t>
            </a:r>
            <a:br>
              <a:rPr lang="en-US" dirty="0"/>
            </a:br>
            <a:r>
              <a:rPr lang="en-US" dirty="0"/>
              <a:t>spreadsheet-formula fashion</a:t>
            </a:r>
          </a:p>
          <a:p>
            <a:pPr lvl="1"/>
            <a:r>
              <a:rPr lang="en-US" dirty="0"/>
              <a:t>8 levels of nested parentheses</a:t>
            </a:r>
          </a:p>
          <a:p>
            <a:pPr lvl="1"/>
            <a:r>
              <a:rPr lang="en-US" dirty="0"/>
              <a:t>Traditional math precedence:</a:t>
            </a:r>
          </a:p>
          <a:p>
            <a:pPr lvl="2"/>
            <a:r>
              <a:rPr lang="en-US" b="1" i="1" dirty="0"/>
              <a:t>P</a:t>
            </a:r>
            <a:r>
              <a:rPr lang="en-US" i="1" dirty="0"/>
              <a:t>arentheses </a:t>
            </a:r>
            <a:r>
              <a:rPr lang="en-US" i="1" dirty="0">
                <a:sym typeface="Wingdings" panose="05000000000000000000" pitchFamily="2" charset="2"/>
              </a:rPr>
              <a:t> </a:t>
            </a:r>
          </a:p>
          <a:p>
            <a:pPr lvl="2"/>
            <a:r>
              <a:rPr lang="en-US" b="1" i="1">
                <a:sym typeface="Wingdings" panose="05000000000000000000" pitchFamily="2" charset="2"/>
              </a:rPr>
              <a:t>E</a:t>
            </a:r>
            <a:r>
              <a:rPr lang="en-US" i="1">
                <a:sym typeface="Wingdings" panose="05000000000000000000" pitchFamily="2" charset="2"/>
              </a:rPr>
              <a:t>xponents (roots) </a:t>
            </a:r>
            <a:endParaRPr lang="en-US" i="1" dirty="0">
              <a:sym typeface="Wingdings" panose="05000000000000000000" pitchFamily="2" charset="2"/>
            </a:endParaRPr>
          </a:p>
          <a:p>
            <a:pPr lvl="2"/>
            <a:r>
              <a:rPr lang="en-US" b="1" i="1" dirty="0">
                <a:sym typeface="Wingdings" panose="05000000000000000000" pitchFamily="2" charset="2"/>
              </a:rPr>
              <a:t>M</a:t>
            </a:r>
            <a:r>
              <a:rPr lang="en-US" i="1" dirty="0">
                <a:sym typeface="Wingdings" panose="05000000000000000000" pitchFamily="2" charset="2"/>
              </a:rPr>
              <a:t>ultiplication/</a:t>
            </a:r>
            <a:r>
              <a:rPr lang="en-US" b="1" i="1" dirty="0">
                <a:sym typeface="Wingdings" panose="05000000000000000000" pitchFamily="2" charset="2"/>
              </a:rPr>
              <a:t>D</a:t>
            </a:r>
            <a:r>
              <a:rPr lang="en-US" i="1" dirty="0">
                <a:sym typeface="Wingdings" panose="05000000000000000000" pitchFamily="2" charset="2"/>
              </a:rPr>
              <a:t>ivision  </a:t>
            </a:r>
          </a:p>
          <a:p>
            <a:pPr lvl="2"/>
            <a:r>
              <a:rPr lang="en-US" b="1" i="1" dirty="0">
                <a:sym typeface="Wingdings" panose="05000000000000000000" pitchFamily="2" charset="2"/>
              </a:rPr>
              <a:t>A</a:t>
            </a:r>
            <a:r>
              <a:rPr lang="en-US" i="1" dirty="0">
                <a:sym typeface="Wingdings" panose="05000000000000000000" pitchFamily="2" charset="2"/>
              </a:rPr>
              <a:t>ddition/</a:t>
            </a:r>
            <a:r>
              <a:rPr lang="en-US" b="1" i="1" dirty="0">
                <a:sym typeface="Wingdings" panose="05000000000000000000" pitchFamily="2" charset="2"/>
              </a:rPr>
              <a:t>S</a:t>
            </a:r>
            <a:r>
              <a:rPr lang="en-US" i="1" dirty="0">
                <a:sym typeface="Wingdings" panose="05000000000000000000" pitchFamily="2" charset="2"/>
              </a:rPr>
              <a:t>ubtraction</a:t>
            </a:r>
          </a:p>
          <a:p>
            <a:pPr lvl="3"/>
            <a:r>
              <a:rPr lang="en-US" i="1" dirty="0">
                <a:sym typeface="Wingdings" panose="05000000000000000000" pitchFamily="2" charset="2"/>
              </a:rPr>
              <a:t>“</a:t>
            </a:r>
            <a:r>
              <a:rPr lang="en-US" b="1" i="1" dirty="0">
                <a:sym typeface="Wingdings" panose="05000000000000000000" pitchFamily="2" charset="2"/>
              </a:rPr>
              <a:t>P</a:t>
            </a:r>
            <a:r>
              <a:rPr lang="en-US" i="1" dirty="0">
                <a:sym typeface="Wingdings" panose="05000000000000000000" pitchFamily="2" charset="2"/>
              </a:rPr>
              <a:t>lease </a:t>
            </a:r>
            <a:r>
              <a:rPr lang="en-US" b="1" i="1" dirty="0">
                <a:sym typeface="Wingdings" panose="05000000000000000000" pitchFamily="2" charset="2"/>
              </a:rPr>
              <a:t>E</a:t>
            </a:r>
            <a:r>
              <a:rPr lang="en-US" i="1" dirty="0">
                <a:sym typeface="Wingdings" panose="05000000000000000000" pitchFamily="2" charset="2"/>
              </a:rPr>
              <a:t>xcuse </a:t>
            </a:r>
            <a:r>
              <a:rPr lang="en-US" b="1" i="1" dirty="0">
                <a:sym typeface="Wingdings" panose="05000000000000000000" pitchFamily="2" charset="2"/>
              </a:rPr>
              <a:t>M</a:t>
            </a:r>
            <a:r>
              <a:rPr lang="en-US" i="1" dirty="0">
                <a:sym typeface="Wingdings" panose="05000000000000000000" pitchFamily="2" charset="2"/>
              </a:rPr>
              <a:t>y </a:t>
            </a:r>
            <a:r>
              <a:rPr lang="en-US" b="1" i="1" dirty="0">
                <a:sym typeface="Wingdings" panose="05000000000000000000" pitchFamily="2" charset="2"/>
              </a:rPr>
              <a:t>D</a:t>
            </a:r>
            <a:r>
              <a:rPr lang="en-US" i="1" dirty="0">
                <a:sym typeface="Wingdings" panose="05000000000000000000" pitchFamily="2" charset="2"/>
              </a:rPr>
              <a:t>ear </a:t>
            </a:r>
            <a:r>
              <a:rPr lang="en-US" b="1" i="1" dirty="0">
                <a:sym typeface="Wingdings" panose="05000000000000000000" pitchFamily="2" charset="2"/>
              </a:rPr>
              <a:t>A</a:t>
            </a:r>
            <a:r>
              <a:rPr lang="en-US" i="1" dirty="0">
                <a:sym typeface="Wingdings" panose="05000000000000000000" pitchFamily="2" charset="2"/>
              </a:rPr>
              <a:t>unt </a:t>
            </a:r>
            <a:r>
              <a:rPr lang="en-US" b="1" i="1" dirty="0">
                <a:sym typeface="Wingdings" panose="05000000000000000000" pitchFamily="2" charset="2"/>
              </a:rPr>
              <a:t>S</a:t>
            </a:r>
            <a:r>
              <a:rPr lang="en-US" i="1" dirty="0">
                <a:sym typeface="Wingdings" panose="05000000000000000000" pitchFamily="2" charset="2"/>
              </a:rPr>
              <a:t>ally”</a:t>
            </a:r>
            <a:endParaRPr lang="en-US" i="1" dirty="0"/>
          </a:p>
          <a:p>
            <a:pPr lvl="1"/>
            <a:r>
              <a:rPr lang="en-US" dirty="0"/>
              <a:t>Uses 32-bit math (promotion of bytes, words, </a:t>
            </a:r>
            <a:r>
              <a:rPr lang="en-US" dirty="0" err="1"/>
              <a:t>dwords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Integer math unless reals are involved, then promotion to real math occurs</a:t>
            </a:r>
          </a:p>
          <a:p>
            <a:pPr lvl="2"/>
            <a:endParaRPr lang="en-US" b="1" dirty="0"/>
          </a:p>
        </p:txBody>
      </p:sp>
      <p:pic>
        <p:nvPicPr>
          <p:cNvPr id="870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509837"/>
            <a:ext cx="2771775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9865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(Math)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33550"/>
            <a:ext cx="8229600" cy="4502992"/>
          </a:xfrm>
        </p:spPr>
        <p:txBody>
          <a:bodyPr numCol="1">
            <a:normAutofit/>
          </a:bodyPr>
          <a:lstStyle/>
          <a:p>
            <a:r>
              <a:rPr lang="en-US" b="1" dirty="0"/>
              <a:t>MATH “Calculate Expression”</a:t>
            </a:r>
          </a:p>
        </p:txBody>
      </p:sp>
      <p:graphicFrame>
        <p:nvGraphicFramePr>
          <p:cNvPr id="3" name="Table-Binary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886970"/>
              </p:ext>
            </p:extLst>
          </p:nvPr>
        </p:nvGraphicFramePr>
        <p:xfrm>
          <a:off x="381001" y="2286000"/>
          <a:ext cx="7619999" cy="268224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{21E4AEA4-8DFA-4A89-87EB-49C32662AFE0}</a:tableStyleId>
              </a:tblPr>
              <a:tblGrid>
                <a:gridCol w="26880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684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35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Arithmetic Operators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 + D1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–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Subtract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 – D1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 * D1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Divide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 / D1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Modulus/Remainder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D0 % D1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Raise to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 ** D1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Negate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-D0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88067" name="MATH-Ad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000375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-Add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103462"/>
              </p:ext>
            </p:extLst>
          </p:nvPr>
        </p:nvGraphicFramePr>
        <p:xfrm>
          <a:off x="2362200" y="3000375"/>
          <a:ext cx="13716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+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88068" name="MATH-Subtrac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324224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le-Subtrac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404248"/>
              </p:ext>
            </p:extLst>
          </p:nvPr>
        </p:nvGraphicFramePr>
        <p:xfrm>
          <a:off x="2362200" y="3352800"/>
          <a:ext cx="13716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88069" name="MATH-Multipl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652836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Table-Multiply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123151"/>
              </p:ext>
            </p:extLst>
          </p:nvPr>
        </p:nvGraphicFramePr>
        <p:xfrm>
          <a:off x="2362200" y="3657600"/>
          <a:ext cx="13716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*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88070" name="MATH-Divid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990974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Table-Divid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294680"/>
              </p:ext>
            </p:extLst>
          </p:nvPr>
        </p:nvGraphicFramePr>
        <p:xfrm>
          <a:off x="2362200" y="4019549"/>
          <a:ext cx="13716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/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88071" name="MATH-Modulu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310061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Table-Modulu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509511"/>
              </p:ext>
            </p:extLst>
          </p:nvPr>
        </p:nvGraphicFramePr>
        <p:xfrm>
          <a:off x="2362200" y="4319586"/>
          <a:ext cx="13716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88072" name="MATH-Exponent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638673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" name="Table-Exponen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536187"/>
              </p:ext>
            </p:extLst>
          </p:nvPr>
        </p:nvGraphicFramePr>
        <p:xfrm>
          <a:off x="1524000" y="4685692"/>
          <a:ext cx="22860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8206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53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**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170859376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1" name="MATH--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10540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5" name="Table--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573716"/>
              </p:ext>
            </p:extLst>
          </p:nvPr>
        </p:nvGraphicFramePr>
        <p:xfrm>
          <a:off x="2286000" y="5105400"/>
          <a:ext cx="1371600" cy="1112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-15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790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(Math)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32736"/>
            <a:ext cx="8229600" cy="4502992"/>
          </a:xfrm>
        </p:spPr>
        <p:txBody>
          <a:bodyPr numCol="1">
            <a:normAutofit/>
          </a:bodyPr>
          <a:lstStyle/>
          <a:p>
            <a:r>
              <a:rPr lang="en-US" b="1" dirty="0"/>
              <a:t>MATH “Calculate Expression”</a:t>
            </a:r>
          </a:p>
        </p:txBody>
      </p:sp>
      <p:graphicFrame>
        <p:nvGraphicFramePr>
          <p:cNvPr id="3" name="Table-Binary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533549"/>
              </p:ext>
            </p:extLst>
          </p:nvPr>
        </p:nvGraphicFramePr>
        <p:xfrm>
          <a:off x="381001" y="2285999"/>
          <a:ext cx="7619999" cy="268224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{21E4AEA4-8DFA-4A89-87EB-49C32662AFE0}</a:tableStyleId>
              </a:tblPr>
              <a:tblGrid>
                <a:gridCol w="29717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846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35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Binary/Bit-wise Operators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Bit-wise</a:t>
                      </a:r>
                      <a:r>
                        <a:rPr lang="en-US" sz="1600" baseline="0" dirty="0"/>
                        <a:t> AND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 &amp; 0x7FFF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Bit-wise</a:t>
                      </a:r>
                      <a:r>
                        <a:rPr lang="en-US" sz="1600" baseline="0" dirty="0"/>
                        <a:t> 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 | 0xFFFF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^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Bit-wise</a:t>
                      </a:r>
                      <a:r>
                        <a:rPr lang="en-US" sz="1600" baseline="0" dirty="0"/>
                        <a:t> XOR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 ^ D1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~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Bit-wise Invert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~D0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&lt;&lt;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Shift</a:t>
                      </a:r>
                      <a:r>
                        <a:rPr lang="en-US" sz="1600" baseline="0" dirty="0"/>
                        <a:t> Left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 &lt;&lt;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Shift</a:t>
                      </a:r>
                      <a:r>
                        <a:rPr lang="en-US" sz="1600" baseline="0" dirty="0"/>
                        <a:t> Right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 &gt;&gt;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&gt;&gt;&gt;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Unsigned</a:t>
                      </a:r>
                      <a:r>
                        <a:rPr lang="en-US" sz="1600" baseline="0" dirty="0"/>
                        <a:t> Shift Right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 &gt;&gt;&gt;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31" name="MATH-&amp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97180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5" name="Table-&amp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418275"/>
              </p:ext>
            </p:extLst>
          </p:nvPr>
        </p:nvGraphicFramePr>
        <p:xfrm>
          <a:off x="1752600" y="2971800"/>
          <a:ext cx="19050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&amp;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 (1111)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 (0111)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7 (0111)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6" name="MATH-|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35280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7" name="Table-|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081937"/>
              </p:ext>
            </p:extLst>
          </p:nvPr>
        </p:nvGraphicFramePr>
        <p:xfrm>
          <a:off x="1752600" y="3352800"/>
          <a:ext cx="19812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|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 (1111)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 (0111)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15 (1111)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8" name="MATH-^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65760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9" name="Table-^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511681"/>
              </p:ext>
            </p:extLst>
          </p:nvPr>
        </p:nvGraphicFramePr>
        <p:xfrm>
          <a:off x="1733550" y="3657600"/>
          <a:ext cx="19812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^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 (1111)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 (0111)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8 (1000)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40" name="MATH-~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96240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1" name="Table-~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903223"/>
              </p:ext>
            </p:extLst>
          </p:nvPr>
        </p:nvGraphicFramePr>
        <p:xfrm>
          <a:off x="381000" y="3962400"/>
          <a:ext cx="3352800" cy="1112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~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 (0000 000F hex)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-16</a:t>
                      </a:r>
                      <a:r>
                        <a:rPr lang="en-US" b="1" baseline="0" dirty="0">
                          <a:solidFill>
                            <a:srgbClr val="FFFF00"/>
                          </a:solidFill>
                        </a:rPr>
                        <a:t> (FFFF FFF0 hex)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42" name="MATH-&lt;&lt;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34340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3" name="Table-&lt;&lt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31955"/>
              </p:ext>
            </p:extLst>
          </p:nvPr>
        </p:nvGraphicFramePr>
        <p:xfrm>
          <a:off x="152400" y="4376737"/>
          <a:ext cx="36576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&lt;&lt;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 (1111)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1920 (0111 1000 0000)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44" name="MATH-&gt;&gt;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64820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5" name="Table-&gt;&gt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950208"/>
              </p:ext>
            </p:extLst>
          </p:nvPr>
        </p:nvGraphicFramePr>
        <p:xfrm>
          <a:off x="1905000" y="4717416"/>
          <a:ext cx="18288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&gt;&gt;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 (1111)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46" name="MATH-&gt;&gt;&gt;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95300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7" name="Table-&gt;&gt;&gt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052009"/>
              </p:ext>
            </p:extLst>
          </p:nvPr>
        </p:nvGraphicFramePr>
        <p:xfrm>
          <a:off x="1905000" y="4997601"/>
          <a:ext cx="18288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&gt;&gt;&gt;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 (1111)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8" name="Rectangle 47"/>
          <p:cNvSpPr/>
          <p:nvPr/>
        </p:nvSpPr>
        <p:spPr>
          <a:xfrm>
            <a:off x="6096000" y="4648200"/>
            <a:ext cx="2286000" cy="16533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NOTE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Bit positions that have been vacated by the shift are filled with </a:t>
            </a:r>
            <a:r>
              <a:rPr lang="en-US" b="1" i="1" u="sng" dirty="0"/>
              <a:t>the sign bit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096000" y="4976010"/>
            <a:ext cx="2286000" cy="16533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NOTE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Bit positions that have been vacated by the shift are filled with </a:t>
            </a:r>
            <a:r>
              <a:rPr lang="en-US" b="1" i="1" u="sng" dirty="0"/>
              <a:t>0</a:t>
            </a:r>
            <a:r>
              <a:rPr lang="en-US" b="1" i="1" dirty="0"/>
              <a:t> (</a:t>
            </a:r>
            <a:r>
              <a:rPr lang="en-US" b="1" i="1" u="sng" dirty="0"/>
              <a:t>zero</a:t>
            </a:r>
            <a:r>
              <a:rPr lang="en-US" b="1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4136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(Math)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32736"/>
            <a:ext cx="8229600" cy="4502992"/>
          </a:xfrm>
        </p:spPr>
        <p:txBody>
          <a:bodyPr numCol="1">
            <a:normAutofit/>
          </a:bodyPr>
          <a:lstStyle/>
          <a:p>
            <a:r>
              <a:rPr lang="en-US" b="1" dirty="0"/>
              <a:t>MATH “Calculate Expression”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027136"/>
              </p:ext>
            </p:extLst>
          </p:nvPr>
        </p:nvGraphicFramePr>
        <p:xfrm>
          <a:off x="381001" y="2285999"/>
          <a:ext cx="7619999" cy="335280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{21E4AEA4-8DFA-4A89-87EB-49C32662AFE0}</a:tableStyleId>
              </a:tblPr>
              <a:tblGrid>
                <a:gridCol w="26880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684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35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Logical Operators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Logical 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X0 &amp;&amp; X1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||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Logical 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X0</a:t>
                      </a:r>
                      <a:r>
                        <a:rPr lang="en-US" sz="1600" baseline="0" dirty="0"/>
                        <a:t> || X1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Logical</a:t>
                      </a:r>
                      <a:r>
                        <a:rPr lang="en-US" sz="1600" baseline="0" dirty="0"/>
                        <a:t> NOT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!X0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Less Than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 &lt; D1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Less Than or Equal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 &lt;= D1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Equal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</a:t>
                      </a:r>
                      <a:r>
                        <a:rPr lang="en-US" sz="1600" baseline="0" dirty="0"/>
                        <a:t> == D1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Not Equal</a:t>
                      </a:r>
                      <a:r>
                        <a:rPr lang="en-US" sz="1600" baseline="0" dirty="0"/>
                        <a:t> 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 != D1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Greater Than or Equal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</a:t>
                      </a:r>
                      <a:r>
                        <a:rPr lang="en-US" sz="1600" baseline="0" dirty="0"/>
                        <a:t> &gt;= D1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Greater Than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D0 &gt; D1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89090" name="MATH-&amp;&amp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97180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-&amp;&amp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211596"/>
              </p:ext>
            </p:extLst>
          </p:nvPr>
        </p:nvGraphicFramePr>
        <p:xfrm>
          <a:off x="2286000" y="2971800"/>
          <a:ext cx="13716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&amp;&amp;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89091" name="MATH-||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300412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-||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724761"/>
              </p:ext>
            </p:extLst>
          </p:nvPr>
        </p:nvGraphicFramePr>
        <p:xfrm>
          <a:off x="2286000" y="3319462"/>
          <a:ext cx="13716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||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5903119" y="2971799"/>
            <a:ext cx="3142519" cy="1314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NOTE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Are both D0 &amp; D1 non-zero?</a:t>
            </a:r>
            <a:br>
              <a:rPr lang="en-US" dirty="0"/>
            </a:br>
            <a:r>
              <a:rPr lang="en-US" b="1" i="1" u="sng" dirty="0"/>
              <a:t>Yes</a:t>
            </a:r>
            <a:r>
              <a:rPr lang="en-US" dirty="0"/>
              <a:t>: D10=1</a:t>
            </a:r>
            <a:br>
              <a:rPr lang="en-US" dirty="0"/>
            </a:br>
            <a:r>
              <a:rPr lang="en-US" b="1" i="1" u="sng" dirty="0"/>
              <a:t>No</a:t>
            </a:r>
            <a:r>
              <a:rPr lang="en-US" dirty="0"/>
              <a:t>: D10=0</a:t>
            </a:r>
            <a:endParaRPr lang="en-US" b="1" i="1" u="sng" dirty="0"/>
          </a:p>
        </p:txBody>
      </p:sp>
      <p:sp>
        <p:nvSpPr>
          <p:cNvPr id="26" name="Rectangle 25"/>
          <p:cNvSpPr/>
          <p:nvPr/>
        </p:nvSpPr>
        <p:spPr>
          <a:xfrm>
            <a:off x="5791201" y="3300412"/>
            <a:ext cx="3254438" cy="1314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NOTE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Is either D0 or D1 non-zero?</a:t>
            </a:r>
            <a:br>
              <a:rPr lang="en-US" dirty="0"/>
            </a:br>
            <a:r>
              <a:rPr lang="en-US" b="1" i="1" u="sng" dirty="0"/>
              <a:t>Yes</a:t>
            </a:r>
            <a:r>
              <a:rPr lang="en-US" dirty="0"/>
              <a:t>: D10=1</a:t>
            </a:r>
            <a:br>
              <a:rPr lang="en-US" dirty="0"/>
            </a:br>
            <a:r>
              <a:rPr lang="en-US" b="1" i="1" u="sng" dirty="0"/>
              <a:t>No</a:t>
            </a:r>
            <a:r>
              <a:rPr lang="en-US" dirty="0"/>
              <a:t>: D10=0</a:t>
            </a:r>
            <a:endParaRPr lang="en-US" b="1" i="1" u="sng" dirty="0"/>
          </a:p>
        </p:txBody>
      </p:sp>
      <p:pic>
        <p:nvPicPr>
          <p:cNvPr id="27" name="MATH-!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629025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" name="Table-!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469272"/>
              </p:ext>
            </p:extLst>
          </p:nvPr>
        </p:nvGraphicFramePr>
        <p:xfrm>
          <a:off x="2286000" y="3657600"/>
          <a:ext cx="1371600" cy="1112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!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29" name="MATH-&lt;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96240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" name="Table-&lt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674994"/>
              </p:ext>
            </p:extLst>
          </p:nvPr>
        </p:nvGraphicFramePr>
        <p:xfrm>
          <a:off x="2362200" y="4014996"/>
          <a:ext cx="13716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1" name="MATH-&lt;=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34340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4" name="Table-&lt;=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517844"/>
              </p:ext>
            </p:extLst>
          </p:nvPr>
        </p:nvGraphicFramePr>
        <p:xfrm>
          <a:off x="2362200" y="4343400"/>
          <a:ext cx="13716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&lt;=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5" name="MATH-==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64820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6" name="Table-==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978967"/>
              </p:ext>
            </p:extLst>
          </p:nvPr>
        </p:nvGraphicFramePr>
        <p:xfrm>
          <a:off x="2362200" y="4648200"/>
          <a:ext cx="13716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==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7" name="MATH-!=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95300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8" name="Table-!=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391110"/>
              </p:ext>
            </p:extLst>
          </p:nvPr>
        </p:nvGraphicFramePr>
        <p:xfrm>
          <a:off x="2362200" y="4953000"/>
          <a:ext cx="13716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!=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9" name="MATH-&gt;=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271964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0" name="Table-&gt;=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943223"/>
              </p:ext>
            </p:extLst>
          </p:nvPr>
        </p:nvGraphicFramePr>
        <p:xfrm>
          <a:off x="2362200" y="3469640"/>
          <a:ext cx="13716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&gt;=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41" name="MATH-&gt;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667253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2" name="Table-&gt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277693"/>
              </p:ext>
            </p:extLst>
          </p:nvPr>
        </p:nvGraphicFramePr>
        <p:xfrm>
          <a:off x="2362200" y="3850640"/>
          <a:ext cx="13716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&gt;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3" name="Rectangle 42"/>
          <p:cNvSpPr/>
          <p:nvPr/>
        </p:nvSpPr>
        <p:spPr>
          <a:xfrm>
            <a:off x="5943600" y="3638550"/>
            <a:ext cx="2438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NOTE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Is D0 = 0 (zero)? </a:t>
            </a:r>
            <a:br>
              <a:rPr lang="en-US" dirty="0"/>
            </a:br>
            <a:r>
              <a:rPr lang="en-US" b="1" i="1" u="sng" dirty="0"/>
              <a:t>Yes</a:t>
            </a:r>
            <a:r>
              <a:rPr lang="en-US" dirty="0"/>
              <a:t>: D10 = 1</a:t>
            </a:r>
          </a:p>
          <a:p>
            <a:pPr algn="ctr"/>
            <a:r>
              <a:rPr lang="en-US" b="1" i="1" u="sng" dirty="0"/>
              <a:t>No</a:t>
            </a:r>
            <a:r>
              <a:rPr lang="en-US" dirty="0"/>
              <a:t>: D10 = 0 (zero)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091079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89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6" grpId="0" animBg="1"/>
      <p:bldP spid="26" grpId="1" animBg="1"/>
      <p:bldP spid="43" grpId="0" animBg="1"/>
      <p:bldP spid="4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(Math)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32736"/>
            <a:ext cx="8229600" cy="4502992"/>
          </a:xfrm>
        </p:spPr>
        <p:txBody>
          <a:bodyPr numCol="1">
            <a:normAutofit/>
          </a:bodyPr>
          <a:lstStyle/>
          <a:p>
            <a:r>
              <a:rPr lang="en-US" b="1" dirty="0"/>
              <a:t>MATH “Calculate Expression”</a:t>
            </a:r>
          </a:p>
        </p:txBody>
      </p:sp>
      <p:graphicFrame>
        <p:nvGraphicFramePr>
          <p:cNvPr id="7" name="Table-Common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674512"/>
              </p:ext>
            </p:extLst>
          </p:nvPr>
        </p:nvGraphicFramePr>
        <p:xfrm>
          <a:off x="439801" y="2514600"/>
          <a:ext cx="7619999" cy="134112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{21E4AEA4-8DFA-4A89-87EB-49C32662AFE0}</a:tableStyleId>
              </a:tblPr>
              <a:tblGrid>
                <a:gridCol w="26880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684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35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Common Functions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Absolute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ABS(D0)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Maximum</a:t>
                      </a:r>
                      <a:r>
                        <a:rPr lang="en-US" sz="1600" baseline="0" dirty="0"/>
                        <a:t> Between 2 Expressions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MAX(D0,D1)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Minimum</a:t>
                      </a:r>
                      <a:r>
                        <a:rPr lang="en-US" sz="1600" baseline="0" dirty="0"/>
                        <a:t> Between 2 Expressions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MIN(D0,D1)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90117" name="MATH-AB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50723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Table-AB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811734"/>
              </p:ext>
            </p:extLst>
          </p:nvPr>
        </p:nvGraphicFramePr>
        <p:xfrm>
          <a:off x="2286000" y="4526280"/>
          <a:ext cx="1371600" cy="1112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ABS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90118" name="MATH-MA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49580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Table-MAX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114092"/>
              </p:ext>
            </p:extLst>
          </p:nvPr>
        </p:nvGraphicFramePr>
        <p:xfrm>
          <a:off x="2286000" y="4524374"/>
          <a:ext cx="13716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90119" name="MATH-MI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495800"/>
            <a:ext cx="1905000" cy="657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" name="Table-MIN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33488"/>
              </p:ext>
            </p:extLst>
          </p:nvPr>
        </p:nvGraphicFramePr>
        <p:xfrm>
          <a:off x="2286000" y="4495800"/>
          <a:ext cx="1371600" cy="1483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D10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827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92075" cap="rnd">
          <a:solidFill>
            <a:srgbClr val="FF0000"/>
          </a:solidFill>
          <a:headEnd type="oval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166508</TotalTime>
  <Words>1656</Words>
  <Application>Microsoft Office PowerPoint</Application>
  <PresentationFormat>On-screen Show (4:3)</PresentationFormat>
  <Paragraphs>978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Urban</vt:lpstr>
      <vt:lpstr>Do-more Technical Training</vt:lpstr>
      <vt:lpstr>Instruction Set (Math)</vt:lpstr>
      <vt:lpstr>Instruction Set (Math)</vt:lpstr>
      <vt:lpstr>Instruction Set (Math)</vt:lpstr>
      <vt:lpstr>Instruction Set (Math)</vt:lpstr>
      <vt:lpstr>Instruction Set (Math)</vt:lpstr>
      <vt:lpstr>Instruction Set (Math)</vt:lpstr>
      <vt:lpstr>Instruction Set (Math)</vt:lpstr>
      <vt:lpstr>Instruction Set (Math)</vt:lpstr>
      <vt:lpstr>Instruction Set (Math)</vt:lpstr>
      <vt:lpstr>Instruction Set (Math)</vt:lpstr>
      <vt:lpstr>Instruction Set (Math)</vt:lpstr>
      <vt:lpstr>Instruction Set (Math)</vt:lpstr>
      <vt:lpstr>Instruction Set (Math)</vt:lpstr>
      <vt:lpstr>Instruction Set (Math)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1279</cp:revision>
  <dcterms:created xsi:type="dcterms:W3CDTF">2014-08-20T17:24:46Z</dcterms:created>
  <dcterms:modified xsi:type="dcterms:W3CDTF">2016-05-17T20:11:05Z</dcterms:modified>
</cp:coreProperties>
</file>