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95" r:id="rId3"/>
    <p:sldId id="297" r:id="rId4"/>
    <p:sldId id="313" r:id="rId5"/>
    <p:sldId id="296" r:id="rId6"/>
    <p:sldId id="298" r:id="rId7"/>
    <p:sldId id="300" r:id="rId8"/>
    <p:sldId id="301" r:id="rId9"/>
    <p:sldId id="303" r:id="rId10"/>
    <p:sldId id="302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9106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97" autoAdjust="0"/>
    <p:restoredTop sz="95733" autoAdjust="0"/>
  </p:normalViewPr>
  <p:slideViewPr>
    <p:cSldViewPr>
      <p:cViewPr varScale="1">
        <p:scale>
          <a:sx n="111" d="100"/>
          <a:sy n="111" d="100"/>
        </p:scale>
        <p:origin x="-9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7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Instruction Set</a:t>
            </a:r>
          </a:p>
          <a:p>
            <a:r>
              <a:rPr lang="en-US" dirty="0" smtClean="0"/>
              <a:t>(Introduction)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92500" lnSpcReduction="10000"/>
          </a:bodyPr>
          <a:lstStyle/>
          <a:p>
            <a:r>
              <a:rPr lang="en-US" dirty="0" smtClean="0"/>
              <a:t>Hardware/Device (9)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CLOSE</a:t>
            </a:r>
            <a:r>
              <a:rPr lang="en-US" dirty="0" smtClean="0">
                <a:solidFill>
                  <a:srgbClr val="00B050"/>
                </a:solidFill>
              </a:rPr>
              <a:t> – Close Device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DEVCLEAR</a:t>
            </a:r>
            <a:r>
              <a:rPr lang="en-US" dirty="0" smtClean="0">
                <a:solidFill>
                  <a:srgbClr val="00B050"/>
                </a:solidFill>
              </a:rPr>
              <a:t> – Clear Device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DEVREAD</a:t>
            </a:r>
            <a:r>
              <a:rPr lang="en-US" dirty="0" smtClean="0">
                <a:solidFill>
                  <a:srgbClr val="00B050"/>
                </a:solidFill>
              </a:rPr>
              <a:t> – Read Device Register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DEVWRITE</a:t>
            </a:r>
            <a:r>
              <a:rPr lang="en-US" dirty="0" smtClean="0">
                <a:solidFill>
                  <a:srgbClr val="00B050"/>
                </a:solidFill>
              </a:rPr>
              <a:t> – Write Device Register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HWINFO</a:t>
            </a:r>
            <a:r>
              <a:rPr lang="en-US" dirty="0" smtClean="0">
                <a:solidFill>
                  <a:srgbClr val="00B050"/>
                </a:solidFill>
              </a:rPr>
              <a:t> – Get Hardware Information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OPENDEV</a:t>
            </a:r>
            <a:r>
              <a:rPr lang="en-US" dirty="0" smtClean="0">
                <a:solidFill>
                  <a:srgbClr val="00B050"/>
                </a:solidFill>
              </a:rPr>
              <a:t> – Open Device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RD</a:t>
            </a:r>
            <a:r>
              <a:rPr lang="en-US" dirty="0" smtClean="0">
                <a:solidFill>
                  <a:srgbClr val="00B050"/>
                </a:solidFill>
              </a:rPr>
              <a:t> – Read from Intelligent Module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SETUPSER</a:t>
            </a:r>
            <a:r>
              <a:rPr lang="en-US" dirty="0" smtClean="0">
                <a:solidFill>
                  <a:srgbClr val="00B050"/>
                </a:solidFill>
              </a:rPr>
              <a:t> – Setup Serial Port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WT</a:t>
            </a:r>
            <a:r>
              <a:rPr lang="en-US" dirty="0" smtClean="0">
                <a:solidFill>
                  <a:srgbClr val="00B050"/>
                </a:solidFill>
              </a:rPr>
              <a:t> – Write to Intelligent Module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705" y="1626442"/>
            <a:ext cx="2286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dFlag"/>
          <p:cNvSpPr/>
          <p:nvPr/>
        </p:nvSpPr>
        <p:spPr>
          <a:xfrm rot="5400000">
            <a:off x="4406731" y="2489199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dFlag"/>
          <p:cNvSpPr/>
          <p:nvPr/>
        </p:nvSpPr>
        <p:spPr>
          <a:xfrm rot="5400000">
            <a:off x="5160264" y="2865797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dFlag"/>
          <p:cNvSpPr/>
          <p:nvPr/>
        </p:nvSpPr>
        <p:spPr>
          <a:xfrm rot="5400000">
            <a:off x="5007864" y="43220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dFlag"/>
          <p:cNvSpPr/>
          <p:nvPr/>
        </p:nvSpPr>
        <p:spPr>
          <a:xfrm rot="5400000">
            <a:off x="6150864" y="47030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dFlag"/>
          <p:cNvSpPr/>
          <p:nvPr/>
        </p:nvSpPr>
        <p:spPr>
          <a:xfrm rot="5400000">
            <a:off x="5693664" y="50840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dFlag"/>
          <p:cNvSpPr/>
          <p:nvPr/>
        </p:nvSpPr>
        <p:spPr>
          <a:xfrm rot="5400000">
            <a:off x="5922264" y="542713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12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55000" lnSpcReduction="20000"/>
          </a:bodyPr>
          <a:lstStyle/>
          <a:p>
            <a:r>
              <a:rPr lang="en-US" dirty="0" smtClean="0"/>
              <a:t>High Speed/CTRIO (19)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CTAXCFG</a:t>
            </a:r>
            <a:r>
              <a:rPr lang="en-US" dirty="0" smtClean="0">
                <a:solidFill>
                  <a:srgbClr val="00B050"/>
                </a:solidFill>
              </a:rPr>
              <a:t> – CTRIO2 Axis Configuration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CTAXDYNP</a:t>
            </a:r>
            <a:r>
              <a:rPr lang="en-US" dirty="0" smtClean="0">
                <a:solidFill>
                  <a:srgbClr val="00B050"/>
                </a:solidFill>
              </a:rPr>
              <a:t> – CTRIO2 Axis Run Dynamic Position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CTAXDYNV</a:t>
            </a:r>
            <a:r>
              <a:rPr lang="en-US" dirty="0" smtClean="0">
                <a:solidFill>
                  <a:srgbClr val="00B050"/>
                </a:solidFill>
              </a:rPr>
              <a:t> – CTRIO2 Axis Run Dynamic Velocity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CTAXJOG</a:t>
            </a:r>
            <a:r>
              <a:rPr lang="en-US" dirty="0" smtClean="0">
                <a:solidFill>
                  <a:srgbClr val="00B050"/>
                </a:solidFill>
              </a:rPr>
              <a:t> – CTRIO2 Axis Jog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CTAXLIMT</a:t>
            </a:r>
            <a:r>
              <a:rPr lang="en-US" dirty="0" smtClean="0">
                <a:solidFill>
                  <a:srgbClr val="00B050"/>
                </a:solidFill>
              </a:rPr>
              <a:t> – CTRIO2 Axis Run Trapezoid w/Limits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CTAXTRAP</a:t>
            </a:r>
            <a:r>
              <a:rPr lang="en-US" dirty="0" smtClean="0">
                <a:solidFill>
                  <a:srgbClr val="00B050"/>
                </a:solidFill>
              </a:rPr>
              <a:t> – CTRIO2 Axis Run Trapezoid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CTDYNPOS</a:t>
            </a:r>
            <a:r>
              <a:rPr lang="en-US" dirty="0" smtClean="0">
                <a:solidFill>
                  <a:srgbClr val="00B050"/>
                </a:solidFill>
              </a:rPr>
              <a:t> – CTRIO Run Dynamic Position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CTDYNVEL</a:t>
            </a:r>
            <a:r>
              <a:rPr lang="en-US" dirty="0" smtClean="0">
                <a:solidFill>
                  <a:srgbClr val="00B050"/>
                </a:solidFill>
              </a:rPr>
              <a:t> – CTRIO Run Dynamic Velocity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CTPLSADD</a:t>
            </a:r>
            <a:r>
              <a:rPr lang="en-US" dirty="0" smtClean="0">
                <a:solidFill>
                  <a:srgbClr val="00B050"/>
                </a:solidFill>
              </a:rPr>
              <a:t> – CTRIO2 Add Entry to PLS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CTPLSEDT</a:t>
            </a:r>
            <a:r>
              <a:rPr lang="en-US" dirty="0" smtClean="0">
                <a:solidFill>
                  <a:srgbClr val="00B050"/>
                </a:solidFill>
              </a:rPr>
              <a:t> – CTRIO2 Edit PLS Entry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CTREGRD</a:t>
            </a:r>
            <a:r>
              <a:rPr lang="en-US" dirty="0" smtClean="0">
                <a:solidFill>
                  <a:srgbClr val="00B050"/>
                </a:solidFill>
              </a:rPr>
              <a:t> – CTRIO Read Register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CTREGWR</a:t>
            </a:r>
            <a:r>
              <a:rPr lang="en-US" dirty="0" smtClean="0">
                <a:solidFill>
                  <a:srgbClr val="00B050"/>
                </a:solidFill>
              </a:rPr>
              <a:t> – CTRIO Write Register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CTRUNPOS</a:t>
            </a:r>
            <a:r>
              <a:rPr lang="en-US" dirty="0" smtClean="0">
                <a:solidFill>
                  <a:srgbClr val="00B050"/>
                </a:solidFill>
              </a:rPr>
              <a:t> – CTRIO Run Position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CTRUNVEL</a:t>
            </a:r>
            <a:r>
              <a:rPr lang="en-US" dirty="0" smtClean="0">
                <a:solidFill>
                  <a:srgbClr val="00B050"/>
                </a:solidFill>
              </a:rPr>
              <a:t> – CTRIO Run Velocity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CTTBLADD</a:t>
            </a:r>
            <a:r>
              <a:rPr lang="en-US" dirty="0" smtClean="0">
                <a:solidFill>
                  <a:srgbClr val="00B050"/>
                </a:solidFill>
              </a:rPr>
              <a:t> – CTRIO Add Entry to Preset Table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CTTBLCLR</a:t>
            </a:r>
            <a:r>
              <a:rPr lang="en-US" dirty="0" smtClean="0">
                <a:solidFill>
                  <a:srgbClr val="00B050"/>
                </a:solidFill>
              </a:rPr>
              <a:t> – CTRIO Clear Table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CTTBLEDT</a:t>
            </a:r>
            <a:r>
              <a:rPr lang="en-US" dirty="0" smtClean="0">
                <a:solidFill>
                  <a:srgbClr val="00B050"/>
                </a:solidFill>
              </a:rPr>
              <a:t> – CTRIO Edit Preset Table Entry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CTTBLLD</a:t>
            </a:r>
            <a:r>
              <a:rPr lang="en-US" dirty="0" smtClean="0">
                <a:solidFill>
                  <a:srgbClr val="00B050"/>
                </a:solidFill>
              </a:rPr>
              <a:t> – CTRIO Load Table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CTUPDLVL</a:t>
            </a:r>
            <a:r>
              <a:rPr lang="en-US" dirty="0" smtClean="0">
                <a:solidFill>
                  <a:srgbClr val="00B050"/>
                </a:solidFill>
              </a:rPr>
              <a:t> – CTRIO Update Level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790945"/>
            <a:ext cx="1654237" cy="59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dFlag"/>
          <p:cNvSpPr/>
          <p:nvPr/>
        </p:nvSpPr>
        <p:spPr>
          <a:xfrm rot="5400000">
            <a:off x="4550664" y="222673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dFlag"/>
          <p:cNvSpPr/>
          <p:nvPr/>
        </p:nvSpPr>
        <p:spPr>
          <a:xfrm rot="5400000">
            <a:off x="5922264" y="24384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dFlag"/>
          <p:cNvSpPr/>
          <p:nvPr/>
        </p:nvSpPr>
        <p:spPr>
          <a:xfrm rot="5400000">
            <a:off x="5922264" y="26456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dFlag"/>
          <p:cNvSpPr/>
          <p:nvPr/>
        </p:nvSpPr>
        <p:spPr>
          <a:xfrm rot="5400000">
            <a:off x="4233332" y="285733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dFlag"/>
          <p:cNvSpPr/>
          <p:nvPr/>
        </p:nvSpPr>
        <p:spPr>
          <a:xfrm rot="5400000">
            <a:off x="5541264" y="3073401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dFlag"/>
          <p:cNvSpPr/>
          <p:nvPr/>
        </p:nvSpPr>
        <p:spPr>
          <a:xfrm rot="5400000">
            <a:off x="4779264" y="32766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dFlag"/>
          <p:cNvSpPr/>
          <p:nvPr/>
        </p:nvSpPr>
        <p:spPr>
          <a:xfrm rot="5400000">
            <a:off x="5388864" y="34838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dFlag"/>
          <p:cNvSpPr/>
          <p:nvPr/>
        </p:nvSpPr>
        <p:spPr>
          <a:xfrm rot="5400000">
            <a:off x="5388864" y="37124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dFlag"/>
          <p:cNvSpPr/>
          <p:nvPr/>
        </p:nvSpPr>
        <p:spPr>
          <a:xfrm rot="5400000">
            <a:off x="4626864" y="3907196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dFlag"/>
          <p:cNvSpPr/>
          <p:nvPr/>
        </p:nvSpPr>
        <p:spPr>
          <a:xfrm rot="5400000">
            <a:off x="4406731" y="4127332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dFlag"/>
          <p:cNvSpPr/>
          <p:nvPr/>
        </p:nvSpPr>
        <p:spPr>
          <a:xfrm rot="5400000">
            <a:off x="4169664" y="4330531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dFlag"/>
          <p:cNvSpPr/>
          <p:nvPr/>
        </p:nvSpPr>
        <p:spPr>
          <a:xfrm rot="5400000">
            <a:off x="4254325" y="453373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dFlag"/>
          <p:cNvSpPr/>
          <p:nvPr/>
        </p:nvSpPr>
        <p:spPr>
          <a:xfrm rot="5400000">
            <a:off x="4626873" y="47244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dFlag"/>
          <p:cNvSpPr/>
          <p:nvPr/>
        </p:nvSpPr>
        <p:spPr>
          <a:xfrm rot="5400000">
            <a:off x="4618406" y="49316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dFlag"/>
          <p:cNvSpPr/>
          <p:nvPr/>
        </p:nvSpPr>
        <p:spPr>
          <a:xfrm rot="5400000">
            <a:off x="5160264" y="51602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dFlag"/>
          <p:cNvSpPr/>
          <p:nvPr/>
        </p:nvSpPr>
        <p:spPr>
          <a:xfrm rot="5400000">
            <a:off x="3991848" y="5363463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dFlag"/>
          <p:cNvSpPr/>
          <p:nvPr/>
        </p:nvSpPr>
        <p:spPr>
          <a:xfrm rot="5400000">
            <a:off x="4923197" y="5588001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dFlag"/>
          <p:cNvSpPr/>
          <p:nvPr/>
        </p:nvSpPr>
        <p:spPr>
          <a:xfrm rot="5400000">
            <a:off x="3864843" y="5786798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dFlag"/>
          <p:cNvSpPr/>
          <p:nvPr/>
        </p:nvSpPr>
        <p:spPr>
          <a:xfrm rot="5400000">
            <a:off x="4161188" y="598153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92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Math (5)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DEC</a:t>
            </a:r>
            <a:r>
              <a:rPr lang="en-US" dirty="0" smtClean="0">
                <a:solidFill>
                  <a:srgbClr val="00B050"/>
                </a:solidFill>
              </a:rPr>
              <a:t> - Decrement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INC</a:t>
            </a:r>
            <a:r>
              <a:rPr lang="en-US" dirty="0" smtClean="0">
                <a:solidFill>
                  <a:srgbClr val="00B050"/>
                </a:solidFill>
              </a:rPr>
              <a:t> - Increment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LERP</a:t>
            </a:r>
            <a:r>
              <a:rPr lang="en-US" dirty="0" smtClean="0">
                <a:solidFill>
                  <a:srgbClr val="00B050"/>
                </a:solidFill>
              </a:rPr>
              <a:t> – Linear Interpolation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MATH</a:t>
            </a:r>
            <a:r>
              <a:rPr lang="en-US" dirty="0" smtClean="0">
                <a:solidFill>
                  <a:srgbClr val="00B050"/>
                </a:solidFill>
              </a:rPr>
              <a:t> – Calculate Expression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RANDSEED</a:t>
            </a:r>
            <a:r>
              <a:rPr lang="en-US" dirty="0" smtClean="0">
                <a:solidFill>
                  <a:srgbClr val="00B050"/>
                </a:solidFill>
              </a:rPr>
              <a:t> – Random Number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Seed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638" y="2359867"/>
            <a:ext cx="2286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80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47500" lnSpcReduction="20000"/>
          </a:bodyPr>
          <a:lstStyle/>
          <a:p>
            <a:r>
              <a:rPr lang="en-US" dirty="0" err="1" smtClean="0"/>
              <a:t>Misc</a:t>
            </a:r>
            <a:r>
              <a:rPr lang="en-US" dirty="0" smtClean="0"/>
              <a:t>/Data Manipulation (22)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BCDTO</a:t>
            </a:r>
            <a:r>
              <a:rPr lang="en-US" dirty="0" smtClean="0">
                <a:solidFill>
                  <a:srgbClr val="00B050"/>
                </a:solidFill>
              </a:rPr>
              <a:t> – BCD To Integer/Real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DATAINFO</a:t>
            </a:r>
            <a:r>
              <a:rPr lang="en-US" dirty="0" smtClean="0">
                <a:solidFill>
                  <a:srgbClr val="00B050"/>
                </a:solidFill>
              </a:rPr>
              <a:t> – Query Information about Data Memory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DECO</a:t>
            </a:r>
            <a:r>
              <a:rPr lang="en-US" dirty="0" smtClean="0">
                <a:solidFill>
                  <a:srgbClr val="00B050"/>
                </a:solidFill>
              </a:rPr>
              <a:t> – Decode to Set Bit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ENCO</a:t>
            </a:r>
            <a:r>
              <a:rPr lang="en-US" dirty="0" smtClean="0">
                <a:solidFill>
                  <a:srgbClr val="00B050"/>
                </a:solidFill>
              </a:rPr>
              <a:t> – Encode Bit Position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GRAY</a:t>
            </a:r>
            <a:r>
              <a:rPr lang="en-US" dirty="0" smtClean="0">
                <a:solidFill>
                  <a:srgbClr val="00B050"/>
                </a:solidFill>
              </a:rPr>
              <a:t> – Gray Code to Integer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INIT</a:t>
            </a:r>
            <a:r>
              <a:rPr lang="en-US" dirty="0" smtClean="0">
                <a:solidFill>
                  <a:srgbClr val="00B050"/>
                </a:solidFill>
              </a:rPr>
              <a:t> – Initialize Data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ISCLEAR</a:t>
            </a:r>
            <a:r>
              <a:rPr lang="en-US" dirty="0" smtClean="0">
                <a:solidFill>
                  <a:srgbClr val="00B050"/>
                </a:solidFill>
              </a:rPr>
              <a:t> – Is Structure Cleared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MAPIO</a:t>
            </a:r>
            <a:r>
              <a:rPr lang="en-US" dirty="0" smtClean="0">
                <a:solidFill>
                  <a:srgbClr val="00B050"/>
                </a:solidFill>
              </a:rPr>
              <a:t> – Map Inputs/Outputs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MEMCLEAR</a:t>
            </a:r>
            <a:r>
              <a:rPr lang="en-US" dirty="0" smtClean="0">
                <a:solidFill>
                  <a:srgbClr val="00B050"/>
                </a:solidFill>
              </a:rPr>
              <a:t> – Clear Memory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MOVE</a:t>
            </a:r>
            <a:r>
              <a:rPr lang="en-US" dirty="0" smtClean="0">
                <a:solidFill>
                  <a:srgbClr val="00B050"/>
                </a:solidFill>
              </a:rPr>
              <a:t> – Move Value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MOVEBIT</a:t>
            </a:r>
            <a:r>
              <a:rPr lang="en-US" dirty="0" smtClean="0">
                <a:solidFill>
                  <a:srgbClr val="00B050"/>
                </a:solidFill>
              </a:rPr>
              <a:t> – Move Single Bit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MOVER</a:t>
            </a:r>
            <a:r>
              <a:rPr lang="en-US" dirty="0" smtClean="0">
                <a:solidFill>
                  <a:srgbClr val="00B050"/>
                </a:solidFill>
              </a:rPr>
              <a:t> – Move Range of Values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PUBLISH</a:t>
            </a:r>
            <a:r>
              <a:rPr lang="en-US" dirty="0" smtClean="0">
                <a:solidFill>
                  <a:srgbClr val="00B050"/>
                </a:solidFill>
              </a:rPr>
              <a:t> – Translate from Do-more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REFWRITE</a:t>
            </a:r>
            <a:r>
              <a:rPr lang="en-US" dirty="0" smtClean="0">
                <a:solidFill>
                  <a:srgbClr val="00B050"/>
                </a:solidFill>
              </a:rPr>
              <a:t> – Write Value Indirectly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ROTL</a:t>
            </a:r>
            <a:r>
              <a:rPr lang="en-US" dirty="0" smtClean="0">
                <a:solidFill>
                  <a:srgbClr val="00B050"/>
                </a:solidFill>
              </a:rPr>
              <a:t> – Rotate Left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ROTR</a:t>
            </a:r>
            <a:r>
              <a:rPr lang="en-US" dirty="0" smtClean="0">
                <a:solidFill>
                  <a:srgbClr val="00B050"/>
                </a:solidFill>
              </a:rPr>
              <a:t> – Rotate Right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SEG</a:t>
            </a:r>
            <a:r>
              <a:rPr lang="en-US" dirty="0" smtClean="0">
                <a:solidFill>
                  <a:srgbClr val="00B050"/>
                </a:solidFill>
              </a:rPr>
              <a:t> – Hex/BCD to 7 Segment Display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SETNUMR</a:t>
            </a:r>
            <a:r>
              <a:rPr lang="en-US" dirty="0" smtClean="0">
                <a:solidFill>
                  <a:srgbClr val="00B050"/>
                </a:solidFill>
              </a:rPr>
              <a:t> – Set Numeric Range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SUBSCRIB</a:t>
            </a:r>
            <a:r>
              <a:rPr lang="en-US" dirty="0" smtClean="0">
                <a:solidFill>
                  <a:srgbClr val="00B050"/>
                </a:solidFill>
              </a:rPr>
              <a:t> – Translate to Do-more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SUMBITS</a:t>
            </a:r>
            <a:r>
              <a:rPr lang="en-US" dirty="0" smtClean="0">
                <a:solidFill>
                  <a:srgbClr val="00B050"/>
                </a:solidFill>
              </a:rPr>
              <a:t> – Sum Bits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SWAPB</a:t>
            </a:r>
            <a:r>
              <a:rPr lang="en-US" dirty="0" smtClean="0">
                <a:solidFill>
                  <a:srgbClr val="00B050"/>
                </a:solidFill>
              </a:rPr>
              <a:t> – Swap Bytes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TOBCD</a:t>
            </a:r>
            <a:r>
              <a:rPr lang="en-US" dirty="0" smtClean="0">
                <a:solidFill>
                  <a:srgbClr val="00B050"/>
                </a:solidFill>
              </a:rPr>
              <a:t> – Integer/Real to BCD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184" y="685800"/>
            <a:ext cx="1775453" cy="605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126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55000" lnSpcReduction="20000"/>
          </a:bodyPr>
          <a:lstStyle/>
          <a:p>
            <a:r>
              <a:rPr lang="en-US" dirty="0" smtClean="0"/>
              <a:t>Program Control (20)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ENTASK</a:t>
            </a:r>
            <a:r>
              <a:rPr lang="en-US" dirty="0" smtClean="0">
                <a:solidFill>
                  <a:srgbClr val="00B050"/>
                </a:solidFill>
              </a:rPr>
              <a:t> – Enable Task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EXIT</a:t>
            </a:r>
            <a:r>
              <a:rPr lang="en-US" dirty="0" smtClean="0">
                <a:solidFill>
                  <a:srgbClr val="00B050"/>
                </a:solidFill>
              </a:rPr>
              <a:t> – Exit This Progra</a:t>
            </a:r>
            <a:r>
              <a:rPr lang="en-US" dirty="0">
                <a:solidFill>
                  <a:srgbClr val="00B050"/>
                </a:solidFill>
              </a:rPr>
              <a:t>m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GOTO</a:t>
            </a:r>
            <a:r>
              <a:rPr lang="en-US" dirty="0" smtClean="0">
                <a:solidFill>
                  <a:srgbClr val="00B050"/>
                </a:solidFill>
              </a:rPr>
              <a:t> – Go To Label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HALT</a:t>
            </a:r>
            <a:r>
              <a:rPr lang="en-US" dirty="0" smtClean="0">
                <a:solidFill>
                  <a:srgbClr val="00B050"/>
                </a:solidFill>
              </a:rPr>
              <a:t> – Halt Program or Task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JMP</a:t>
            </a:r>
            <a:r>
              <a:rPr lang="en-US" dirty="0" smtClean="0">
                <a:solidFill>
                  <a:srgbClr val="00B050"/>
                </a:solidFill>
              </a:rPr>
              <a:t> – Jump To Stage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JMPI</a:t>
            </a:r>
            <a:r>
              <a:rPr lang="en-US" dirty="0" smtClean="0">
                <a:solidFill>
                  <a:srgbClr val="00B050"/>
                </a:solidFill>
              </a:rPr>
              <a:t> – Indexed Jump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LABEL</a:t>
            </a:r>
            <a:r>
              <a:rPr lang="en-US" dirty="0" smtClean="0">
                <a:solidFill>
                  <a:srgbClr val="00B050"/>
                </a:solidFill>
              </a:rPr>
              <a:t> – Program Label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REBOOT</a:t>
            </a:r>
            <a:r>
              <a:rPr lang="en-US" dirty="0" smtClean="0">
                <a:solidFill>
                  <a:srgbClr val="00B050"/>
                </a:solidFill>
              </a:rPr>
              <a:t> – Reboot PLC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RESTART</a:t>
            </a:r>
            <a:r>
              <a:rPr lang="en-US" dirty="0" smtClean="0">
                <a:solidFill>
                  <a:srgbClr val="00B050"/>
                </a:solidFill>
              </a:rPr>
              <a:t> – Restart Program or Task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RUN</a:t>
            </a:r>
            <a:r>
              <a:rPr lang="en-US" dirty="0" smtClean="0">
                <a:solidFill>
                  <a:srgbClr val="00B050"/>
                </a:solidFill>
              </a:rPr>
              <a:t> – Run Program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SG</a:t>
            </a:r>
            <a:r>
              <a:rPr lang="en-US" dirty="0" smtClean="0">
                <a:solidFill>
                  <a:srgbClr val="00B050"/>
                </a:solidFill>
              </a:rPr>
              <a:t> - Stage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SGCONVRG</a:t>
            </a:r>
            <a:r>
              <a:rPr lang="en-US" dirty="0" smtClean="0">
                <a:solidFill>
                  <a:srgbClr val="00B050"/>
                </a:solidFill>
              </a:rPr>
              <a:t> – Converge Multiple Stages to SG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SGDIVRG</a:t>
            </a:r>
            <a:r>
              <a:rPr lang="en-US" dirty="0" smtClean="0">
                <a:solidFill>
                  <a:srgbClr val="00B050"/>
                </a:solidFill>
              </a:rPr>
              <a:t> – Jump to Multiple Stages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SGRST</a:t>
            </a:r>
            <a:r>
              <a:rPr lang="en-US" dirty="0" smtClean="0">
                <a:solidFill>
                  <a:srgbClr val="00B050"/>
                </a:solidFill>
              </a:rPr>
              <a:t> – Disable Stage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SGRSTR</a:t>
            </a:r>
            <a:r>
              <a:rPr lang="en-US" dirty="0" smtClean="0">
                <a:solidFill>
                  <a:srgbClr val="00B050"/>
                </a:solidFill>
              </a:rPr>
              <a:t> – Disable Range of Stages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SGSET</a:t>
            </a:r>
            <a:r>
              <a:rPr lang="en-US" dirty="0" smtClean="0">
                <a:solidFill>
                  <a:srgbClr val="00B050"/>
                </a:solidFill>
              </a:rPr>
              <a:t> – Enable Stage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STOP</a:t>
            </a:r>
            <a:r>
              <a:rPr lang="en-US" dirty="0" smtClean="0">
                <a:solidFill>
                  <a:srgbClr val="00B050"/>
                </a:solidFill>
              </a:rPr>
              <a:t> – Switch to Program Mode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SUSPEND</a:t>
            </a:r>
            <a:r>
              <a:rPr lang="en-US" dirty="0" smtClean="0">
                <a:solidFill>
                  <a:srgbClr val="00B050"/>
                </a:solidFill>
              </a:rPr>
              <a:t> – Suspend Program or Task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WATCHDOG</a:t>
            </a:r>
            <a:r>
              <a:rPr lang="en-US" dirty="0" smtClean="0">
                <a:solidFill>
                  <a:srgbClr val="00B050"/>
                </a:solidFill>
              </a:rPr>
              <a:t> – Force Watchdog Error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YIELD</a:t>
            </a:r>
            <a:r>
              <a:rPr lang="en-US" dirty="0" smtClean="0">
                <a:solidFill>
                  <a:srgbClr val="00B050"/>
                </a:solidFill>
              </a:rPr>
              <a:t> – Yield Program or Task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(Intro)</a:t>
            </a:r>
            <a:endParaRPr lang="en-U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330" y="685799"/>
            <a:ext cx="1910307" cy="601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GreenFlag"/>
          <p:cNvSpPr/>
          <p:nvPr/>
        </p:nvSpPr>
        <p:spPr>
          <a:xfrm rot="5400000">
            <a:off x="3475397" y="2446867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BlueGreen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734" y="2658533"/>
            <a:ext cx="1905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GreenFlag"/>
          <p:cNvSpPr/>
          <p:nvPr/>
        </p:nvSpPr>
        <p:spPr>
          <a:xfrm rot="5400000">
            <a:off x="3242726" y="3683001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eenFlag"/>
          <p:cNvSpPr/>
          <p:nvPr/>
        </p:nvSpPr>
        <p:spPr>
          <a:xfrm rot="5400000">
            <a:off x="4313597" y="3915663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reenFlag"/>
          <p:cNvSpPr/>
          <p:nvPr/>
        </p:nvSpPr>
        <p:spPr>
          <a:xfrm rot="5400000">
            <a:off x="3949531" y="5566665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reenFlag"/>
          <p:cNvSpPr/>
          <p:nvPr/>
        </p:nvSpPr>
        <p:spPr>
          <a:xfrm rot="5400000">
            <a:off x="4474464" y="5989997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ueFlag"/>
          <p:cNvSpPr/>
          <p:nvPr/>
        </p:nvSpPr>
        <p:spPr>
          <a:xfrm rot="5400000">
            <a:off x="3869266" y="6201663"/>
            <a:ext cx="173736" cy="173736"/>
          </a:xfrm>
          <a:prstGeom prst="rtTriangl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77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92500" lnSpcReduction="10000"/>
          </a:bodyPr>
          <a:lstStyle/>
          <a:p>
            <a:r>
              <a:rPr lang="en-US" dirty="0" smtClean="0"/>
              <a:t>Program-Looping (8)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BREAK</a:t>
            </a:r>
            <a:r>
              <a:rPr lang="en-US" dirty="0" smtClean="0">
                <a:solidFill>
                  <a:srgbClr val="00B050"/>
                </a:solidFill>
              </a:rPr>
              <a:t> – Exit Loop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CONTINUE</a:t>
            </a:r>
            <a:r>
              <a:rPr lang="en-US" dirty="0" smtClean="0">
                <a:solidFill>
                  <a:srgbClr val="00B050"/>
                </a:solidFill>
              </a:rPr>
              <a:t> – Skip to Loop End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FOR</a:t>
            </a:r>
            <a:r>
              <a:rPr lang="en-US" dirty="0" smtClean="0">
                <a:solidFill>
                  <a:srgbClr val="00B050"/>
                </a:solidFill>
              </a:rPr>
              <a:t> – Index Loop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NEXT</a:t>
            </a:r>
            <a:r>
              <a:rPr lang="en-US" dirty="0" smtClean="0">
                <a:solidFill>
                  <a:srgbClr val="00B050"/>
                </a:solidFill>
              </a:rPr>
              <a:t> – Index by Step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REPEAT</a:t>
            </a:r>
            <a:r>
              <a:rPr lang="en-US" dirty="0" smtClean="0">
                <a:solidFill>
                  <a:srgbClr val="00B050"/>
                </a:solidFill>
              </a:rPr>
              <a:t> – Loop Until Condition is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Non-Zero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UNTIL</a:t>
            </a:r>
            <a:r>
              <a:rPr lang="en-US" dirty="0" smtClean="0">
                <a:solidFill>
                  <a:srgbClr val="00B050"/>
                </a:solidFill>
              </a:rPr>
              <a:t> – Repeat Until Condition is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Non-Zero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WHILE</a:t>
            </a:r>
            <a:r>
              <a:rPr lang="en-US" dirty="0" smtClean="0">
                <a:solidFill>
                  <a:srgbClr val="00B050"/>
                </a:solidFill>
              </a:rPr>
              <a:t> – Loop While Condition is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Non-Zero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WEND</a:t>
            </a:r>
            <a:r>
              <a:rPr lang="en-US" dirty="0" smtClean="0">
                <a:solidFill>
                  <a:srgbClr val="00B050"/>
                </a:solidFill>
              </a:rPr>
              <a:t> – While End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638" y="1397842"/>
            <a:ext cx="2286000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GreenFlag"/>
          <p:cNvSpPr/>
          <p:nvPr/>
        </p:nvSpPr>
        <p:spPr>
          <a:xfrm rot="5400000">
            <a:off x="4169664" y="2493264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reenFlag"/>
          <p:cNvSpPr/>
          <p:nvPr/>
        </p:nvSpPr>
        <p:spPr>
          <a:xfrm rot="5400000">
            <a:off x="5769864" y="2874264"/>
            <a:ext cx="173736" cy="173736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lueFlag"/>
          <p:cNvSpPr/>
          <p:nvPr/>
        </p:nvSpPr>
        <p:spPr>
          <a:xfrm rot="5400000">
            <a:off x="4419600" y="3581400"/>
            <a:ext cx="173736" cy="173736"/>
          </a:xfrm>
          <a:prstGeom prst="rtTriangl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lueFlag"/>
          <p:cNvSpPr/>
          <p:nvPr/>
        </p:nvSpPr>
        <p:spPr>
          <a:xfrm rot="5400000">
            <a:off x="2641599" y="4990930"/>
            <a:ext cx="173736" cy="173736"/>
          </a:xfrm>
          <a:prstGeom prst="rtTriangl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BlueFlag"/>
          <p:cNvSpPr/>
          <p:nvPr/>
        </p:nvSpPr>
        <p:spPr>
          <a:xfrm rot="5400000">
            <a:off x="4169664" y="6040796"/>
            <a:ext cx="173736" cy="173736"/>
          </a:xfrm>
          <a:prstGeom prst="rtTriangl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42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1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1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1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1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1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6293971" cy="4593336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 smtClean="0"/>
              <a:t>Protocol-Custom/ASCII (7)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CHECKSUM</a:t>
            </a:r>
            <a:r>
              <a:rPr lang="en-US" dirty="0" smtClean="0">
                <a:solidFill>
                  <a:srgbClr val="00B050"/>
                </a:solidFill>
              </a:rPr>
              <a:t> – </a:t>
            </a:r>
            <a:r>
              <a:rPr lang="en-US" dirty="0" err="1" smtClean="0">
                <a:solidFill>
                  <a:srgbClr val="00B050"/>
                </a:solidFill>
              </a:rPr>
              <a:t>CheckSum</a:t>
            </a:r>
            <a:r>
              <a:rPr lang="en-US" dirty="0" smtClean="0">
                <a:solidFill>
                  <a:srgbClr val="00B050"/>
                </a:solidFill>
              </a:rPr>
              <a:t> Algorithm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OPENTCP</a:t>
            </a:r>
            <a:r>
              <a:rPr lang="en-US" dirty="0" smtClean="0">
                <a:solidFill>
                  <a:srgbClr val="00B050"/>
                </a:solidFill>
              </a:rPr>
              <a:t> – Open TCP Connection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PACKETIN</a:t>
            </a:r>
            <a:r>
              <a:rPr lang="en-US" dirty="0" smtClean="0">
                <a:solidFill>
                  <a:srgbClr val="00B050"/>
                </a:solidFill>
              </a:rPr>
              <a:t> – Input Data from Packet Device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PACKETOUT</a:t>
            </a:r>
            <a:r>
              <a:rPr lang="en-US" dirty="0" smtClean="0">
                <a:solidFill>
                  <a:srgbClr val="00B050"/>
                </a:solidFill>
              </a:rPr>
              <a:t> – Output Data to Packet Device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STREAMIN</a:t>
            </a:r>
            <a:r>
              <a:rPr lang="en-US" dirty="0" smtClean="0">
                <a:solidFill>
                  <a:srgbClr val="00B050"/>
                </a:solidFill>
              </a:rPr>
              <a:t> – Stream in Data from Device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STREAMOUT</a:t>
            </a:r>
            <a:r>
              <a:rPr lang="en-US" dirty="0" smtClean="0">
                <a:solidFill>
                  <a:srgbClr val="00B050"/>
                </a:solidFill>
              </a:rPr>
              <a:t> – Stream Out Data to Device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TCPLISTEN</a:t>
            </a:r>
            <a:r>
              <a:rPr lang="en-US" dirty="0" smtClean="0">
                <a:solidFill>
                  <a:srgbClr val="00B050"/>
                </a:solidFill>
              </a:rPr>
              <a:t> – Start Listening on TCP Port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171" y="1254967"/>
            <a:ext cx="22860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dFlag"/>
          <p:cNvSpPr/>
          <p:nvPr/>
        </p:nvSpPr>
        <p:spPr>
          <a:xfrm rot="5400000">
            <a:off x="5410200" y="2656332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dFlag"/>
          <p:cNvSpPr/>
          <p:nvPr/>
        </p:nvSpPr>
        <p:spPr>
          <a:xfrm rot="5400000">
            <a:off x="6477000" y="28956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dFlag"/>
          <p:cNvSpPr/>
          <p:nvPr/>
        </p:nvSpPr>
        <p:spPr>
          <a:xfrm rot="5400000">
            <a:off x="6563868" y="32004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dFlag"/>
          <p:cNvSpPr/>
          <p:nvPr/>
        </p:nvSpPr>
        <p:spPr>
          <a:xfrm rot="5400000">
            <a:off x="6172200" y="350520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dFlag"/>
          <p:cNvSpPr/>
          <p:nvPr/>
        </p:nvSpPr>
        <p:spPr>
          <a:xfrm rot="5400000">
            <a:off x="6303264" y="3769869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dFlag"/>
          <p:cNvSpPr/>
          <p:nvPr/>
        </p:nvSpPr>
        <p:spPr>
          <a:xfrm rot="5400000">
            <a:off x="6227716" y="4051266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26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81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61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61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1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1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41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85000" lnSpcReduction="20000"/>
          </a:bodyPr>
          <a:lstStyle/>
          <a:p>
            <a:r>
              <a:rPr lang="en-US" dirty="0" smtClean="0"/>
              <a:t>Protocol-Standard (10)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DLRX</a:t>
            </a:r>
            <a:r>
              <a:rPr lang="en-US" dirty="0" smtClean="0">
                <a:solidFill>
                  <a:srgbClr val="00B050"/>
                </a:solidFill>
              </a:rPr>
              <a:t> – </a:t>
            </a:r>
            <a:r>
              <a:rPr lang="en-US" dirty="0" err="1" smtClean="0">
                <a:solidFill>
                  <a:srgbClr val="00B050"/>
                </a:solidFill>
              </a:rPr>
              <a:t>DirectLOGIC</a:t>
            </a:r>
            <a:r>
              <a:rPr lang="en-US" dirty="0" smtClean="0">
                <a:solidFill>
                  <a:srgbClr val="00B050"/>
                </a:solidFill>
              </a:rPr>
              <a:t> Network Read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DLWX</a:t>
            </a:r>
            <a:r>
              <a:rPr lang="en-US" dirty="0" smtClean="0">
                <a:solidFill>
                  <a:srgbClr val="00B050"/>
                </a:solidFill>
              </a:rPr>
              <a:t> – </a:t>
            </a:r>
            <a:r>
              <a:rPr lang="en-US" dirty="0" err="1" smtClean="0">
                <a:solidFill>
                  <a:srgbClr val="00B050"/>
                </a:solidFill>
              </a:rPr>
              <a:t>DirectLOGIC</a:t>
            </a:r>
            <a:r>
              <a:rPr lang="en-US" dirty="0" smtClean="0">
                <a:solidFill>
                  <a:srgbClr val="00B050"/>
                </a:solidFill>
              </a:rPr>
              <a:t> Network Write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EIPMSG</a:t>
            </a:r>
            <a:r>
              <a:rPr lang="en-US" dirty="0" smtClean="0">
                <a:solidFill>
                  <a:srgbClr val="00B050"/>
                </a:solidFill>
              </a:rPr>
              <a:t> – Send </a:t>
            </a:r>
            <a:r>
              <a:rPr lang="en-US" dirty="0" err="1" smtClean="0">
                <a:solidFill>
                  <a:srgbClr val="00B050"/>
                </a:solidFill>
              </a:rPr>
              <a:t>EtherNet</a:t>
            </a:r>
            <a:r>
              <a:rPr lang="en-US" dirty="0" smtClean="0">
                <a:solidFill>
                  <a:srgbClr val="00B050"/>
                </a:solidFill>
              </a:rPr>
              <a:t>/IP Message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GSREGRD</a:t>
            </a:r>
            <a:r>
              <a:rPr lang="en-US" dirty="0" smtClean="0">
                <a:solidFill>
                  <a:srgbClr val="00B050"/>
                </a:solidFill>
              </a:rPr>
              <a:t> – GS </a:t>
            </a:r>
            <a:r>
              <a:rPr lang="en-US" dirty="0" err="1" smtClean="0">
                <a:solidFill>
                  <a:srgbClr val="00B050"/>
                </a:solidFill>
              </a:rPr>
              <a:t>EDrive</a:t>
            </a:r>
            <a:r>
              <a:rPr lang="en-US" dirty="0" smtClean="0">
                <a:solidFill>
                  <a:srgbClr val="00B050"/>
                </a:solidFill>
              </a:rPr>
              <a:t> Register Read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GSREGWR</a:t>
            </a:r>
            <a:r>
              <a:rPr lang="en-US" dirty="0" smtClean="0">
                <a:solidFill>
                  <a:srgbClr val="00B050"/>
                </a:solidFill>
              </a:rPr>
              <a:t> – GS </a:t>
            </a:r>
            <a:r>
              <a:rPr lang="en-US" dirty="0" err="1" smtClean="0">
                <a:solidFill>
                  <a:srgbClr val="00B050"/>
                </a:solidFill>
              </a:rPr>
              <a:t>EDrive</a:t>
            </a:r>
            <a:r>
              <a:rPr lang="en-US" dirty="0" smtClean="0">
                <a:solidFill>
                  <a:srgbClr val="00B050"/>
                </a:solidFill>
              </a:rPr>
              <a:t> Register Write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MRX</a:t>
            </a:r>
            <a:r>
              <a:rPr lang="en-US" dirty="0" smtClean="0">
                <a:solidFill>
                  <a:srgbClr val="00B050"/>
                </a:solidFill>
              </a:rPr>
              <a:t> – Modbus Network Read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MWX</a:t>
            </a:r>
            <a:r>
              <a:rPr lang="en-US" dirty="0" smtClean="0">
                <a:solidFill>
                  <a:srgbClr val="00B050"/>
                </a:solidFill>
              </a:rPr>
              <a:t> – Modbus Network Write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PEERLINK</a:t>
            </a:r>
            <a:r>
              <a:rPr lang="en-US" dirty="0" smtClean="0">
                <a:solidFill>
                  <a:srgbClr val="00B050"/>
                </a:solidFill>
              </a:rPr>
              <a:t> – Share Data w/PLCs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RX</a:t>
            </a:r>
            <a:r>
              <a:rPr lang="en-US" dirty="0" smtClean="0">
                <a:solidFill>
                  <a:srgbClr val="00B050"/>
                </a:solidFill>
              </a:rPr>
              <a:t> – Do-more Network Read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WX</a:t>
            </a:r>
            <a:r>
              <a:rPr lang="en-US" dirty="0" smtClean="0">
                <a:solidFill>
                  <a:srgbClr val="00B050"/>
                </a:solidFill>
              </a:rPr>
              <a:t> – Do-more Network Write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238" y="1483567"/>
            <a:ext cx="22860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dFlag"/>
          <p:cNvSpPr/>
          <p:nvPr/>
        </p:nvSpPr>
        <p:spPr>
          <a:xfrm rot="5400000">
            <a:off x="6019800" y="237913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dFlag"/>
          <p:cNvSpPr/>
          <p:nvPr/>
        </p:nvSpPr>
        <p:spPr>
          <a:xfrm rot="5400000">
            <a:off x="6150864" y="2692401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dFlag"/>
          <p:cNvSpPr/>
          <p:nvPr/>
        </p:nvSpPr>
        <p:spPr>
          <a:xfrm rot="5400000">
            <a:off x="6193199" y="2992799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dFlag"/>
          <p:cNvSpPr/>
          <p:nvPr/>
        </p:nvSpPr>
        <p:spPr>
          <a:xfrm rot="5400000">
            <a:off x="5236464" y="3911601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dFlag"/>
          <p:cNvSpPr/>
          <p:nvPr/>
        </p:nvSpPr>
        <p:spPr>
          <a:xfrm rot="5400000">
            <a:off x="5384799" y="4220463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dFlag"/>
          <p:cNvSpPr/>
          <p:nvPr/>
        </p:nvSpPr>
        <p:spPr>
          <a:xfrm rot="5400000">
            <a:off x="5604935" y="4516796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dFlag"/>
          <p:cNvSpPr/>
          <p:nvPr/>
        </p:nvSpPr>
        <p:spPr>
          <a:xfrm rot="5400000">
            <a:off x="5029200" y="483853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dFlag"/>
          <p:cNvSpPr/>
          <p:nvPr/>
        </p:nvSpPr>
        <p:spPr>
          <a:xfrm rot="5400000">
            <a:off x="5173133" y="5143330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05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 smtClean="0"/>
              <a:t>String (14)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STR2INT</a:t>
            </a:r>
            <a:r>
              <a:rPr lang="en-US" dirty="0" smtClean="0">
                <a:solidFill>
                  <a:srgbClr val="00B050"/>
                </a:solidFill>
              </a:rPr>
              <a:t> – Convert String to Integer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STR2REAL</a:t>
            </a:r>
            <a:r>
              <a:rPr lang="en-US" dirty="0" smtClean="0">
                <a:solidFill>
                  <a:srgbClr val="00B050"/>
                </a:solidFill>
              </a:rPr>
              <a:t> – Convert String to Real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STRCASE</a:t>
            </a:r>
            <a:r>
              <a:rPr lang="en-US" dirty="0" smtClean="0">
                <a:solidFill>
                  <a:srgbClr val="00B050"/>
                </a:solidFill>
              </a:rPr>
              <a:t> – Convert String to UPPER / lower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Case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STRCLEAR</a:t>
            </a:r>
            <a:r>
              <a:rPr lang="en-US" dirty="0" smtClean="0">
                <a:solidFill>
                  <a:srgbClr val="00B050"/>
                </a:solidFill>
              </a:rPr>
              <a:t> – Clear Strings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STRCMP</a:t>
            </a:r>
            <a:r>
              <a:rPr lang="en-US" dirty="0" smtClean="0">
                <a:solidFill>
                  <a:srgbClr val="00B050"/>
                </a:solidFill>
              </a:rPr>
              <a:t> – String Compare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STRDELETE</a:t>
            </a:r>
            <a:r>
              <a:rPr lang="en-US" dirty="0" smtClean="0">
                <a:solidFill>
                  <a:srgbClr val="00B050"/>
                </a:solidFill>
              </a:rPr>
              <a:t> – Delete Substring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STRFIND</a:t>
            </a:r>
            <a:r>
              <a:rPr lang="en-US" dirty="0" smtClean="0">
                <a:solidFill>
                  <a:srgbClr val="00B050"/>
                </a:solidFill>
              </a:rPr>
              <a:t> – Find within String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STRGETB</a:t>
            </a:r>
            <a:r>
              <a:rPr lang="en-US" dirty="0" smtClean="0">
                <a:solidFill>
                  <a:srgbClr val="00B050"/>
                </a:solidFill>
              </a:rPr>
              <a:t> – Get Bytes Out of a String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STRINSERT</a:t>
            </a:r>
            <a:r>
              <a:rPr lang="en-US" dirty="0" smtClean="0">
                <a:solidFill>
                  <a:srgbClr val="00B050"/>
                </a:solidFill>
              </a:rPr>
              <a:t> – Insert Substring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STRPRINT</a:t>
            </a:r>
            <a:r>
              <a:rPr lang="en-US" dirty="0" smtClean="0">
                <a:solidFill>
                  <a:srgbClr val="00B050"/>
                </a:solidFill>
              </a:rPr>
              <a:t> – Print to String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STRPUTB</a:t>
            </a:r>
            <a:r>
              <a:rPr lang="en-US" dirty="0" smtClean="0">
                <a:solidFill>
                  <a:srgbClr val="00B050"/>
                </a:solidFill>
              </a:rPr>
              <a:t> – Put Bytes Into a String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STRSUB</a:t>
            </a:r>
            <a:r>
              <a:rPr lang="en-US" dirty="0" smtClean="0">
                <a:solidFill>
                  <a:srgbClr val="00B050"/>
                </a:solidFill>
              </a:rPr>
              <a:t> – Get Sub-String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STRTRIM</a:t>
            </a:r>
            <a:r>
              <a:rPr lang="en-US" dirty="0" smtClean="0">
                <a:solidFill>
                  <a:srgbClr val="00B050"/>
                </a:solidFill>
              </a:rPr>
              <a:t> – Trim Whitespace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STRTRUNC</a:t>
            </a:r>
            <a:r>
              <a:rPr lang="en-US" dirty="0" smtClean="0">
                <a:solidFill>
                  <a:srgbClr val="00B050"/>
                </a:solidFill>
              </a:rPr>
              <a:t> – Set String Length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(Intro)</a:t>
            </a:r>
            <a:endParaRPr lang="en-US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176" y="762000"/>
            <a:ext cx="2231462" cy="594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301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70000" lnSpcReduction="20000"/>
          </a:bodyPr>
          <a:lstStyle/>
          <a:p>
            <a:r>
              <a:rPr lang="en-US" dirty="0" smtClean="0"/>
              <a:t>Timer/Counter/Drum (16)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CNT</a:t>
            </a:r>
            <a:r>
              <a:rPr lang="en-US" dirty="0" smtClean="0">
                <a:solidFill>
                  <a:srgbClr val="00B050"/>
                </a:solidFill>
              </a:rPr>
              <a:t> – Up Counter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CNTDN</a:t>
            </a:r>
            <a:r>
              <a:rPr lang="en-US" dirty="0" smtClean="0">
                <a:solidFill>
                  <a:srgbClr val="00B050"/>
                </a:solidFill>
              </a:rPr>
              <a:t> – Down Counter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DRUM</a:t>
            </a:r>
            <a:r>
              <a:rPr lang="en-US" dirty="0" smtClean="0">
                <a:solidFill>
                  <a:srgbClr val="00B050"/>
                </a:solidFill>
              </a:rPr>
              <a:t> – Timed/Event/Timed-Event Drum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FREQCNT</a:t>
            </a:r>
            <a:r>
              <a:rPr lang="en-US" dirty="0" smtClean="0">
                <a:solidFill>
                  <a:srgbClr val="00B050"/>
                </a:solidFill>
              </a:rPr>
              <a:t> – Frequency Counter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FREQTMR</a:t>
            </a:r>
            <a:r>
              <a:rPr lang="en-US" dirty="0" smtClean="0">
                <a:solidFill>
                  <a:srgbClr val="00B050"/>
                </a:solidFill>
              </a:rPr>
              <a:t> – Frequency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OFFDTMR</a:t>
            </a:r>
            <a:r>
              <a:rPr lang="en-US" dirty="0" smtClean="0">
                <a:solidFill>
                  <a:srgbClr val="00B050"/>
                </a:solidFill>
              </a:rPr>
              <a:t> – Off Delay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ONDTMR</a:t>
            </a:r>
            <a:r>
              <a:rPr lang="en-US" dirty="0" smtClean="0">
                <a:solidFill>
                  <a:srgbClr val="00B050"/>
                </a:solidFill>
              </a:rPr>
              <a:t> – On Delay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RSTCT</a:t>
            </a:r>
            <a:r>
              <a:rPr lang="en-US" dirty="0" smtClean="0">
                <a:solidFill>
                  <a:srgbClr val="00B050"/>
                </a:solidFill>
              </a:rPr>
              <a:t> – Reset Counter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RSTT</a:t>
            </a:r>
            <a:r>
              <a:rPr lang="en-US" dirty="0" smtClean="0">
                <a:solidFill>
                  <a:srgbClr val="00B050"/>
                </a:solidFill>
              </a:rPr>
              <a:t> – Reset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TMR</a:t>
            </a:r>
            <a:r>
              <a:rPr lang="en-US" dirty="0" smtClean="0">
                <a:solidFill>
                  <a:srgbClr val="00B050"/>
                </a:solidFill>
              </a:rPr>
              <a:t> –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TMRA</a:t>
            </a:r>
            <a:r>
              <a:rPr lang="en-US" dirty="0" smtClean="0">
                <a:solidFill>
                  <a:srgbClr val="00B050"/>
                </a:solidFill>
              </a:rPr>
              <a:t> – Accumulating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TMRADOWN</a:t>
            </a:r>
            <a:r>
              <a:rPr lang="en-US" dirty="0" smtClean="0">
                <a:solidFill>
                  <a:srgbClr val="00B050"/>
                </a:solidFill>
              </a:rPr>
              <a:t> – Accumulating Down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TMRAG</a:t>
            </a:r>
            <a:r>
              <a:rPr lang="en-US" dirty="0" smtClean="0">
                <a:solidFill>
                  <a:srgbClr val="00B050"/>
                </a:solidFill>
              </a:rPr>
              <a:t> – Global Accumulating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TMRDOWN</a:t>
            </a:r>
            <a:r>
              <a:rPr lang="en-US" dirty="0" smtClean="0">
                <a:solidFill>
                  <a:srgbClr val="00B050"/>
                </a:solidFill>
              </a:rPr>
              <a:t> – Down Timer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UDC</a:t>
            </a:r>
            <a:r>
              <a:rPr lang="en-US" dirty="0" smtClean="0">
                <a:solidFill>
                  <a:srgbClr val="00B050"/>
                </a:solidFill>
              </a:rPr>
              <a:t> – Up/Down Counter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UDCG</a:t>
            </a:r>
            <a:r>
              <a:rPr lang="en-US" dirty="0" smtClean="0">
                <a:solidFill>
                  <a:srgbClr val="00B050"/>
                </a:solidFill>
              </a:rPr>
              <a:t> – Global Up/Down Counter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(Intro)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021" y="762000"/>
            <a:ext cx="2061616" cy="600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534" y="2317749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883" y="2554816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084" y="2825754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67" y="3088216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5280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989" y="3613149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798" y="3858683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50" y="4637617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1" y="4883151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350" y="5154083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60" y="5408084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787" y="5662082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310" y="5916083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178551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5161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/>
              <a:t>Instruction </a:t>
            </a:r>
            <a:r>
              <a:rPr lang="en-US" dirty="0" smtClean="0"/>
              <a:t>Set (Introduction)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 numCol="2">
            <a:normAutofit/>
          </a:bodyPr>
          <a:lstStyle/>
          <a:p>
            <a:r>
              <a:rPr lang="en-US" sz="2400" dirty="0"/>
              <a:t>THE BASICS</a:t>
            </a:r>
          </a:p>
          <a:p>
            <a:pPr lvl="1"/>
            <a:r>
              <a:rPr lang="en-US" sz="2000" dirty="0"/>
              <a:t>181 instructions</a:t>
            </a:r>
          </a:p>
          <a:p>
            <a:pPr lvl="2"/>
            <a:r>
              <a:rPr lang="en-US" sz="2000" dirty="0"/>
              <a:t>Contact </a:t>
            </a:r>
            <a:r>
              <a:rPr lang="en-US" sz="2000" dirty="0">
                <a:solidFill>
                  <a:srgbClr val="00B050"/>
                </a:solidFill>
              </a:rPr>
              <a:t>(14)</a:t>
            </a:r>
          </a:p>
          <a:p>
            <a:pPr lvl="2"/>
            <a:r>
              <a:rPr lang="en-US" sz="2000" dirty="0"/>
              <a:t>Coil/Bit Output </a:t>
            </a:r>
            <a:r>
              <a:rPr lang="en-US" sz="2000" dirty="0">
                <a:solidFill>
                  <a:srgbClr val="00B050"/>
                </a:solidFill>
              </a:rPr>
              <a:t>(11)</a:t>
            </a:r>
          </a:p>
          <a:p>
            <a:pPr lvl="2"/>
            <a:r>
              <a:rPr lang="en-US" sz="2000" dirty="0"/>
              <a:t>Analog/Process </a:t>
            </a:r>
            <a:r>
              <a:rPr lang="en-US" sz="2000" dirty="0">
                <a:solidFill>
                  <a:srgbClr val="00B050"/>
                </a:solidFill>
              </a:rPr>
              <a:t>(13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</a:p>
          <a:p>
            <a:pPr lvl="2"/>
            <a:r>
              <a:rPr lang="en-US" sz="2000" dirty="0" smtClean="0"/>
              <a:t>Date/Time/Calendar </a:t>
            </a:r>
            <a:r>
              <a:rPr lang="en-US" sz="2000" dirty="0" smtClean="0">
                <a:solidFill>
                  <a:srgbClr val="00B050"/>
                </a:solidFill>
              </a:rPr>
              <a:t>(7)</a:t>
            </a:r>
            <a:endParaRPr lang="en-US" sz="2000" dirty="0">
              <a:solidFill>
                <a:srgbClr val="00B050"/>
              </a:solidFill>
            </a:endParaRPr>
          </a:p>
          <a:p>
            <a:pPr lvl="2"/>
            <a:r>
              <a:rPr lang="en-US" sz="2000" dirty="0"/>
              <a:t>Ethernet </a:t>
            </a:r>
            <a:r>
              <a:rPr lang="en-US" sz="2000" dirty="0">
                <a:solidFill>
                  <a:srgbClr val="00B050"/>
                </a:solidFill>
              </a:rPr>
              <a:t>(5)</a:t>
            </a:r>
          </a:p>
          <a:p>
            <a:pPr lvl="2"/>
            <a:r>
              <a:rPr lang="en-US" sz="2000" dirty="0"/>
              <a:t>Hardware/Device </a:t>
            </a:r>
            <a:r>
              <a:rPr lang="en-US" sz="2000" dirty="0">
                <a:solidFill>
                  <a:srgbClr val="00B050"/>
                </a:solidFill>
              </a:rPr>
              <a:t>(9)</a:t>
            </a:r>
          </a:p>
          <a:p>
            <a:pPr lvl="2"/>
            <a:r>
              <a:rPr lang="en-US" sz="2000" dirty="0"/>
              <a:t>High Speed/CTRIO </a:t>
            </a:r>
            <a:r>
              <a:rPr lang="en-US" sz="2000" dirty="0">
                <a:solidFill>
                  <a:srgbClr val="00B050"/>
                </a:solidFill>
              </a:rPr>
              <a:t>(19)</a:t>
            </a:r>
          </a:p>
          <a:p>
            <a:pPr lvl="2"/>
            <a:r>
              <a:rPr lang="en-US" sz="2000" dirty="0"/>
              <a:t>Math </a:t>
            </a:r>
            <a:r>
              <a:rPr lang="en-US" sz="2000" dirty="0">
                <a:solidFill>
                  <a:srgbClr val="00B050"/>
                </a:solidFill>
              </a:rPr>
              <a:t>(5)</a:t>
            </a:r>
          </a:p>
          <a:p>
            <a:pPr lvl="2"/>
            <a:r>
              <a:rPr lang="en-US" sz="2000" dirty="0" err="1"/>
              <a:t>Misc</a:t>
            </a:r>
            <a:r>
              <a:rPr lang="en-US" sz="2000" dirty="0"/>
              <a:t>/Data Manipulation </a:t>
            </a:r>
            <a:r>
              <a:rPr lang="en-US" sz="2000" dirty="0">
                <a:solidFill>
                  <a:srgbClr val="00B050"/>
                </a:solidFill>
              </a:rPr>
              <a:t>(23)</a:t>
            </a:r>
          </a:p>
          <a:p>
            <a:pPr lvl="2"/>
            <a:r>
              <a:rPr lang="en-US" sz="2000" dirty="0"/>
              <a:t>Program Control </a:t>
            </a:r>
            <a:r>
              <a:rPr lang="en-US" sz="2000" dirty="0">
                <a:solidFill>
                  <a:srgbClr val="00B050"/>
                </a:solidFill>
              </a:rPr>
              <a:t>(20)</a:t>
            </a:r>
          </a:p>
          <a:p>
            <a:pPr lvl="2"/>
            <a:r>
              <a:rPr lang="en-US" sz="2000" dirty="0"/>
              <a:t>Program-Looping </a:t>
            </a:r>
            <a:r>
              <a:rPr lang="en-US" sz="2000" dirty="0">
                <a:solidFill>
                  <a:srgbClr val="00B050"/>
                </a:solidFill>
              </a:rPr>
              <a:t>(8)</a:t>
            </a:r>
          </a:p>
          <a:p>
            <a:pPr lvl="2"/>
            <a:r>
              <a:rPr lang="en-US" sz="2000" dirty="0"/>
              <a:t>Protocol-Custom/ASCII </a:t>
            </a:r>
            <a:r>
              <a:rPr lang="en-US" sz="2000" dirty="0">
                <a:solidFill>
                  <a:srgbClr val="00B050"/>
                </a:solidFill>
              </a:rPr>
              <a:t>(7)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lvl="2"/>
            <a:r>
              <a:rPr lang="en-US" sz="2000" dirty="0"/>
              <a:t>Protocol-Standard </a:t>
            </a:r>
            <a:r>
              <a:rPr lang="en-US" sz="2000" dirty="0">
                <a:solidFill>
                  <a:srgbClr val="00B050"/>
                </a:solidFill>
              </a:rPr>
              <a:t>(10)</a:t>
            </a:r>
          </a:p>
          <a:p>
            <a:pPr lvl="2"/>
            <a:r>
              <a:rPr lang="en-US" sz="2000" dirty="0"/>
              <a:t>String </a:t>
            </a:r>
            <a:r>
              <a:rPr lang="en-US" sz="2000" dirty="0">
                <a:solidFill>
                  <a:srgbClr val="00B050"/>
                </a:solidFill>
              </a:rPr>
              <a:t>(14)</a:t>
            </a:r>
          </a:p>
          <a:p>
            <a:pPr lvl="2"/>
            <a:r>
              <a:rPr lang="en-US" sz="2000" dirty="0"/>
              <a:t>Timer/Counter/Drum </a:t>
            </a:r>
            <a:r>
              <a:rPr lang="en-US" sz="2000" dirty="0">
                <a:solidFill>
                  <a:srgbClr val="00B050"/>
                </a:solidFill>
              </a:rPr>
              <a:t>(16)</a:t>
            </a:r>
          </a:p>
        </p:txBody>
      </p:sp>
    </p:spTree>
    <p:extLst>
      <p:ext uri="{BB962C8B-B14F-4D97-AF65-F5344CB8AC3E}">
        <p14:creationId xmlns:p14="http://schemas.microsoft.com/office/powerpoint/2010/main" val="1147924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1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42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83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84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85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26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87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308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89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13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471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932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333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14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/>
              <a:t>Instruction </a:t>
            </a:r>
            <a:r>
              <a:rPr lang="en-US" dirty="0" smtClean="0"/>
              <a:t>Set (Introduction)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81000" y="1524000"/>
            <a:ext cx="7678800" cy="5050536"/>
          </a:xfrm>
        </p:spPr>
        <p:txBody>
          <a:bodyPr numCol="1">
            <a:normAutofit fontScale="70000" lnSpcReduction="20000"/>
          </a:bodyPr>
          <a:lstStyle/>
          <a:p>
            <a:r>
              <a:rPr lang="en-US" dirty="0"/>
              <a:t>THE BASICS</a:t>
            </a:r>
          </a:p>
          <a:p>
            <a:pPr lvl="1"/>
            <a:r>
              <a:rPr lang="en-US" dirty="0"/>
              <a:t>181 instructions</a:t>
            </a:r>
          </a:p>
          <a:p>
            <a:pPr lvl="2"/>
            <a:r>
              <a:rPr lang="en-US" b="1" dirty="0"/>
              <a:t>In-line</a:t>
            </a:r>
            <a:r>
              <a:rPr lang="en-US" dirty="0"/>
              <a:t> (100) –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flag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/>
            <a:r>
              <a:rPr lang="en-US" dirty="0"/>
              <a:t>Executes completely in-line on same scan</a:t>
            </a:r>
          </a:p>
          <a:p>
            <a:pPr lvl="2"/>
            <a:r>
              <a:rPr lang="en-US" b="1" dirty="0"/>
              <a:t>Fully Asynchronous </a:t>
            </a:r>
            <a:r>
              <a:rPr lang="en-US" dirty="0"/>
              <a:t>(48) –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</a:t>
            </a:r>
          </a:p>
          <a:p>
            <a:pPr lvl="3"/>
            <a:r>
              <a:rPr lang="en-US" dirty="0"/>
              <a:t>Dependent on shared Device’s availability</a:t>
            </a:r>
          </a:p>
          <a:p>
            <a:pPr lvl="3"/>
            <a:r>
              <a:rPr lang="en-US" dirty="0"/>
              <a:t>Locks Device when executed to make it exclusive</a:t>
            </a:r>
          </a:p>
          <a:p>
            <a:pPr lvl="3"/>
            <a:r>
              <a:rPr lang="en-US" dirty="0"/>
              <a:t>Unlocks Device after it is finished</a:t>
            </a:r>
          </a:p>
          <a:p>
            <a:pPr lvl="3"/>
            <a:r>
              <a:rPr lang="en-US" dirty="0"/>
              <a:t>Must not terminate before it is finished</a:t>
            </a:r>
          </a:p>
          <a:p>
            <a:pPr lvl="3"/>
            <a:r>
              <a:rPr lang="en-US" dirty="0"/>
              <a:t>Must wait for Success or Error </a:t>
            </a:r>
            <a:r>
              <a:rPr lang="en-US" dirty="0" smtClean="0"/>
              <a:t>indication</a:t>
            </a:r>
            <a:endParaRPr lang="en-US" dirty="0"/>
          </a:p>
          <a:p>
            <a:pPr lvl="2"/>
            <a:r>
              <a:rPr lang="en-US" b="1" dirty="0"/>
              <a:t>Multi-scan</a:t>
            </a:r>
            <a:r>
              <a:rPr lang="en-US" dirty="0"/>
              <a:t> (20) –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Yellow</a:t>
            </a:r>
          </a:p>
          <a:p>
            <a:pPr lvl="3"/>
            <a:r>
              <a:rPr lang="en-US" dirty="0"/>
              <a:t>Takes 2 or more scans to complete or function properly</a:t>
            </a:r>
          </a:p>
          <a:p>
            <a:pPr lvl="3"/>
            <a:r>
              <a:rPr lang="en-US" dirty="0"/>
              <a:t>Depend on the status of the instruction from previous scan</a:t>
            </a:r>
          </a:p>
          <a:p>
            <a:pPr lvl="3"/>
            <a:r>
              <a:rPr lang="en-US" dirty="0"/>
              <a:t>(Edge-triggering inputs normally take 2 also)</a:t>
            </a:r>
          </a:p>
          <a:p>
            <a:pPr lvl="2"/>
            <a:r>
              <a:rPr lang="en-US" b="1" dirty="0"/>
              <a:t>Yielding</a:t>
            </a:r>
            <a:r>
              <a:rPr lang="en-US" dirty="0"/>
              <a:t> (5) –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</a:t>
            </a:r>
          </a:p>
          <a:p>
            <a:pPr lvl="3"/>
            <a:r>
              <a:rPr lang="en-US" dirty="0"/>
              <a:t>Can temporarily postpone operation until next scan</a:t>
            </a:r>
          </a:p>
          <a:p>
            <a:pPr lvl="2"/>
            <a:r>
              <a:rPr lang="en-US" b="1" dirty="0"/>
              <a:t>Skipping </a:t>
            </a:r>
            <a:r>
              <a:rPr lang="en-US" dirty="0"/>
              <a:t>(6) – 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</a:t>
            </a:r>
          </a:p>
          <a:p>
            <a:pPr lvl="3"/>
            <a:r>
              <a:rPr lang="en-US" dirty="0"/>
              <a:t>Can skip forward or backward in code</a:t>
            </a:r>
            <a:endParaRPr lang="en-US" b="1" dirty="0"/>
          </a:p>
          <a:p>
            <a:pPr lvl="2"/>
            <a:r>
              <a:rPr lang="en-US" b="1" dirty="0"/>
              <a:t>Yielding/Skipping</a:t>
            </a:r>
            <a:r>
              <a:rPr lang="en-US" dirty="0"/>
              <a:t> (2) - </a:t>
            </a:r>
            <a:r>
              <a:rPr lang="en-US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</a:t>
            </a:r>
            <a:r>
              <a:rPr 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Green</a:t>
            </a:r>
          </a:p>
          <a:p>
            <a:pPr lvl="3"/>
            <a:r>
              <a:rPr lang="en-US" dirty="0"/>
              <a:t>Can temporarily postpone operation until next scan and skip forward or backward in code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363" y="1447800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Box Instruction</a:t>
            </a:r>
          </a:p>
          <a:p>
            <a:pPr algn="ctr"/>
            <a:r>
              <a:rPr lang="en-US" dirty="0"/>
              <a:t>Corner</a:t>
            </a:r>
          </a:p>
        </p:txBody>
      </p:sp>
      <p:pic>
        <p:nvPicPr>
          <p:cNvPr id="2055" name="Pic: NoFla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236219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: R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2895568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: Yello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999" y="340995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: Blu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998" y="396240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: Gre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000" y="4495768"/>
            <a:ext cx="543000" cy="4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: BlueGre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029200"/>
            <a:ext cx="542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065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676401"/>
          </a:xfrm>
        </p:spPr>
        <p:txBody>
          <a:bodyPr anchor="t">
            <a:normAutofit/>
          </a:bodyPr>
          <a:lstStyle/>
          <a:p>
            <a:r>
              <a:rPr lang="en-US" dirty="0"/>
              <a:t>Instruction </a:t>
            </a:r>
            <a:r>
              <a:rPr lang="en-US" dirty="0" smtClean="0"/>
              <a:t>Set (Introduction)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81000" y="1524000"/>
            <a:ext cx="7678800" cy="5050536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/>
              <a:t>THE BASICS</a:t>
            </a:r>
          </a:p>
          <a:p>
            <a:pPr lvl="1"/>
            <a:r>
              <a:rPr lang="en-US" dirty="0"/>
              <a:t>181 instructions</a:t>
            </a:r>
          </a:p>
          <a:p>
            <a:pPr lvl="2"/>
            <a:r>
              <a:rPr lang="en-US" b="1" dirty="0"/>
              <a:t>Auto/Manual – </a:t>
            </a:r>
            <a:r>
              <a:rPr lang="en-US" dirty="0" smtClean="0"/>
              <a:t>ON: automatic mode</a:t>
            </a:r>
            <a:endParaRPr lang="en-US" dirty="0"/>
          </a:p>
          <a:p>
            <a:pPr lvl="2"/>
            <a:r>
              <a:rPr lang="en-US" b="1" dirty="0"/>
              <a:t>Data – </a:t>
            </a:r>
            <a:r>
              <a:rPr lang="en-US" dirty="0" smtClean="0"/>
              <a:t>ON: value of 1 available to instruction</a:t>
            </a:r>
          </a:p>
          <a:p>
            <a:pPr lvl="2"/>
            <a:r>
              <a:rPr lang="en-US" b="1" dirty="0" smtClean="0"/>
              <a:t>CTRIO: </a:t>
            </a:r>
            <a:r>
              <a:rPr lang="en-US" b="1" dirty="0"/>
              <a:t>Direction – </a:t>
            </a:r>
            <a:r>
              <a:rPr lang="en-US" dirty="0" smtClean="0"/>
              <a:t>ON: clockwise</a:t>
            </a:r>
            <a:endParaRPr lang="en-US" dirty="0"/>
          </a:p>
          <a:p>
            <a:pPr lvl="2"/>
            <a:r>
              <a:rPr lang="en-US" b="1" dirty="0"/>
              <a:t>Down – </a:t>
            </a:r>
            <a:r>
              <a:rPr lang="en-US" dirty="0" smtClean="0"/>
              <a:t>OFF-to-ON: count down</a:t>
            </a:r>
            <a:endParaRPr lang="en-US" dirty="0"/>
          </a:p>
          <a:p>
            <a:pPr lvl="2"/>
            <a:r>
              <a:rPr lang="en-US" b="1" dirty="0"/>
              <a:t>Enable – </a:t>
            </a:r>
            <a:r>
              <a:rPr lang="en-US" dirty="0" smtClean="0"/>
              <a:t>ON: </a:t>
            </a:r>
            <a:r>
              <a:rPr lang="en-US" dirty="0" smtClean="0"/>
              <a:t>enabled</a:t>
            </a:r>
          </a:p>
          <a:p>
            <a:pPr lvl="2"/>
            <a:r>
              <a:rPr lang="en-US" b="1" dirty="0" smtClean="0"/>
              <a:t>Enable/Reset</a:t>
            </a:r>
            <a:r>
              <a:rPr lang="en-US" dirty="0" smtClean="0"/>
              <a:t> – ON: enabled; OFF: reset</a:t>
            </a:r>
            <a:endParaRPr lang="en-US" b="1" dirty="0"/>
          </a:p>
          <a:p>
            <a:pPr lvl="2"/>
            <a:r>
              <a:rPr lang="en-US" b="1" dirty="0" smtClean="0"/>
              <a:t>CTRIO2: </a:t>
            </a:r>
            <a:r>
              <a:rPr lang="en-US" b="1" dirty="0"/>
              <a:t>Forward – </a:t>
            </a:r>
            <a:r>
              <a:rPr lang="en-US" dirty="0" smtClean="0"/>
              <a:t>ON: generate clockwise pulses</a:t>
            </a:r>
            <a:endParaRPr lang="en-US" b="1" dirty="0"/>
          </a:p>
          <a:p>
            <a:pPr lvl="2"/>
            <a:r>
              <a:rPr lang="en-US" b="1" dirty="0"/>
              <a:t>Jog – </a:t>
            </a:r>
            <a:r>
              <a:rPr lang="en-US" dirty="0" smtClean="0"/>
              <a:t>OFF-to-ON: advance to next step</a:t>
            </a:r>
          </a:p>
          <a:p>
            <a:pPr lvl="2"/>
            <a:r>
              <a:rPr lang="en-US" b="1" dirty="0" smtClean="0"/>
              <a:t>Pause </a:t>
            </a:r>
            <a:r>
              <a:rPr lang="en-US" b="1" dirty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ON: stop execution; maintain status data</a:t>
            </a:r>
          </a:p>
          <a:p>
            <a:pPr lvl="2"/>
            <a:r>
              <a:rPr lang="en-US" b="1" dirty="0" smtClean="0"/>
              <a:t>Reset </a:t>
            </a:r>
            <a:r>
              <a:rPr lang="en-US" b="1" dirty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ON: stop execution; reset status data</a:t>
            </a:r>
          </a:p>
          <a:p>
            <a:pPr lvl="2"/>
            <a:r>
              <a:rPr lang="en-US" b="1" dirty="0" smtClean="0"/>
              <a:t>DRUM: Run </a:t>
            </a:r>
            <a:r>
              <a:rPr lang="en-US" b="1" dirty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ON: timer running; events active</a:t>
            </a:r>
          </a:p>
          <a:p>
            <a:pPr lvl="2"/>
            <a:r>
              <a:rPr lang="en-US" b="1" dirty="0" smtClean="0"/>
              <a:t>CTRIO2: Reverse </a:t>
            </a:r>
            <a:r>
              <a:rPr lang="en-US" b="1" dirty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ON: generate counter-clockwise pulses</a:t>
            </a:r>
          </a:p>
          <a:p>
            <a:pPr lvl="2"/>
            <a:r>
              <a:rPr lang="en-US" b="1" dirty="0" smtClean="0"/>
              <a:t>CTRIO: Suspend </a:t>
            </a:r>
            <a:r>
              <a:rPr lang="en-US" b="1" dirty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ON: stop generating pulses</a:t>
            </a:r>
          </a:p>
          <a:p>
            <a:pPr lvl="2"/>
            <a:r>
              <a:rPr lang="en-US" b="1" dirty="0" smtClean="0"/>
              <a:t>Up – </a:t>
            </a:r>
            <a:r>
              <a:rPr lang="en-US" dirty="0" smtClean="0"/>
              <a:t>OFF-to-ON: count up </a:t>
            </a:r>
          </a:p>
          <a:p>
            <a:pPr lvl="2"/>
            <a:r>
              <a:rPr lang="en-US" b="1" dirty="0" smtClean="0"/>
              <a:t>Edge Trigger – </a:t>
            </a:r>
            <a:r>
              <a:rPr lang="en-US" dirty="0" smtClean="0"/>
              <a:t>OFF-to-ON transition required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762000"/>
            <a:ext cx="381000" cy="5065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7467600" y="6858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7467600" y="1010184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7467600" y="1346676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467600" y="16764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467600" y="19812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7467600" y="23622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7467600" y="2716138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7467600" y="30480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7467600" y="34290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7467600" y="37338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7467600" y="4108034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7467600" y="44196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7467600" y="47244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7468312" y="5105400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7468312" y="5446889"/>
            <a:ext cx="685800" cy="38100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28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Contact (14)</a:t>
            </a:r>
            <a:endParaRPr lang="en-US" dirty="0"/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Normally Open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Normally Closed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Leading Edge One-Shot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Trailing Edge One-Shot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Greater-Than-or-Equal-To Relational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Equal-To Relational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Less-Than-or-Equal-To Relational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Less-Than Relational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Not-Equal-To Relational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Greater-Than Relational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Delta Contact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Leading Edge One-Shot on Power Flow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Trailing Edge One-Shot on Power Flow</a:t>
            </a:r>
          </a:p>
          <a:p>
            <a:pPr lvl="1"/>
            <a:r>
              <a:rPr lang="en-US" sz="2000" b="1" dirty="0" smtClean="0">
                <a:solidFill>
                  <a:srgbClr val="00B050"/>
                </a:solidFill>
              </a:rPr>
              <a:t>Invert Power Flow</a:t>
            </a:r>
          </a:p>
          <a:p>
            <a:pPr lvl="1"/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629" y="669399"/>
            <a:ext cx="1745136" cy="601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8531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92500" lnSpcReduction="10000"/>
          </a:bodyPr>
          <a:lstStyle/>
          <a:p>
            <a:r>
              <a:rPr lang="en-US" dirty="0" smtClean="0"/>
              <a:t>Coil/Bit Output (11)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END</a:t>
            </a:r>
            <a:r>
              <a:rPr lang="en-US" dirty="0" smtClean="0">
                <a:solidFill>
                  <a:srgbClr val="00B050"/>
                </a:solidFill>
              </a:rPr>
              <a:t> coil – End Code Block</a:t>
            </a:r>
            <a:endParaRPr lang="en-US" b="1" dirty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ND </a:t>
            </a:r>
            <a:r>
              <a:rPr lang="en-US" dirty="0" smtClean="0">
                <a:solidFill>
                  <a:srgbClr val="00B050"/>
                </a:solidFill>
              </a:rPr>
              <a:t>– Trailing Edge One-Shot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NOP </a:t>
            </a:r>
            <a:r>
              <a:rPr lang="en-US" dirty="0" smtClean="0">
                <a:solidFill>
                  <a:srgbClr val="00B050"/>
                </a:solidFill>
              </a:rPr>
              <a:t>coil – Null Operation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OUT </a:t>
            </a:r>
            <a:r>
              <a:rPr lang="en-US" dirty="0" smtClean="0">
                <a:solidFill>
                  <a:srgbClr val="00B050"/>
                </a:solidFill>
              </a:rPr>
              <a:t>coil – Write Bit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PD </a:t>
            </a:r>
            <a:r>
              <a:rPr lang="en-US" dirty="0" smtClean="0">
                <a:solidFill>
                  <a:srgbClr val="00B050"/>
                </a:solidFill>
              </a:rPr>
              <a:t>– Leading Edge One-Shot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PONOFF </a:t>
            </a:r>
            <a:r>
              <a:rPr lang="en-US" dirty="0" smtClean="0">
                <a:solidFill>
                  <a:srgbClr val="00B050"/>
                </a:solidFill>
              </a:rPr>
              <a:t>– </a:t>
            </a:r>
            <a:r>
              <a:rPr lang="en-US" dirty="0" err="1" smtClean="0">
                <a:solidFill>
                  <a:srgbClr val="00B050"/>
                </a:solidFill>
              </a:rPr>
              <a:t>PushOn</a:t>
            </a:r>
            <a:r>
              <a:rPr lang="en-US" dirty="0" smtClean="0">
                <a:solidFill>
                  <a:srgbClr val="00B050"/>
                </a:solidFill>
              </a:rPr>
              <a:t>/Push Off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RST </a:t>
            </a:r>
            <a:r>
              <a:rPr lang="en-US" dirty="0" smtClean="0">
                <a:solidFill>
                  <a:srgbClr val="00B050"/>
                </a:solidFill>
              </a:rPr>
              <a:t>coil – Reset Bit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RSTR </a:t>
            </a:r>
            <a:r>
              <a:rPr lang="en-US" dirty="0" smtClean="0">
                <a:solidFill>
                  <a:srgbClr val="00B050"/>
                </a:solidFill>
              </a:rPr>
              <a:t>– Reset Range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SET </a:t>
            </a:r>
            <a:r>
              <a:rPr lang="en-US" dirty="0" smtClean="0">
                <a:solidFill>
                  <a:srgbClr val="00B050"/>
                </a:solidFill>
              </a:rPr>
              <a:t>coil – Set Bit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SETR </a:t>
            </a:r>
            <a:r>
              <a:rPr lang="en-US" dirty="0" smtClean="0">
                <a:solidFill>
                  <a:srgbClr val="00B050"/>
                </a:solidFill>
              </a:rPr>
              <a:t>– Set Range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SR</a:t>
            </a:r>
            <a:r>
              <a:rPr lang="en-US" dirty="0" smtClean="0">
                <a:solidFill>
                  <a:srgbClr val="00B050"/>
                </a:solidFill>
              </a:rPr>
              <a:t> – Shift Register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160" y="1378309"/>
            <a:ext cx="2240956" cy="5322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425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85000" lnSpcReduction="20000"/>
          </a:bodyPr>
          <a:lstStyle/>
          <a:p>
            <a:r>
              <a:rPr lang="en-US" dirty="0" smtClean="0"/>
              <a:t>Analog/Process (13)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ALDEV</a:t>
            </a:r>
            <a:r>
              <a:rPr lang="en-US" dirty="0" smtClean="0">
                <a:solidFill>
                  <a:srgbClr val="00B050"/>
                </a:solidFill>
              </a:rPr>
              <a:t> – Deviation Alarm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ALHILO</a:t>
            </a:r>
            <a:r>
              <a:rPr lang="en-US" dirty="0" smtClean="0">
                <a:solidFill>
                  <a:srgbClr val="00B050"/>
                </a:solidFill>
              </a:rPr>
              <a:t> – High/Low Alarm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ALRATE</a:t>
            </a:r>
            <a:r>
              <a:rPr lang="en-US" dirty="0" smtClean="0">
                <a:solidFill>
                  <a:srgbClr val="00B050"/>
                </a:solidFill>
              </a:rPr>
              <a:t> – Rate of Change Alarm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CLAMP</a:t>
            </a:r>
            <a:r>
              <a:rPr lang="en-US" dirty="0" smtClean="0">
                <a:solidFill>
                  <a:srgbClr val="00B050"/>
                </a:solidFill>
              </a:rPr>
              <a:t> – Limit Range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DEADBAND</a:t>
            </a:r>
            <a:r>
              <a:rPr lang="en-US" dirty="0" smtClean="0">
                <a:solidFill>
                  <a:srgbClr val="00B050"/>
                </a:solidFill>
              </a:rPr>
              <a:t> – Set Outside </a:t>
            </a:r>
            <a:r>
              <a:rPr lang="en-US" dirty="0" err="1" smtClean="0">
                <a:solidFill>
                  <a:srgbClr val="00B050"/>
                </a:solidFill>
              </a:rPr>
              <a:t>Deadband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FILTER</a:t>
            </a:r>
            <a:r>
              <a:rPr lang="en-US" dirty="0" smtClean="0">
                <a:solidFill>
                  <a:srgbClr val="00B050"/>
                </a:solidFill>
              </a:rPr>
              <a:t> – First Order Filter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INTEGRAT</a:t>
            </a:r>
            <a:r>
              <a:rPr lang="en-US" dirty="0" smtClean="0">
                <a:solidFill>
                  <a:srgbClr val="00B050"/>
                </a:solidFill>
              </a:rPr>
              <a:t> – Integrate over Time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PID</a:t>
            </a:r>
            <a:r>
              <a:rPr lang="en-US" dirty="0" smtClean="0">
                <a:solidFill>
                  <a:srgbClr val="00B050"/>
                </a:solidFill>
              </a:rPr>
              <a:t> – Closed Loop Controller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PIDINIT</a:t>
            </a:r>
            <a:r>
              <a:rPr lang="en-US" dirty="0" smtClean="0">
                <a:solidFill>
                  <a:srgbClr val="00B050"/>
                </a:solidFill>
              </a:rPr>
              <a:t> – Set PID Tuning Constants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RAMPSOAK</a:t>
            </a:r>
            <a:r>
              <a:rPr lang="en-US" dirty="0" smtClean="0">
                <a:solidFill>
                  <a:srgbClr val="00B050"/>
                </a:solidFill>
              </a:rPr>
              <a:t> – Ramp Soak Profile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SCALE</a:t>
            </a:r>
            <a:r>
              <a:rPr lang="en-US" dirty="0" smtClean="0">
                <a:solidFill>
                  <a:srgbClr val="00B050"/>
                </a:solidFill>
              </a:rPr>
              <a:t> – Scale Value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SLOPE</a:t>
            </a:r>
            <a:r>
              <a:rPr lang="en-US" dirty="0" smtClean="0">
                <a:solidFill>
                  <a:srgbClr val="00B050"/>
                </a:solidFill>
              </a:rPr>
              <a:t> – Calculate Slope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TIMEPROP</a:t>
            </a:r>
            <a:r>
              <a:rPr lang="en-US" dirty="0" smtClean="0">
                <a:solidFill>
                  <a:srgbClr val="00B050"/>
                </a:solidFill>
              </a:rPr>
              <a:t> – Time Proportional Control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(Intro)</a:t>
            </a:r>
            <a:endParaRPr lang="en-US" sz="2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171" y="883492"/>
            <a:ext cx="228600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747" y="2986615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283" y="3911601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72" y="4214282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463" y="4529668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13" y="5154083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763683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YellowFla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285" y="6060022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1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 fontScale="92500" lnSpcReduction="10000"/>
          </a:bodyPr>
          <a:lstStyle/>
          <a:p>
            <a:r>
              <a:rPr lang="en-US" dirty="0" smtClean="0"/>
              <a:t>Date/Time/Calendar (7)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DT2EPOCH</a:t>
            </a:r>
            <a:r>
              <a:rPr lang="en-US" dirty="0" smtClean="0">
                <a:solidFill>
                  <a:srgbClr val="00B050"/>
                </a:solidFill>
              </a:rPr>
              <a:t> – Convert Date/Time to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Epoch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DTCMP</a:t>
            </a:r>
            <a:r>
              <a:rPr lang="en-US" dirty="0" smtClean="0">
                <a:solidFill>
                  <a:srgbClr val="00B050"/>
                </a:solidFill>
              </a:rPr>
              <a:t> – Compare Date/Time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DTDIFF</a:t>
            </a:r>
            <a:r>
              <a:rPr lang="en-US" dirty="0" smtClean="0">
                <a:solidFill>
                  <a:srgbClr val="00B050"/>
                </a:solidFill>
              </a:rPr>
              <a:t> – Difference Between Two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Date/Times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DTOFFSET</a:t>
            </a:r>
            <a:r>
              <a:rPr lang="en-US" dirty="0" smtClean="0">
                <a:solidFill>
                  <a:srgbClr val="00B050"/>
                </a:solidFill>
              </a:rPr>
              <a:t> – Add Offset to Date/Time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EPOCH2DT</a:t>
            </a:r>
            <a:r>
              <a:rPr lang="en-US" dirty="0" smtClean="0">
                <a:solidFill>
                  <a:srgbClr val="00B050"/>
                </a:solidFill>
              </a:rPr>
              <a:t> – Convert Epoch to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Date/Time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NETTIME</a:t>
            </a:r>
            <a:r>
              <a:rPr lang="en-US" dirty="0" smtClean="0">
                <a:solidFill>
                  <a:srgbClr val="00B050"/>
                </a:solidFill>
              </a:rPr>
              <a:t> – SNTP Client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SETTIME</a:t>
            </a:r>
            <a:r>
              <a:rPr lang="en-US" dirty="0" smtClean="0">
                <a:solidFill>
                  <a:srgbClr val="00B050"/>
                </a:solidFill>
              </a:rPr>
              <a:t> – Set PLC Date/Time</a:t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171" y="1597867"/>
            <a:ext cx="2286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dFlag"/>
          <p:cNvSpPr/>
          <p:nvPr/>
        </p:nvSpPr>
        <p:spPr>
          <a:xfrm rot="5400000">
            <a:off x="4851399" y="53126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23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1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93336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Ethernet (5)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DNSLOOKUP</a:t>
            </a:r>
            <a:r>
              <a:rPr lang="en-US" dirty="0" smtClean="0">
                <a:solidFill>
                  <a:srgbClr val="00B050"/>
                </a:solidFill>
              </a:rPr>
              <a:t> – Name to IP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Address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EMAIL</a:t>
            </a:r>
            <a:r>
              <a:rPr lang="en-US" dirty="0" smtClean="0">
                <a:solidFill>
                  <a:srgbClr val="00B050"/>
                </a:solidFill>
              </a:rPr>
              <a:t> – Send </a:t>
            </a:r>
            <a:r>
              <a:rPr lang="en-US" dirty="0" err="1" smtClean="0">
                <a:solidFill>
                  <a:srgbClr val="00B050"/>
                </a:solidFill>
              </a:rPr>
              <a:t>EMail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PING</a:t>
            </a:r>
            <a:r>
              <a:rPr lang="en-US" dirty="0" smtClean="0">
                <a:solidFill>
                  <a:srgbClr val="00B050"/>
                </a:solidFill>
              </a:rPr>
              <a:t> – Ping Ethernet Device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SETUPIP</a:t>
            </a:r>
            <a:r>
              <a:rPr lang="en-US" dirty="0" smtClean="0">
                <a:solidFill>
                  <a:srgbClr val="00B050"/>
                </a:solidFill>
              </a:rPr>
              <a:t> – Setup TCP/IP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Parameters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SETUPNOD</a:t>
            </a:r>
            <a:r>
              <a:rPr lang="en-US" dirty="0" smtClean="0">
                <a:solidFill>
                  <a:srgbClr val="00B050"/>
                </a:solidFill>
              </a:rPr>
              <a:t> – Setup Ethernet Node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Parameters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7" name="Title Assignment"/>
          <p:cNvSpPr txBox="1">
            <a:spLocks/>
          </p:cNvSpPr>
          <p:nvPr/>
        </p:nvSpPr>
        <p:spPr>
          <a:xfrm>
            <a:off x="457200" y="609601"/>
            <a:ext cx="8229600" cy="1143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Instruction Set (Introduction)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771" y="2245567"/>
            <a:ext cx="22860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dFlag"/>
          <p:cNvSpPr/>
          <p:nvPr/>
        </p:nvSpPr>
        <p:spPr>
          <a:xfrm rot="5400000">
            <a:off x="2489202" y="298873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dFlag"/>
          <p:cNvSpPr/>
          <p:nvPr/>
        </p:nvSpPr>
        <p:spPr>
          <a:xfrm rot="5400000">
            <a:off x="4626864" y="3458463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dFlag"/>
          <p:cNvSpPr/>
          <p:nvPr/>
        </p:nvSpPr>
        <p:spPr>
          <a:xfrm rot="5400000">
            <a:off x="5693664" y="3881798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dFlag"/>
          <p:cNvSpPr/>
          <p:nvPr/>
        </p:nvSpPr>
        <p:spPr>
          <a:xfrm rot="5400000">
            <a:off x="3026664" y="47030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dFlag"/>
          <p:cNvSpPr/>
          <p:nvPr/>
        </p:nvSpPr>
        <p:spPr>
          <a:xfrm rot="5400000">
            <a:off x="3026664" y="5541264"/>
            <a:ext cx="173736" cy="173736"/>
          </a:xfrm>
          <a:prstGeom prst="rt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7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81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81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41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61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1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178379</TotalTime>
  <Words>1274</Words>
  <Application>Microsoft Office PowerPoint</Application>
  <PresentationFormat>On-screen Show (4:3)</PresentationFormat>
  <Paragraphs>290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Urban</vt:lpstr>
      <vt:lpstr>Do-more Technical Training</vt:lpstr>
      <vt:lpstr>Instruction Set (Introduction)</vt:lpstr>
      <vt:lpstr>Instruction Set (Introduction)</vt:lpstr>
      <vt:lpstr>Instruction Set (Introduction)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1397</cp:revision>
  <dcterms:created xsi:type="dcterms:W3CDTF">2014-08-20T17:24:46Z</dcterms:created>
  <dcterms:modified xsi:type="dcterms:W3CDTF">2016-05-13T20:36:55Z</dcterms:modified>
</cp:coreProperties>
</file>