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99" r:id="rId3"/>
    <p:sldId id="309" r:id="rId4"/>
    <p:sldId id="293" r:id="rId5"/>
    <p:sldId id="304" r:id="rId6"/>
    <p:sldId id="305" r:id="rId7"/>
    <p:sldId id="297" r:id="rId8"/>
    <p:sldId id="306" r:id="rId9"/>
    <p:sldId id="295" r:id="rId10"/>
    <p:sldId id="307" r:id="rId11"/>
    <p:sldId id="30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00"/>
    <a:srgbClr val="FA9106"/>
    <a:srgbClr val="FFCC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5733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Instruction Set</a:t>
            </a:r>
          </a:p>
          <a:p>
            <a:r>
              <a:rPr lang="en-US" sz="2000" dirty="0"/>
              <a:t>(Coil/Bit Output)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SETR “Set Range”</a:t>
            </a:r>
          </a:p>
          <a:p>
            <a:pPr lvl="1"/>
            <a:r>
              <a:rPr lang="en-US" dirty="0"/>
              <a:t>Sets (turns ON) a range of bit locations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Start</a:t>
            </a:r>
            <a:r>
              <a:rPr lang="en-US" dirty="0"/>
              <a:t> – 1</a:t>
            </a:r>
            <a:r>
              <a:rPr lang="en-US" baseline="30000" dirty="0"/>
              <a:t>st</a:t>
            </a:r>
            <a:r>
              <a:rPr lang="en-US" dirty="0"/>
              <a:t> location of range to be set</a:t>
            </a:r>
          </a:p>
          <a:p>
            <a:pPr lvl="2"/>
            <a:r>
              <a:rPr lang="en-US" u="sng" dirty="0"/>
              <a:t>End</a:t>
            </a:r>
            <a:r>
              <a:rPr lang="en-US" dirty="0"/>
              <a:t> – last location of range to be set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95800"/>
            <a:ext cx="17145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91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 fontScale="77500" lnSpcReduction="20000"/>
          </a:bodyPr>
          <a:lstStyle/>
          <a:p>
            <a:r>
              <a:rPr lang="en-US" b="1" dirty="0"/>
              <a:t>SR “Shift Register”</a:t>
            </a:r>
          </a:p>
          <a:p>
            <a:pPr lvl="1"/>
            <a:r>
              <a:rPr lang="en-US" dirty="0"/>
              <a:t>Shifts data bits through a range of bit locations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Range Type</a:t>
            </a:r>
            <a:r>
              <a:rPr lang="en-US" dirty="0"/>
              <a:t>:</a:t>
            </a:r>
          </a:p>
          <a:p>
            <a:pPr lvl="3"/>
            <a:r>
              <a:rPr lang="en-US" b="1" dirty="0"/>
              <a:t>Range of Bits</a:t>
            </a:r>
            <a:r>
              <a:rPr lang="en-US" dirty="0"/>
              <a:t> – min 8 bits, max 2048 bits, multiples of 8 bits, 8-bit boundary</a:t>
            </a:r>
          </a:p>
          <a:p>
            <a:pPr lvl="3"/>
            <a:r>
              <a:rPr lang="en-US" b="1" dirty="0"/>
              <a:t>Single Word/</a:t>
            </a:r>
            <a:r>
              <a:rPr lang="en-US" b="1" dirty="0" err="1"/>
              <a:t>Dword</a:t>
            </a:r>
            <a:r>
              <a:rPr lang="en-US" dirty="0"/>
              <a:t> – bits always shift up (e.g. </a:t>
            </a:r>
            <a:r>
              <a:rPr lang="en-US" b="1" dirty="0">
                <a:solidFill>
                  <a:srgbClr val="0070C0"/>
                </a:solidFill>
              </a:rPr>
              <a:t>D0:0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D0:31</a:t>
            </a:r>
            <a:r>
              <a:rPr lang="en-US" dirty="0"/>
              <a:t>)</a:t>
            </a:r>
            <a:endParaRPr lang="en-US" b="1" dirty="0"/>
          </a:p>
          <a:p>
            <a:pPr lvl="3"/>
            <a:r>
              <a:rPr lang="en-US" b="1" dirty="0"/>
              <a:t>Range of Words/</a:t>
            </a:r>
            <a:r>
              <a:rPr lang="en-US" b="1" dirty="0" err="1"/>
              <a:t>Dwords</a:t>
            </a:r>
            <a:r>
              <a:rPr lang="en-US" dirty="0"/>
              <a:t> – max 128 words / 64 </a:t>
            </a:r>
            <a:r>
              <a:rPr lang="en-US" dirty="0" err="1"/>
              <a:t>dwords</a:t>
            </a:r>
            <a:r>
              <a:rPr lang="en-US" dirty="0"/>
              <a:t>,  </a:t>
            </a:r>
            <a:endParaRPr lang="en-US" b="1" dirty="0"/>
          </a:p>
          <a:p>
            <a:pPr lvl="2"/>
            <a:r>
              <a:rPr lang="en-US" u="sng" dirty="0"/>
              <a:t>Start</a:t>
            </a:r>
            <a:r>
              <a:rPr lang="en-US" dirty="0"/>
              <a:t> – 1</a:t>
            </a:r>
            <a:r>
              <a:rPr lang="en-US" baseline="30000" dirty="0"/>
              <a:t>st</a:t>
            </a:r>
            <a:r>
              <a:rPr lang="en-US" dirty="0"/>
              <a:t> location in range</a:t>
            </a:r>
          </a:p>
          <a:p>
            <a:pPr lvl="2"/>
            <a:r>
              <a:rPr lang="en-US" u="sng" dirty="0"/>
              <a:t>End</a:t>
            </a:r>
            <a:r>
              <a:rPr lang="en-US" dirty="0"/>
              <a:t> – last location in range</a:t>
            </a:r>
          </a:p>
          <a:p>
            <a:pPr lvl="1"/>
            <a:r>
              <a:rPr lang="en-US" dirty="0"/>
              <a:t>Input Legs:</a:t>
            </a:r>
          </a:p>
          <a:p>
            <a:pPr lvl="2"/>
            <a:r>
              <a:rPr lang="en-US" dirty="0"/>
              <a:t>DAT – data signal</a:t>
            </a:r>
          </a:p>
          <a:p>
            <a:pPr lvl="2"/>
            <a:r>
              <a:rPr lang="en-US" dirty="0"/>
              <a:t>Clock – leading-edge trigger</a:t>
            </a:r>
          </a:p>
          <a:p>
            <a:pPr lvl="2"/>
            <a:r>
              <a:rPr lang="en-US" dirty="0"/>
              <a:t>RST – resets all bits to zero</a:t>
            </a:r>
          </a:p>
          <a:p>
            <a:pPr lvl="1"/>
            <a:r>
              <a:rPr lang="en-US" dirty="0"/>
              <a:t>NOTES:</a:t>
            </a:r>
          </a:p>
          <a:p>
            <a:pPr lvl="2"/>
            <a:r>
              <a:rPr lang="en-US" dirty="0"/>
              <a:t>Direction of shift for </a:t>
            </a:r>
            <a:r>
              <a:rPr lang="en-US" b="1" dirty="0"/>
              <a:t>Range of Bits</a:t>
            </a:r>
            <a:r>
              <a:rPr lang="en-US" dirty="0"/>
              <a:t> &amp; </a:t>
            </a:r>
            <a:r>
              <a:rPr lang="en-US" b="1" dirty="0"/>
              <a:t>Range of Words/</a:t>
            </a:r>
            <a:r>
              <a:rPr lang="en-US" b="1" dirty="0" err="1"/>
              <a:t>Dwords</a:t>
            </a:r>
            <a:r>
              <a:rPr lang="en-US" dirty="0"/>
              <a:t> is determined by </a:t>
            </a:r>
            <a:r>
              <a:rPr lang="en-US" u="sng" dirty="0"/>
              <a:t>Start</a:t>
            </a:r>
            <a:r>
              <a:rPr lang="en-US" dirty="0"/>
              <a:t> &amp; </a:t>
            </a:r>
            <a:r>
              <a:rPr lang="en-US" u="sng" dirty="0"/>
              <a:t>End</a:t>
            </a:r>
            <a:endParaRPr lang="en-US" dirty="0"/>
          </a:p>
        </p:txBody>
      </p:sp>
      <p:pic>
        <p:nvPicPr>
          <p:cNvPr id="82946" name="SR - Edi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14775"/>
            <a:ext cx="26289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7" name="SR - Leg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95725"/>
            <a:ext cx="100012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5105400" y="4762500"/>
            <a:ext cx="304800" cy="304800"/>
          </a:xfrm>
          <a:prstGeom prst="ellipse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hiftReg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205892"/>
              </p:ext>
            </p:extLst>
          </p:nvPr>
        </p:nvGraphicFramePr>
        <p:xfrm>
          <a:off x="688848" y="27432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 Register</a:t>
                      </a:r>
                      <a:r>
                        <a:rPr lang="en-US" baseline="0" dirty="0"/>
                        <a:t> Range of Bits (C0-C31)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DAT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825650"/>
              </p:ext>
            </p:extLst>
          </p:nvPr>
        </p:nvGraphicFramePr>
        <p:xfrm>
          <a:off x="7699248" y="3839845"/>
          <a:ext cx="838200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7003923" y="4267200"/>
            <a:ext cx="381000" cy="314325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Cloc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948" y="3838575"/>
            <a:ext cx="8382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DAT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70630"/>
              </p:ext>
            </p:extLst>
          </p:nvPr>
        </p:nvGraphicFramePr>
        <p:xfrm>
          <a:off x="7699248" y="3840480"/>
          <a:ext cx="838200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4" name="ShiftReg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02228"/>
              </p:ext>
            </p:extLst>
          </p:nvPr>
        </p:nvGraphicFramePr>
        <p:xfrm>
          <a:off x="685800" y="27432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 Register</a:t>
                      </a:r>
                      <a:r>
                        <a:rPr lang="en-US" baseline="0" dirty="0"/>
                        <a:t> Range of Bits (C0-C31)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" name="ShiftReg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062716"/>
              </p:ext>
            </p:extLst>
          </p:nvPr>
        </p:nvGraphicFramePr>
        <p:xfrm>
          <a:off x="685800" y="27432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 Register</a:t>
                      </a:r>
                      <a:r>
                        <a:rPr lang="en-US" baseline="0" dirty="0"/>
                        <a:t> Range of Bits (C0-C31)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7" name="ShiftReg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30546"/>
              </p:ext>
            </p:extLst>
          </p:nvPr>
        </p:nvGraphicFramePr>
        <p:xfrm>
          <a:off x="685800" y="27432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 Register</a:t>
                      </a:r>
                      <a:r>
                        <a:rPr lang="en-US" baseline="0" dirty="0"/>
                        <a:t> Range of Bits (C0-C31)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8" name="ShiftReg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56419"/>
              </p:ext>
            </p:extLst>
          </p:nvPr>
        </p:nvGraphicFramePr>
        <p:xfrm>
          <a:off x="685800" y="27432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 Register</a:t>
                      </a:r>
                      <a:r>
                        <a:rPr lang="en-US" baseline="0" dirty="0"/>
                        <a:t> Range of Bits (C0-C31)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9" name="ShiftReg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347170"/>
              </p:ext>
            </p:extLst>
          </p:nvPr>
        </p:nvGraphicFramePr>
        <p:xfrm>
          <a:off x="685800" y="27432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 Register</a:t>
                      </a:r>
                      <a:r>
                        <a:rPr lang="en-US" baseline="0" dirty="0"/>
                        <a:t> Range of Bits (C0-C31)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00400" y="49530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ETC…</a:t>
            </a:r>
          </a:p>
        </p:txBody>
      </p:sp>
    </p:spTree>
    <p:extLst>
      <p:ext uri="{BB962C8B-B14F-4D97-AF65-F5344CB8AC3E}">
        <p14:creationId xmlns:p14="http://schemas.microsoft.com/office/powerpoint/2010/main" val="1261041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xit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xit" presetSubtype="2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2" presetClass="exit" presetSubtype="2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2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22" presetClass="exit" presetSubtype="2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8" animBg="1"/>
      <p:bldP spid="6" grpId="9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07654"/>
            <a:ext cx="54102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199" y="1981200"/>
            <a:ext cx="8095519" cy="4593336"/>
          </a:xfrm>
        </p:spPr>
        <p:txBody>
          <a:bodyPr numCol="1">
            <a:normAutofit/>
          </a:bodyPr>
          <a:lstStyle/>
          <a:p>
            <a:r>
              <a:rPr lang="en-US" b="1" dirty="0"/>
              <a:t>END</a:t>
            </a:r>
          </a:p>
          <a:p>
            <a:pPr lvl="1"/>
            <a:r>
              <a:rPr lang="en-US" dirty="0"/>
              <a:t>Unconditional (no input logic allowed)</a:t>
            </a:r>
          </a:p>
          <a:p>
            <a:pPr lvl="1"/>
            <a:r>
              <a:rPr lang="en-US" dirty="0"/>
              <a:t>Optional (not required for Programs or Tasks)</a:t>
            </a:r>
          </a:p>
          <a:p>
            <a:pPr lvl="1"/>
            <a:r>
              <a:rPr lang="en-US" dirty="0"/>
              <a:t>Good for debugging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Scan Arrow"/>
          <p:cNvSpPr/>
          <p:nvPr/>
        </p:nvSpPr>
        <p:spPr>
          <a:xfrm>
            <a:off x="1219200" y="3886200"/>
            <a:ext cx="457200" cy="1447800"/>
          </a:xfrm>
          <a:prstGeom prst="downArrow">
            <a:avLst/>
          </a:prstGeom>
          <a:solidFill>
            <a:srgbClr val="92D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Yellow Skip WEND"/>
          <p:cNvSpPr/>
          <p:nvPr/>
        </p:nvSpPr>
        <p:spPr>
          <a:xfrm>
            <a:off x="990600" y="5274610"/>
            <a:ext cx="457200" cy="1428658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Skipped Code"/>
          <p:cNvSpPr/>
          <p:nvPr/>
        </p:nvSpPr>
        <p:spPr>
          <a:xfrm>
            <a:off x="1752600" y="5562601"/>
            <a:ext cx="5257800" cy="762000"/>
          </a:xfrm>
          <a:prstGeom prst="roundRect">
            <a:avLst/>
          </a:prstGeom>
          <a:noFill/>
          <a:ln w="63500">
            <a:solidFill>
              <a:srgbClr val="FA91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rgbClr val="FA91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Skipped</a:t>
            </a:r>
          </a:p>
        </p:txBody>
      </p:sp>
    </p:spTree>
    <p:extLst>
      <p:ext uri="{BB962C8B-B14F-4D97-AF65-F5344CB8AC3E}">
        <p14:creationId xmlns:p14="http://schemas.microsoft.com/office/powerpoint/2010/main" val="1748790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ND “Trailing Edge One-Shot”</a:t>
            </a:r>
          </a:p>
          <a:p>
            <a:pPr lvl="1"/>
            <a:r>
              <a:rPr lang="en-US" dirty="0"/>
              <a:t>Every </a:t>
            </a:r>
            <a:r>
              <a:rPr lang="en-US" dirty="0" err="1"/>
              <a:t>trainling</a:t>
            </a:r>
            <a:r>
              <a:rPr lang="en-US" dirty="0"/>
              <a:t> edge will turn ON a bit for one scan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Pulse</a:t>
            </a:r>
            <a:r>
              <a:rPr lang="en-US" dirty="0"/>
              <a:t> – location of one-shot bit</a:t>
            </a:r>
          </a:p>
          <a:p>
            <a:pPr lvl="1"/>
            <a:r>
              <a:rPr lang="en-US" dirty="0"/>
              <a:t>NOTES:</a:t>
            </a:r>
          </a:p>
          <a:p>
            <a:pPr lvl="2"/>
            <a:r>
              <a:rPr lang="en-US" dirty="0"/>
              <a:t>Use “Trailing Edge </a:t>
            </a:r>
            <a:r>
              <a:rPr lang="en-US" dirty="0" err="1"/>
              <a:t>Powerflow</a:t>
            </a:r>
            <a:r>
              <a:rPr lang="en-US" dirty="0"/>
              <a:t> Modifier” to generate a one-shot event for multiple output instructions. Saves from using a bit location.</a:t>
            </a:r>
          </a:p>
        </p:txBody>
      </p:sp>
      <p:pic>
        <p:nvPicPr>
          <p:cNvPr id="79874" name="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81300"/>
            <a:ext cx="21145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Edge"/>
          <p:cNvSpPr/>
          <p:nvPr/>
        </p:nvSpPr>
        <p:spPr>
          <a:xfrm>
            <a:off x="6076950" y="3057525"/>
            <a:ext cx="257175" cy="200025"/>
          </a:xfrm>
          <a:prstGeom prst="ellipse">
            <a:avLst/>
          </a:prstGeom>
          <a:noFill/>
          <a:ln w="53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875" name="Ladder-TEPF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953000"/>
            <a:ext cx="5448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TEPF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462588"/>
            <a:ext cx="1027155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Ladder-N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00300"/>
            <a:ext cx="54673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&quot;No&quot; Symbol 2"/>
          <p:cNvSpPr/>
          <p:nvPr/>
        </p:nvSpPr>
        <p:spPr>
          <a:xfrm>
            <a:off x="3200400" y="2209800"/>
            <a:ext cx="2209800" cy="2057400"/>
          </a:xfrm>
          <a:prstGeom prst="noSmoking">
            <a:avLst>
              <a:gd name="adj" fmla="val 989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1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21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81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lnSpcReduction="10000"/>
          </a:bodyPr>
          <a:lstStyle/>
          <a:p>
            <a:r>
              <a:rPr lang="en-US" b="1" dirty="0"/>
              <a:t>OUT (Output)</a:t>
            </a:r>
          </a:p>
          <a:p>
            <a:pPr lvl="1"/>
            <a:r>
              <a:rPr lang="en-US" dirty="0"/>
              <a:t>Reflects the status of the input logic</a:t>
            </a:r>
          </a:p>
          <a:p>
            <a:pPr lvl="1"/>
            <a:r>
              <a:rPr lang="en-US" dirty="0"/>
              <a:t>Input logic must remain true for output to stay 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Avoid using multiple </a:t>
            </a:r>
            <a:r>
              <a:rPr lang="en-US" b="1" dirty="0">
                <a:solidFill>
                  <a:srgbClr val="00B050"/>
                </a:solidFill>
              </a:rPr>
              <a:t>OUT</a:t>
            </a:r>
            <a:r>
              <a:rPr lang="en-US" dirty="0">
                <a:solidFill>
                  <a:srgbClr val="FF0000"/>
                </a:solidFill>
              </a:rPr>
              <a:t>s that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reference the same discrete memory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location (last </a:t>
            </a:r>
            <a:r>
              <a:rPr lang="en-US" b="1" dirty="0">
                <a:solidFill>
                  <a:srgbClr val="00B050"/>
                </a:solidFill>
              </a:rPr>
              <a:t>OUT</a:t>
            </a:r>
            <a:r>
              <a:rPr lang="en-US" dirty="0">
                <a:solidFill>
                  <a:srgbClr val="FF0000"/>
                </a:solidFill>
              </a:rPr>
              <a:t> will always win)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Avoid referencing the same discrete memory location with </a:t>
            </a:r>
            <a:r>
              <a:rPr lang="en-US" b="1" dirty="0">
                <a:solidFill>
                  <a:srgbClr val="00B050"/>
                </a:solidFill>
              </a:rPr>
              <a:t>OUT</a:t>
            </a:r>
            <a:r>
              <a:rPr lang="en-US" dirty="0">
                <a:solidFill>
                  <a:srgbClr val="FF0000"/>
                </a:solidFill>
              </a:rPr>
              <a:t> that is referenced with SET &amp; RST instructions</a:t>
            </a:r>
          </a:p>
          <a:p>
            <a:pPr lvl="1"/>
            <a:r>
              <a:rPr lang="en-US" b="1" dirty="0">
                <a:ln w="1905"/>
                <a:solidFill>
                  <a:srgbClr val="FF6D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in a Program, Task or Stage, the </a:t>
            </a:r>
            <a:r>
              <a:rPr lang="en-US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OUT</a:t>
            </a:r>
            <a:r>
              <a:rPr lang="en-US" b="1" dirty="0">
                <a:ln w="1905"/>
                <a:solidFill>
                  <a:srgbClr val="FF6D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will be turned OFF when those code blocks are disabled</a:t>
            </a:r>
          </a:p>
          <a:p>
            <a:pPr lvl="1"/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26526"/>
            <a:ext cx="1643063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493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PD “Leading Edge One-Shot”</a:t>
            </a:r>
          </a:p>
          <a:p>
            <a:pPr lvl="1"/>
            <a:r>
              <a:rPr lang="en-US" dirty="0"/>
              <a:t>Every leading edge will turn ON a bit for one scan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Pulse</a:t>
            </a:r>
            <a:r>
              <a:rPr lang="en-US" dirty="0"/>
              <a:t> – location of one-shot bit</a:t>
            </a:r>
          </a:p>
          <a:p>
            <a:pPr lvl="1"/>
            <a:r>
              <a:rPr lang="en-US" dirty="0"/>
              <a:t>NOTES:</a:t>
            </a:r>
          </a:p>
          <a:p>
            <a:pPr lvl="2"/>
            <a:r>
              <a:rPr lang="en-US" dirty="0"/>
              <a:t>Use “Leading Edge </a:t>
            </a:r>
            <a:r>
              <a:rPr lang="en-US" dirty="0" err="1"/>
              <a:t>Powerflow</a:t>
            </a:r>
            <a:r>
              <a:rPr lang="en-US" dirty="0"/>
              <a:t> Modifier” to generate a one-shot event for multiple output instructions. Saves from using a bit location.</a:t>
            </a:r>
          </a:p>
        </p:txBody>
      </p:sp>
      <p:pic>
        <p:nvPicPr>
          <p:cNvPr id="78850" name="P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81299"/>
            <a:ext cx="21907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1" name="LEPF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257800"/>
            <a:ext cx="117763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Edge"/>
          <p:cNvSpPr/>
          <p:nvPr/>
        </p:nvSpPr>
        <p:spPr>
          <a:xfrm>
            <a:off x="6076950" y="3057525"/>
            <a:ext cx="257175" cy="200025"/>
          </a:xfrm>
          <a:prstGeom prst="ellipse">
            <a:avLst/>
          </a:prstGeom>
          <a:noFill/>
          <a:ln w="53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852" name="Ladder-P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95524"/>
            <a:ext cx="54864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3" name="Ladder-LEPF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4891087"/>
            <a:ext cx="5514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&quot;No&quot; Symbol 2"/>
          <p:cNvSpPr/>
          <p:nvPr/>
        </p:nvSpPr>
        <p:spPr>
          <a:xfrm>
            <a:off x="3200400" y="2209800"/>
            <a:ext cx="2209800" cy="2057400"/>
          </a:xfrm>
          <a:prstGeom prst="noSmoking">
            <a:avLst>
              <a:gd name="adj" fmla="val 989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90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61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PONOFF “Push On/Push Off”</a:t>
            </a:r>
          </a:p>
          <a:p>
            <a:pPr lvl="1"/>
            <a:r>
              <a:rPr lang="en-US" dirty="0"/>
              <a:t>Each leading edge toggles a bit</a:t>
            </a:r>
          </a:p>
          <a:p>
            <a:pPr lvl="2"/>
            <a:r>
              <a:rPr lang="en-US" dirty="0"/>
              <a:t>If In/Out bit is ON, turns OFF</a:t>
            </a:r>
          </a:p>
          <a:p>
            <a:pPr lvl="2"/>
            <a:r>
              <a:rPr lang="en-US" dirty="0"/>
              <a:t>If In/Out bit is OFF, turns ON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In/Out</a:t>
            </a:r>
            <a:r>
              <a:rPr lang="en-US" dirty="0"/>
              <a:t> – bit to toggle </a:t>
            </a:r>
          </a:p>
          <a:p>
            <a:pPr lvl="2"/>
            <a:r>
              <a:rPr lang="en-US" u="sng" dirty="0"/>
              <a:t>Reset</a:t>
            </a:r>
            <a:r>
              <a:rPr lang="en-US" dirty="0"/>
              <a:t> – (optional) if ON, resets (OFF) </a:t>
            </a:r>
            <a:r>
              <a:rPr lang="en-US" u="sng" dirty="0"/>
              <a:t>In/Out</a:t>
            </a:r>
            <a:r>
              <a:rPr lang="en-US" dirty="0"/>
              <a:t> bit</a:t>
            </a:r>
            <a:endParaRPr lang="en-US" u="sng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0"/>
            <a:ext cx="21336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Edge"/>
          <p:cNvSpPr/>
          <p:nvPr/>
        </p:nvSpPr>
        <p:spPr>
          <a:xfrm>
            <a:off x="6076950" y="2381250"/>
            <a:ext cx="257175" cy="200025"/>
          </a:xfrm>
          <a:prstGeom prst="ellipse">
            <a:avLst/>
          </a:prstGeom>
          <a:noFill/>
          <a:ln w="53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36154"/>
            <a:ext cx="6627813" cy="3457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169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199" y="1981200"/>
            <a:ext cx="8095519" cy="4593336"/>
          </a:xfrm>
        </p:spPr>
        <p:txBody>
          <a:bodyPr numCol="1">
            <a:normAutofit lnSpcReduction="10000"/>
          </a:bodyPr>
          <a:lstStyle/>
          <a:p>
            <a:r>
              <a:rPr lang="en-US" b="1" dirty="0"/>
              <a:t>RST (Reset)</a:t>
            </a:r>
            <a:endParaRPr lang="en-US" dirty="0"/>
          </a:p>
          <a:p>
            <a:pPr lvl="1"/>
            <a:r>
              <a:rPr lang="en-US" dirty="0"/>
              <a:t>Can only turn discrete memory location OFF</a:t>
            </a:r>
          </a:p>
          <a:p>
            <a:pPr lvl="1"/>
            <a:r>
              <a:rPr lang="en-US" dirty="0"/>
              <a:t>Input logic does not have to remain true for output to stay OFF</a:t>
            </a:r>
          </a:p>
          <a:p>
            <a:pPr lvl="1"/>
            <a:r>
              <a:rPr lang="en-US" dirty="0"/>
              <a:t>Usually used in conjunction with </a:t>
            </a:r>
            <a:r>
              <a:rPr lang="en-US" b="1" dirty="0">
                <a:solidFill>
                  <a:srgbClr val="00B050"/>
                </a:solidFill>
              </a:rPr>
              <a:t>SET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instruction to turn the same discrete </a:t>
            </a:r>
            <a:br>
              <a:rPr lang="en-US" dirty="0"/>
            </a:br>
            <a:r>
              <a:rPr lang="en-US" dirty="0"/>
              <a:t>memory location ON</a:t>
            </a:r>
          </a:p>
          <a:p>
            <a:pPr lvl="1"/>
            <a:r>
              <a:rPr lang="en-US" dirty="0"/>
              <a:t>It is common to use multiple </a:t>
            </a:r>
            <a:r>
              <a:rPr lang="en-US" b="1" dirty="0">
                <a:solidFill>
                  <a:srgbClr val="00B050"/>
                </a:solidFill>
              </a:rPr>
              <a:t>RST</a:t>
            </a:r>
            <a:r>
              <a:rPr lang="en-US" dirty="0"/>
              <a:t>s to the same discrete memory location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Avoid referencing the same discrete memory location with </a:t>
            </a:r>
            <a:r>
              <a:rPr lang="en-US" b="1" dirty="0">
                <a:solidFill>
                  <a:srgbClr val="00B050"/>
                </a:solidFill>
              </a:rPr>
              <a:t>RST</a:t>
            </a:r>
            <a:r>
              <a:rPr lang="en-US" dirty="0">
                <a:solidFill>
                  <a:srgbClr val="FF0000"/>
                </a:solidFill>
              </a:rPr>
              <a:t> that is referenced with </a:t>
            </a:r>
            <a:r>
              <a:rPr lang="en-US" b="1" dirty="0">
                <a:solidFill>
                  <a:srgbClr val="00B050"/>
                </a:solidFill>
              </a:rPr>
              <a:t>OUT</a:t>
            </a:r>
          </a:p>
          <a:p>
            <a:pPr lvl="1"/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02" y="3366897"/>
            <a:ext cx="15430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604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/>
          </a:bodyPr>
          <a:lstStyle/>
          <a:p>
            <a:r>
              <a:rPr lang="en-US" b="1" dirty="0"/>
              <a:t>RSTR “Reset Range”</a:t>
            </a:r>
          </a:p>
          <a:p>
            <a:pPr lvl="1"/>
            <a:r>
              <a:rPr lang="en-US" dirty="0"/>
              <a:t>Resets (turns OFF) a range of bit locations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Start</a:t>
            </a:r>
            <a:r>
              <a:rPr lang="en-US" dirty="0"/>
              <a:t> – 1</a:t>
            </a:r>
            <a:r>
              <a:rPr lang="en-US" baseline="30000" dirty="0"/>
              <a:t>st</a:t>
            </a:r>
            <a:r>
              <a:rPr lang="en-US" dirty="0"/>
              <a:t> location of range to be reset</a:t>
            </a:r>
          </a:p>
          <a:p>
            <a:pPr lvl="2"/>
            <a:r>
              <a:rPr lang="en-US" u="sng" dirty="0"/>
              <a:t>End</a:t>
            </a:r>
            <a:r>
              <a:rPr lang="en-US" dirty="0"/>
              <a:t> – last location of range to be reset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4495800"/>
            <a:ext cx="1695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202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 (Coil/Bit Output)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593336"/>
          </a:xfrm>
        </p:spPr>
        <p:txBody>
          <a:bodyPr numCol="1">
            <a:normAutofit lnSpcReduction="10000"/>
          </a:bodyPr>
          <a:lstStyle/>
          <a:p>
            <a:r>
              <a:rPr lang="en-US" b="1" dirty="0"/>
              <a:t>SET</a:t>
            </a:r>
            <a:endParaRPr lang="en-US" dirty="0"/>
          </a:p>
          <a:p>
            <a:pPr lvl="1"/>
            <a:r>
              <a:rPr lang="en-US" dirty="0"/>
              <a:t>Can only turn discrete memory location ON</a:t>
            </a:r>
          </a:p>
          <a:p>
            <a:pPr lvl="1"/>
            <a:r>
              <a:rPr lang="en-US" dirty="0"/>
              <a:t>Input logic does not have to remain true for output to stay ON</a:t>
            </a:r>
          </a:p>
          <a:p>
            <a:pPr lvl="1"/>
            <a:r>
              <a:rPr lang="en-US" dirty="0"/>
              <a:t>Usually used in conjunction with </a:t>
            </a:r>
            <a:r>
              <a:rPr lang="en-US" b="1" dirty="0">
                <a:solidFill>
                  <a:srgbClr val="00B050"/>
                </a:solidFill>
              </a:rPr>
              <a:t>RST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instruction to turn the same discrete </a:t>
            </a:r>
            <a:br>
              <a:rPr lang="en-US" dirty="0"/>
            </a:br>
            <a:r>
              <a:rPr lang="en-US" dirty="0"/>
              <a:t>memory location OFF</a:t>
            </a:r>
          </a:p>
          <a:p>
            <a:pPr lvl="1"/>
            <a:r>
              <a:rPr lang="en-US" dirty="0"/>
              <a:t>It is common to use multiple </a:t>
            </a:r>
            <a:r>
              <a:rPr lang="en-US" b="1" dirty="0">
                <a:solidFill>
                  <a:srgbClr val="00B050"/>
                </a:solidFill>
              </a:rPr>
              <a:t>SET</a:t>
            </a:r>
            <a:r>
              <a:rPr lang="en-US" dirty="0"/>
              <a:t>s to the same discrete memory location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Avoid referencing the same discrete memory location with </a:t>
            </a:r>
            <a:r>
              <a:rPr lang="en-US" b="1" dirty="0">
                <a:solidFill>
                  <a:srgbClr val="00B050"/>
                </a:solidFill>
              </a:rPr>
              <a:t>SET</a:t>
            </a:r>
            <a:r>
              <a:rPr lang="en-US" dirty="0">
                <a:solidFill>
                  <a:srgbClr val="FF0000"/>
                </a:solidFill>
              </a:rPr>
              <a:t> that is referenced with </a:t>
            </a:r>
            <a:r>
              <a:rPr lang="en-US" b="1" dirty="0">
                <a:solidFill>
                  <a:srgbClr val="00B050"/>
                </a:solidFill>
              </a:rPr>
              <a:t>OUT</a:t>
            </a:r>
          </a:p>
          <a:p>
            <a:pPr lvl="1"/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3347847"/>
            <a:ext cx="16287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0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139551</TotalTime>
  <Words>811</Words>
  <Application>Microsoft Office PowerPoint</Application>
  <PresentationFormat>On-screen Show (4:3)</PresentationFormat>
  <Paragraphs>342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Do-more Technical Training</vt:lpstr>
      <vt:lpstr>Instruction Set (Coil/Bit Output)</vt:lpstr>
      <vt:lpstr>Instruction Set (Coil/Bit Output)</vt:lpstr>
      <vt:lpstr>Instruction Set (Coil/Bit Output)</vt:lpstr>
      <vt:lpstr>Instruction Set (Coil/Bit Output)</vt:lpstr>
      <vt:lpstr>Instruction Set (Coil/Bit Output)</vt:lpstr>
      <vt:lpstr>Instruction Set (Coil/Bit Output)</vt:lpstr>
      <vt:lpstr>Instruction Set (Coil/Bit Output)</vt:lpstr>
      <vt:lpstr>Instruction Set (Coil/Bit Output)</vt:lpstr>
      <vt:lpstr>Instruction Set (Coil/Bit Output)</vt:lpstr>
      <vt:lpstr>Instruction Set (Coil/Bit Output)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1023</cp:revision>
  <dcterms:created xsi:type="dcterms:W3CDTF">2014-08-20T17:24:46Z</dcterms:created>
  <dcterms:modified xsi:type="dcterms:W3CDTF">2016-05-17T19:31:37Z</dcterms:modified>
</cp:coreProperties>
</file>