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315" r:id="rId3"/>
    <p:sldId id="316" r:id="rId4"/>
    <p:sldId id="289" r:id="rId5"/>
    <p:sldId id="281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4" r:id="rId20"/>
    <p:sldId id="305" r:id="rId21"/>
    <p:sldId id="306" r:id="rId22"/>
    <p:sldId id="282" r:id="rId23"/>
    <p:sldId id="283" r:id="rId24"/>
    <p:sldId id="284" r:id="rId25"/>
    <p:sldId id="288" r:id="rId26"/>
    <p:sldId id="308" r:id="rId27"/>
    <p:sldId id="307" r:id="rId28"/>
    <p:sldId id="309" r:id="rId29"/>
    <p:sldId id="310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FA9106"/>
    <a:srgbClr val="FFCCFF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6" autoAdjust="0"/>
    <p:restoredTop sz="95733" autoAdjust="0"/>
  </p:normalViewPr>
  <p:slideViewPr>
    <p:cSldViewPr>
      <p:cViewPr varScale="1">
        <p:scale>
          <a:sx n="113" d="100"/>
          <a:sy n="113" d="100"/>
        </p:scale>
        <p:origin x="-1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Launchpad</a:t>
            </a:r>
            <a:r>
              <a:rPr lang="en-US" baseline="0" dirty="0"/>
              <a:t>: nothing new here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Project Browser: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Buttons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Control Logic Filter – Display filter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New Code Block – Create new code blocks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Execution Order – Change execution order of blocks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Status – Shows which blocks are enabled to run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Sort Code Blocks – Change display order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Sort Memory – Change display order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Control Logic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Configuration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Tools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Debug View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NOTE: Message Dump – enables dump to Do-more Logger, $</a:t>
            </a:r>
            <a:r>
              <a:rPr lang="en-US" baseline="0" dirty="0" err="1"/>
              <a:t>EnableMsgDump</a:t>
            </a:r>
            <a:r>
              <a:rPr lang="en-US" baseline="0" dirty="0"/>
              <a:t> (ST36)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Data View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PID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Launchpad</a:t>
            </a:r>
            <a:r>
              <a:rPr lang="en-US" baseline="0" dirty="0"/>
              <a:t>: nothing new here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Project Browser: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Buttons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Control Logic Filter – Display filter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New Code Block – Create new code blocks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Execution Order – Change execution order of blocks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Status – Shows which blocks are enabled to run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Sort Code Blocks – Change display order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/>
              <a:t>Sort Memory – Change display order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Control Logic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Configuration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Tools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Debug View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NOTE: Message Dump – enables dump to Do-more Logger, $</a:t>
            </a:r>
            <a:r>
              <a:rPr lang="en-US" baseline="0" dirty="0" err="1"/>
              <a:t>EnableMsgDump</a:t>
            </a:r>
            <a:r>
              <a:rPr lang="en-US" baseline="0" dirty="0"/>
              <a:t> (ST36)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Data View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/>
              <a:t>PID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Instruction Set (Analog/Process)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lnSpcReduction="10000"/>
          </a:bodyPr>
          <a:lstStyle/>
          <a:p>
            <a:r>
              <a:rPr lang="en-US" b="1" dirty="0"/>
              <a:t>DEADBAND “Set Outside </a:t>
            </a:r>
            <a:r>
              <a:rPr lang="en-US" b="1" dirty="0" err="1"/>
              <a:t>Deadband</a:t>
            </a:r>
            <a:r>
              <a:rPr lang="en-US" b="1" dirty="0"/>
              <a:t>”</a:t>
            </a:r>
          </a:p>
          <a:p>
            <a:pPr lvl="1"/>
            <a:r>
              <a:rPr lang="en-US" dirty="0"/>
              <a:t>Generates an output value </a:t>
            </a:r>
            <a:br>
              <a:rPr lang="en-US" dirty="0"/>
            </a:br>
            <a:r>
              <a:rPr lang="en-US" dirty="0"/>
              <a:t>only when the input value </a:t>
            </a:r>
            <a:br>
              <a:rPr lang="en-US" dirty="0"/>
            </a:br>
            <a:r>
              <a:rPr lang="en-US" dirty="0"/>
              <a:t>differs by the </a:t>
            </a:r>
            <a:r>
              <a:rPr lang="en-US" dirty="0" err="1"/>
              <a:t>deadband</a:t>
            </a:r>
            <a:r>
              <a:rPr lang="en-US" dirty="0"/>
              <a:t> value 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</a:t>
            </a:r>
            <a:r>
              <a:rPr lang="en-US" dirty="0"/>
              <a:t> – location of the </a:t>
            </a:r>
            <a:br>
              <a:rPr lang="en-US" dirty="0"/>
            </a:br>
            <a:r>
              <a:rPr lang="en-US" dirty="0"/>
              <a:t>monitored value</a:t>
            </a:r>
          </a:p>
          <a:p>
            <a:pPr lvl="2"/>
            <a:r>
              <a:rPr lang="en-US" u="sng" dirty="0" err="1"/>
              <a:t>Deadband</a:t>
            </a:r>
            <a:r>
              <a:rPr lang="en-US" dirty="0"/>
              <a:t> – minimum change in Input before generating the Output</a:t>
            </a:r>
          </a:p>
          <a:p>
            <a:pPr lvl="2"/>
            <a:r>
              <a:rPr lang="en-US" u="sng" dirty="0"/>
              <a:t>Output</a:t>
            </a:r>
            <a:r>
              <a:rPr lang="en-US" dirty="0"/>
              <a:t> – location of the new value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 err="1"/>
              <a:t>Deadband</a:t>
            </a:r>
            <a:r>
              <a:rPr lang="en-US" dirty="0"/>
              <a:t> value is applied equally above &amp; below</a:t>
            </a:r>
          </a:p>
          <a:p>
            <a:pPr lvl="2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2104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4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971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26736"/>
              </a:xfrm>
            </p:spPr>
            <p:txBody>
              <a:bodyPr numCol="1">
                <a:normAutofit fontScale="70000" lnSpcReduction="20000"/>
              </a:bodyPr>
              <a:lstStyle/>
              <a:p>
                <a:r>
                  <a:rPr lang="en-US" b="1" dirty="0" smtClean="0"/>
                  <a:t>FILTER “First </a:t>
                </a:r>
                <a:r>
                  <a:rPr lang="en-US" b="1" dirty="0"/>
                  <a:t>Order Filter”</a:t>
                </a:r>
              </a:p>
              <a:p>
                <a:pPr lvl="1"/>
                <a:r>
                  <a:rPr lang="en-US" dirty="0"/>
                  <a:t>Performs continuous first-order low-pass filtering on input value like a capacitor charging formula: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𝑂𝑢𝑡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𝐼𝑛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𝑂𝑢𝑡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)× 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 1−</m:t>
                        </m:r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3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3000" b="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</m:den>
                                </m:f>
                              </m:e>
                            </m:box>
                          </m:sup>
                        </m:sSup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where:</a:t>
                </a:r>
              </a:p>
              <a:p>
                <a:pPr lvl="4"/>
                <a:r>
                  <a:rPr lang="en-US" i="1" dirty="0"/>
                  <a:t>t</a:t>
                </a:r>
                <a:r>
                  <a:rPr lang="en-US" dirty="0"/>
                  <a:t> = time</a:t>
                </a:r>
              </a:p>
              <a:p>
                <a:pPr lvl="4"/>
                <a:r>
                  <a:rPr lang="el-GR" i="1" dirty="0"/>
                  <a:t>τ</a:t>
                </a:r>
                <a:r>
                  <a:rPr lang="en-US" i="1" dirty="0"/>
                  <a:t> = </a:t>
                </a:r>
                <a:r>
                  <a:rPr lang="en-US" dirty="0"/>
                  <a:t>tau; the time constant</a:t>
                </a:r>
              </a:p>
              <a:p>
                <a:pPr lvl="4"/>
                <a:r>
                  <a:rPr lang="en-US" i="1" dirty="0"/>
                  <a:t>e</a:t>
                </a:r>
                <a:r>
                  <a:rPr lang="en-US" dirty="0"/>
                  <a:t> = natural number; 2.71828</a:t>
                </a:r>
              </a:p>
              <a:p>
                <a:pPr lvl="3"/>
                <a:r>
                  <a:rPr lang="en-US" dirty="0"/>
                  <a:t>Thus:</a:t>
                </a:r>
              </a:p>
              <a:p>
                <a:pPr lvl="4"/>
                <a:r>
                  <a:rPr lang="en-US" dirty="0"/>
                  <a:t>In 1 time constant </a:t>
                </a:r>
                <a:r>
                  <a:rPr lang="en-US" i="1" dirty="0"/>
                  <a:t>Out</a:t>
                </a:r>
                <a:r>
                  <a:rPr lang="en-US" dirty="0"/>
                  <a:t> would be about 63% of </a:t>
                </a:r>
                <a:r>
                  <a:rPr lang="en-US" i="1" dirty="0"/>
                  <a:t>In</a:t>
                </a:r>
              </a:p>
              <a:p>
                <a:pPr lvl="4"/>
                <a:r>
                  <a:rPr lang="en-US" dirty="0"/>
                  <a:t>In 2 time constants </a:t>
                </a:r>
                <a:r>
                  <a:rPr lang="en-US" i="1" dirty="0"/>
                  <a:t>Out</a:t>
                </a:r>
                <a:r>
                  <a:rPr lang="en-US" dirty="0"/>
                  <a:t> would be about 86% of </a:t>
                </a:r>
                <a:r>
                  <a:rPr lang="en-US" i="1" dirty="0"/>
                  <a:t>In</a:t>
                </a:r>
              </a:p>
              <a:p>
                <a:pPr lvl="4"/>
                <a:r>
                  <a:rPr lang="en-US" dirty="0"/>
                  <a:t>In 3 time constants </a:t>
                </a:r>
                <a:r>
                  <a:rPr lang="en-US" i="1" dirty="0"/>
                  <a:t>Out</a:t>
                </a:r>
                <a:r>
                  <a:rPr lang="en-US" dirty="0"/>
                  <a:t> would be about 95% of </a:t>
                </a:r>
                <a:r>
                  <a:rPr lang="en-US" i="1" dirty="0"/>
                  <a:t>In</a:t>
                </a:r>
                <a:endParaRPr lang="en-US" dirty="0"/>
              </a:p>
              <a:p>
                <a:pPr lvl="4"/>
                <a:r>
                  <a:rPr lang="en-US" dirty="0"/>
                  <a:t>In 4 time constants </a:t>
                </a:r>
                <a:r>
                  <a:rPr lang="en-US" i="1" dirty="0"/>
                  <a:t>Out</a:t>
                </a:r>
                <a:r>
                  <a:rPr lang="en-US" dirty="0"/>
                  <a:t> would be about 98% of </a:t>
                </a:r>
                <a:r>
                  <a:rPr lang="en-US" i="1" dirty="0"/>
                  <a:t>In</a:t>
                </a:r>
              </a:p>
              <a:p>
                <a:pPr lvl="4"/>
                <a:r>
                  <a:rPr lang="en-US" dirty="0"/>
                  <a:t>In 5 time constants </a:t>
                </a:r>
                <a:r>
                  <a:rPr lang="en-US" i="1" dirty="0"/>
                  <a:t>Out</a:t>
                </a:r>
                <a:r>
                  <a:rPr lang="en-US" dirty="0"/>
                  <a:t> would be about 99% of </a:t>
                </a:r>
                <a:r>
                  <a:rPr lang="en-US" i="1" dirty="0"/>
                  <a:t>In</a:t>
                </a:r>
              </a:p>
              <a:p>
                <a:pPr lvl="1"/>
                <a:r>
                  <a:rPr lang="en-US" dirty="0" err="1"/>
                  <a:t>Multiscan</a:t>
                </a:r>
                <a:r>
                  <a:rPr lang="en-US" dirty="0"/>
                  <a:t> instruction (yellow triangle)</a:t>
                </a:r>
              </a:p>
              <a:p>
                <a:pPr lvl="1"/>
                <a:r>
                  <a:rPr lang="en-US" dirty="0"/>
                  <a:t>Parameters:</a:t>
                </a:r>
              </a:p>
              <a:p>
                <a:pPr lvl="2"/>
                <a:r>
                  <a:rPr lang="en-US" u="sng" dirty="0"/>
                  <a:t>Time Constant</a:t>
                </a:r>
                <a:r>
                  <a:rPr lang="en-US" dirty="0"/>
                  <a:t> – </a:t>
                </a:r>
                <a:r>
                  <a:rPr lang="el-GR" i="1" dirty="0"/>
                  <a:t>τ</a:t>
                </a:r>
                <a:r>
                  <a:rPr lang="en-US" dirty="0"/>
                  <a:t> in the above equation (in seconds)</a:t>
                </a:r>
              </a:p>
              <a:p>
                <a:pPr lvl="2"/>
                <a:r>
                  <a:rPr lang="en-US" u="sng" dirty="0"/>
                  <a:t>In</a:t>
                </a:r>
                <a:r>
                  <a:rPr lang="en-US" dirty="0"/>
                  <a:t> – location of value to be filtered</a:t>
                </a:r>
              </a:p>
              <a:p>
                <a:pPr lvl="2"/>
                <a:r>
                  <a:rPr lang="en-US" u="sng" dirty="0"/>
                  <a:t>Output</a:t>
                </a:r>
                <a:r>
                  <a:rPr lang="en-US" dirty="0"/>
                  <a:t> – location of filtered value</a:t>
                </a:r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26736"/>
              </a:xfrm>
              <a:blipFill rotWithShape="1">
                <a:blip r:embed="rId6"/>
                <a:stretch>
                  <a:fillRect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57650"/>
            <a:ext cx="2238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629400" y="396240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41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41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1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41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41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41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26736"/>
              </a:xfrm>
            </p:spPr>
            <p:txBody>
              <a:bodyPr numCol="1">
                <a:normAutofit fontScale="70000" lnSpcReduction="20000"/>
              </a:bodyPr>
              <a:lstStyle/>
              <a:p>
                <a:r>
                  <a:rPr lang="en-US" b="1" dirty="0" smtClean="0"/>
                  <a:t>INTEGRAT “Integrate </a:t>
                </a:r>
                <a:r>
                  <a:rPr lang="en-US" b="1" dirty="0"/>
                  <a:t>over Time”</a:t>
                </a:r>
              </a:p>
              <a:p>
                <a:pPr lvl="1"/>
                <a:r>
                  <a:rPr lang="en-US" dirty="0"/>
                  <a:t>Accumulates a value at a time interval:</a:t>
                </a:r>
                <a:br>
                  <a:rPr lang="en-US" dirty="0"/>
                </a:br>
                <a:endParaRPr lang="en-US" dirty="0"/>
              </a:p>
              <a:p>
                <a:pPr marL="70408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𝑰𝒏𝒕𝑰𝒏𝒕𝒐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𝑰𝒏𝒕𝑰𝒏𝒕𝒐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𝑰𝒏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𝑺𝒄𝒂𝒍𝒆𝑭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𝑺𝑻𝒊𝒎𝒆</m:t>
                          </m:r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 marL="70408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0=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0+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0.016667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1.0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704088" lvl="2" indent="0">
                  <a:buNone/>
                </a:pPr>
                <a:r>
                  <a:rPr lang="en-US" i="1" dirty="0"/>
                  <a:t/>
                </a:r>
                <a:br>
                  <a:rPr lang="en-US" i="1" dirty="0"/>
                </a:br>
                <a:r>
                  <a:rPr lang="en-US" i="1" dirty="0"/>
                  <a:t>Where R0 is calculated once every Sample Time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Multiscan</a:t>
                </a:r>
                <a:r>
                  <a:rPr lang="en-US" dirty="0"/>
                  <a:t> instruction (yellow triangle)</a:t>
                </a:r>
              </a:p>
              <a:p>
                <a:pPr lvl="1"/>
                <a:r>
                  <a:rPr lang="en-US" dirty="0"/>
                  <a:t>Parameters:</a:t>
                </a:r>
              </a:p>
              <a:p>
                <a:pPr lvl="2"/>
                <a:r>
                  <a:rPr lang="en-US" u="sng" dirty="0"/>
                  <a:t>Input</a:t>
                </a:r>
                <a:r>
                  <a:rPr lang="en-US" dirty="0"/>
                  <a:t> – location of data value to integrate</a:t>
                </a:r>
              </a:p>
              <a:p>
                <a:pPr lvl="2"/>
                <a:r>
                  <a:rPr lang="en-US" u="sng" dirty="0"/>
                  <a:t>Sample Time</a:t>
                </a:r>
                <a:r>
                  <a:rPr lang="en-US" dirty="0"/>
                  <a:t> – time interval for the integration</a:t>
                </a:r>
              </a:p>
              <a:p>
                <a:pPr lvl="3"/>
                <a:r>
                  <a:rPr lang="en-US" dirty="0"/>
                  <a:t>Constant – hours, minutes, seconds, milliseconds</a:t>
                </a:r>
              </a:p>
              <a:p>
                <a:pPr lvl="3"/>
                <a:r>
                  <a:rPr lang="en-US" dirty="0"/>
                  <a:t>Variable – location of time in milliseconds</a:t>
                </a:r>
              </a:p>
              <a:p>
                <a:pPr lvl="2"/>
                <a:r>
                  <a:rPr lang="en-US" u="sng" dirty="0"/>
                  <a:t>Scale Factor</a:t>
                </a:r>
                <a:r>
                  <a:rPr lang="en-US" dirty="0"/>
                  <a:t> – constant value or location of variable value that will be multiplied to the Input</a:t>
                </a:r>
              </a:p>
              <a:p>
                <a:pPr lvl="2"/>
                <a:r>
                  <a:rPr lang="en-US" u="sng" dirty="0"/>
                  <a:t>Integrate Into</a:t>
                </a:r>
                <a:r>
                  <a:rPr lang="en-US" dirty="0"/>
                  <a:t> – location of integral value</a:t>
                </a:r>
              </a:p>
              <a:p>
                <a:pPr lvl="1"/>
                <a:r>
                  <a:rPr lang="en-US" dirty="0"/>
                  <a:t>Input Leg:</a:t>
                </a:r>
              </a:p>
              <a:p>
                <a:pPr lvl="2"/>
                <a:r>
                  <a:rPr lang="en-US" b="1" dirty="0"/>
                  <a:t>EN</a:t>
                </a:r>
                <a:r>
                  <a:rPr lang="en-US" dirty="0"/>
                  <a:t> = Enables integration</a:t>
                </a:r>
              </a:p>
              <a:p>
                <a:pPr lvl="2"/>
                <a:r>
                  <a:rPr lang="en-US" b="1" dirty="0">
                    <a:sym typeface="Wingdings" panose="05000000000000000000" pitchFamily="2" charset="2"/>
                  </a:rPr>
                  <a:t>RST</a:t>
                </a:r>
                <a:r>
                  <a:rPr lang="en-US" dirty="0">
                    <a:sym typeface="Wingdings" panose="05000000000000000000" pitchFamily="2" charset="2"/>
                  </a:rPr>
                  <a:t> = Resets Integrate Into to zero; stops integration</a:t>
                </a:r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26736"/>
              </a:xfrm>
              <a:blipFill rotWithShape="1">
                <a:blip r:embed="rId5"/>
                <a:stretch>
                  <a:fillRect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2764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572250" y="266700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0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 numCol="1">
            <a:normAutofit/>
          </a:bodyPr>
          <a:lstStyle/>
          <a:p>
            <a:r>
              <a:rPr lang="en-US" b="1" dirty="0" smtClean="0"/>
              <a:t>PID “Closed </a:t>
            </a:r>
            <a:r>
              <a:rPr lang="en-US" b="1" dirty="0"/>
              <a:t>Loop Controller”</a:t>
            </a:r>
          </a:p>
          <a:p>
            <a:pPr lvl="1"/>
            <a:r>
              <a:rPr lang="en-US" dirty="0"/>
              <a:t>Proportional, integral &amp; derivative control algorithm</a:t>
            </a:r>
          </a:p>
          <a:p>
            <a:pPr lvl="1"/>
            <a:r>
              <a:rPr lang="en-US" dirty="0" err="1"/>
              <a:t>Multiscan</a:t>
            </a:r>
            <a:r>
              <a:rPr lang="en-US" dirty="0"/>
              <a:t> instruction (yellow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PID </a:t>
            </a:r>
            <a:r>
              <a:rPr lang="en-US" u="sng" dirty="0" err="1"/>
              <a:t>Struct</a:t>
            </a:r>
            <a:endParaRPr lang="en-US" dirty="0"/>
          </a:p>
          <a:p>
            <a:pPr lvl="2"/>
            <a:r>
              <a:rPr lang="en-US" u="sng" dirty="0"/>
              <a:t>Loop Algorithm</a:t>
            </a:r>
            <a:r>
              <a:rPr lang="en-US" dirty="0"/>
              <a:t>:</a:t>
            </a:r>
          </a:p>
          <a:p>
            <a:pPr lvl="3"/>
            <a:r>
              <a:rPr lang="en-US" i="1" dirty="0"/>
              <a:t>Position</a:t>
            </a:r>
          </a:p>
          <a:p>
            <a:pPr lvl="3"/>
            <a:r>
              <a:rPr lang="en-US" i="1" dirty="0"/>
              <a:t>Velocity</a:t>
            </a:r>
          </a:p>
          <a:p>
            <a:pPr lvl="2"/>
            <a:r>
              <a:rPr lang="en-US" u="sng" dirty="0"/>
              <a:t>Initialization Mode</a:t>
            </a:r>
            <a:r>
              <a:rPr lang="en-US" dirty="0"/>
              <a:t>:</a:t>
            </a:r>
          </a:p>
          <a:p>
            <a:pPr lvl="3"/>
            <a:r>
              <a:rPr lang="en-US" i="1" dirty="0"/>
              <a:t>Set SP equal to PV</a:t>
            </a:r>
          </a:p>
          <a:p>
            <a:pPr lvl="3"/>
            <a:r>
              <a:rPr lang="en-US" i="1" dirty="0" err="1"/>
              <a:t>Bumpless</a:t>
            </a:r>
            <a:endParaRPr lang="en-US" i="1" dirty="0"/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2050" name="PID-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476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191125" y="3571875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D-Ed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255253"/>
            <a:ext cx="4768913" cy="322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7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 smtClean="0"/>
              <a:t>PID “Closed </a:t>
            </a:r>
            <a:r>
              <a:rPr lang="en-US" b="1" dirty="0"/>
              <a:t>Loop Controller”</a:t>
            </a:r>
          </a:p>
          <a:p>
            <a:pPr lvl="1"/>
            <a:r>
              <a:rPr lang="en-US" dirty="0"/>
              <a:t>Parameters (</a:t>
            </a:r>
            <a:r>
              <a:rPr lang="en-US" dirty="0" err="1"/>
              <a:t>cont</a:t>
            </a:r>
            <a:r>
              <a:rPr lang="en-US" dirty="0"/>
              <a:t>’):</a:t>
            </a:r>
          </a:p>
          <a:p>
            <a:pPr lvl="2"/>
            <a:r>
              <a:rPr lang="en-US" u="sng" dirty="0">
                <a:sym typeface="Wingdings" panose="05000000000000000000" pitchFamily="2" charset="2"/>
              </a:rPr>
              <a:t>Scale to .PV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From Raw PV, Raw Min,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Raw Max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Eng. Min, Eng. Max,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Eng. Units</a:t>
            </a:r>
          </a:p>
          <a:p>
            <a:pPr lvl="2"/>
            <a:r>
              <a:rPr lang="en-US" u="sng" dirty="0">
                <a:sym typeface="Wingdings" panose="05000000000000000000" pitchFamily="2" charset="2"/>
              </a:rPr>
              <a:t>Control Loop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Forward, Reverse</a:t>
            </a:r>
          </a:p>
          <a:p>
            <a:pPr lvl="2"/>
            <a:r>
              <a:rPr lang="en-US" u="sng" dirty="0">
                <a:sym typeface="Wingdings" panose="05000000000000000000" pitchFamily="2" charset="2"/>
              </a:rPr>
              <a:t>Other Options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Use Error-Squared</a:t>
            </a:r>
            <a:r>
              <a:rPr lang="en-US" dirty="0">
                <a:sym typeface="Wingdings" panose="05000000000000000000" pitchFamily="2" charset="2"/>
              </a:rPr>
              <a:t> – less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responsive but responds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faster with a large error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Enable Error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 err="1">
                <a:sym typeface="Wingdings" panose="05000000000000000000" pitchFamily="2" charset="2"/>
              </a:rPr>
              <a:t>Deadband</a:t>
            </a:r>
            <a:r>
              <a:rPr lang="en-US" dirty="0">
                <a:sym typeface="Wingdings" panose="05000000000000000000" pitchFamily="2" charset="2"/>
              </a:rPr>
              <a:t> – PV more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immune to noise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Disable Bias Freeze</a:t>
            </a:r>
            <a:r>
              <a:rPr lang="en-US" dirty="0">
                <a:sym typeface="Wingdings" panose="05000000000000000000" pitchFamily="2" charset="2"/>
              </a:rPr>
              <a:t> – bias keeps changing even if Output go out of range</a:t>
            </a:r>
          </a:p>
          <a:p>
            <a:pPr lvl="2"/>
            <a:r>
              <a:rPr lang="en-US" u="sng" dirty="0">
                <a:sym typeface="Wingdings" panose="05000000000000000000" pitchFamily="2" charset="2"/>
              </a:rPr>
              <a:t>Scale from .Output %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Scaled Min (0%)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Scaled Max (100%)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To Scaled</a:t>
            </a:r>
          </a:p>
        </p:txBody>
      </p:sp>
      <p:pic>
        <p:nvPicPr>
          <p:cNvPr id="2051" name="PID-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36" y="1733550"/>
            <a:ext cx="465272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838199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 numCol="1">
            <a:normAutofit/>
          </a:bodyPr>
          <a:lstStyle/>
          <a:p>
            <a:r>
              <a:rPr lang="en-US" b="1" dirty="0" smtClean="0"/>
              <a:t>PID “Closed </a:t>
            </a:r>
            <a:r>
              <a:rPr lang="en-US" b="1" dirty="0"/>
              <a:t>Loop Controller”</a:t>
            </a:r>
          </a:p>
          <a:p>
            <a:pPr lvl="1"/>
            <a:r>
              <a:rPr lang="en-US" dirty="0"/>
              <a:t>Input Leg: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A/M</a:t>
            </a:r>
            <a:r>
              <a:rPr lang="en-US" i="1" dirty="0">
                <a:sym typeface="Wingdings" panose="05000000000000000000" pitchFamily="2" charset="2"/>
              </a:rPr>
              <a:t> – Automatic / Manual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/>
              <a:t>Structure (PID)</a:t>
            </a:r>
          </a:p>
          <a:p>
            <a:pPr lvl="2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PIDName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dirty="0"/>
              <a:t>: User PID Structure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7" name="PID-Disp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981200"/>
            <a:ext cx="2476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229160"/>
              </p:ext>
            </p:extLst>
          </p:nvPr>
        </p:nvGraphicFramePr>
        <p:xfrm>
          <a:off x="476250" y="3695700"/>
          <a:ext cx="60960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76200" dir="2700000" algn="ctr" rotWithShape="0">
                    <a:schemeClr val="bg1">
                      <a:lumMod val="50000"/>
                    </a:schemeClr>
                  </a:outerShdw>
                </a:effectLst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PID Structure</a:t>
                      </a:r>
                      <a:r>
                        <a:rPr lang="en-US" baseline="0" dirty="0"/>
                        <a:t> Members (19)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AutoTuneComp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AutoTuning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LastError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SampleTime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AutoTuningErr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DGainLmt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TunedParms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ErrorDB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RanThisScan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TuningAlg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72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838199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 numCol="1">
            <a:normAutofit/>
          </a:bodyPr>
          <a:lstStyle/>
          <a:p>
            <a:r>
              <a:rPr lang="en-US" b="1" dirty="0"/>
              <a:t>PIDINIT “Set PID Tuning Constants”</a:t>
            </a:r>
          </a:p>
          <a:p>
            <a:pPr lvl="1"/>
            <a:r>
              <a:rPr lang="en-US" dirty="0"/>
              <a:t>Initializes the runtime parameters of a PID loop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PID </a:t>
            </a:r>
            <a:r>
              <a:rPr lang="en-US" u="sng" dirty="0" err="1"/>
              <a:t>Struct</a:t>
            </a:r>
            <a:r>
              <a:rPr lang="en-US" dirty="0"/>
              <a:t> – which PID</a:t>
            </a:r>
            <a:endParaRPr lang="en-US" u="sng" dirty="0"/>
          </a:p>
          <a:p>
            <a:pPr lvl="2"/>
            <a:r>
              <a:rPr lang="en-US" u="sng" dirty="0"/>
              <a:t>Sample Time</a:t>
            </a:r>
            <a:r>
              <a:rPr lang="en-US" dirty="0"/>
              <a:t> – milliseconds</a:t>
            </a:r>
            <a:endParaRPr lang="en-US" u="sng" dirty="0"/>
          </a:p>
          <a:p>
            <a:pPr lvl="2"/>
            <a:r>
              <a:rPr lang="en-US" u="sng" dirty="0"/>
              <a:t>Gain (P)</a:t>
            </a:r>
          </a:p>
          <a:p>
            <a:pPr lvl="2"/>
            <a:r>
              <a:rPr lang="en-US" u="sng" dirty="0"/>
              <a:t>RESET (I)</a:t>
            </a:r>
          </a:p>
          <a:p>
            <a:pPr lvl="2"/>
            <a:r>
              <a:rPr lang="en-US" u="sng" dirty="0"/>
              <a:t>Rate (D)</a:t>
            </a:r>
            <a:r>
              <a:rPr lang="en-US" dirty="0"/>
              <a:t> – optional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28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671763"/>
            <a:ext cx="2400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6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838199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 smtClean="0"/>
              <a:t>RAMPSOAK “Ramp </a:t>
            </a:r>
            <a:r>
              <a:rPr lang="en-US" b="1" dirty="0"/>
              <a:t>Soak Profile”</a:t>
            </a:r>
          </a:p>
          <a:p>
            <a:pPr lvl="1"/>
            <a:r>
              <a:rPr lang="en-US" dirty="0"/>
              <a:t>Moves a set point through sets of values at prescribed time intervals</a:t>
            </a:r>
          </a:p>
          <a:p>
            <a:pPr lvl="1"/>
            <a:r>
              <a:rPr lang="en-US" dirty="0" err="1"/>
              <a:t>Multiscan</a:t>
            </a:r>
            <a:r>
              <a:rPr lang="en-US" dirty="0"/>
              <a:t> instruction (yellow triangle) 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Ramp/Soak </a:t>
            </a:r>
            <a:r>
              <a:rPr lang="en-US" u="sng" dirty="0" err="1"/>
              <a:t>Struct</a:t>
            </a:r>
            <a:endParaRPr lang="en-US" u="sng" dirty="0"/>
          </a:p>
          <a:p>
            <a:pPr lvl="2"/>
            <a:r>
              <a:rPr lang="en-US" u="sng" dirty="0"/>
              <a:t>Set Point</a:t>
            </a:r>
          </a:p>
          <a:p>
            <a:pPr lvl="2"/>
            <a:r>
              <a:rPr lang="en-US" u="sng" dirty="0"/>
              <a:t>Step Preset</a:t>
            </a:r>
            <a:r>
              <a:rPr lang="en-US" dirty="0"/>
              <a:t> – which step to begin with</a:t>
            </a:r>
            <a:endParaRPr lang="en-US" u="sng" dirty="0"/>
          </a:p>
          <a:p>
            <a:pPr lvl="2"/>
            <a:r>
              <a:rPr lang="en-US" u="sng" dirty="0"/>
              <a:t>Action</a:t>
            </a:r>
            <a:r>
              <a:rPr lang="en-US" dirty="0"/>
              <a:t> / </a:t>
            </a:r>
            <a:r>
              <a:rPr lang="en-US" u="sng" dirty="0"/>
              <a:t>Value</a:t>
            </a:r>
            <a:r>
              <a:rPr lang="en-US" dirty="0"/>
              <a:t> / </a:t>
            </a:r>
            <a:r>
              <a:rPr lang="en-US" u="sng" dirty="0"/>
              <a:t>Time Period</a:t>
            </a:r>
            <a:r>
              <a:rPr lang="en-US" dirty="0"/>
              <a:t> / </a:t>
            </a:r>
            <a:r>
              <a:rPr lang="en-US" u="sng" dirty="0"/>
              <a:t>Rate</a:t>
            </a:r>
          </a:p>
          <a:p>
            <a:pPr lvl="3"/>
            <a:r>
              <a:rPr lang="en-US" b="1" dirty="0"/>
              <a:t>INIT TO Value</a:t>
            </a:r>
          </a:p>
          <a:p>
            <a:pPr lvl="3"/>
            <a:r>
              <a:rPr lang="en-US" b="1" dirty="0"/>
              <a:t>SOAK for Constant</a:t>
            </a:r>
            <a:r>
              <a:rPr lang="en-US" dirty="0"/>
              <a:t> (or </a:t>
            </a:r>
            <a:r>
              <a:rPr lang="en-US" b="1" dirty="0"/>
              <a:t>Variable</a:t>
            </a:r>
            <a:r>
              <a:rPr lang="en-US" dirty="0"/>
              <a:t>) </a:t>
            </a:r>
            <a:r>
              <a:rPr lang="en-US" b="1" dirty="0"/>
              <a:t>Time Period</a:t>
            </a:r>
          </a:p>
          <a:p>
            <a:pPr lvl="3"/>
            <a:r>
              <a:rPr lang="en-US" b="1" dirty="0"/>
              <a:t>RAMP to Value</a:t>
            </a:r>
          </a:p>
          <a:p>
            <a:pPr lvl="4"/>
            <a:r>
              <a:rPr lang="en-US" b="1" dirty="0"/>
              <a:t>Over Constant</a:t>
            </a:r>
            <a:r>
              <a:rPr lang="en-US" dirty="0"/>
              <a:t> (or </a:t>
            </a:r>
            <a:r>
              <a:rPr lang="en-US" b="1" dirty="0"/>
              <a:t>Variable</a:t>
            </a:r>
            <a:r>
              <a:rPr lang="en-US" dirty="0"/>
              <a:t>) </a:t>
            </a:r>
            <a:r>
              <a:rPr lang="en-US" b="1" dirty="0"/>
              <a:t>Time Period</a:t>
            </a:r>
          </a:p>
          <a:p>
            <a:pPr lvl="4"/>
            <a:r>
              <a:rPr lang="en-US" b="1" dirty="0"/>
              <a:t>At Rate</a:t>
            </a:r>
            <a:r>
              <a:rPr lang="en-US" dirty="0"/>
              <a:t> (per </a:t>
            </a:r>
            <a:r>
              <a:rPr lang="en-US" b="1" dirty="0"/>
              <a:t>Second</a:t>
            </a:r>
            <a:r>
              <a:rPr lang="en-US" dirty="0"/>
              <a:t>, </a:t>
            </a:r>
            <a:r>
              <a:rPr lang="en-US" b="1" dirty="0"/>
              <a:t>Minute</a:t>
            </a:r>
            <a:r>
              <a:rPr lang="en-US" dirty="0"/>
              <a:t> or </a:t>
            </a:r>
            <a:r>
              <a:rPr lang="en-US" b="1" dirty="0"/>
              <a:t>Hour</a:t>
            </a:r>
            <a:r>
              <a:rPr lang="en-US" dirty="0"/>
              <a:t>)</a:t>
            </a:r>
          </a:p>
          <a:p>
            <a:pPr lvl="3"/>
            <a:r>
              <a:rPr lang="en-US" b="1" dirty="0"/>
              <a:t>ADJUST BY Value</a:t>
            </a:r>
          </a:p>
          <a:p>
            <a:pPr lvl="4"/>
            <a:r>
              <a:rPr lang="en-US" b="1" dirty="0"/>
              <a:t>Over Constant</a:t>
            </a:r>
            <a:r>
              <a:rPr lang="en-US" dirty="0"/>
              <a:t> (or </a:t>
            </a:r>
            <a:r>
              <a:rPr lang="en-US" b="1" dirty="0"/>
              <a:t>Variable</a:t>
            </a:r>
            <a:r>
              <a:rPr lang="en-US" dirty="0"/>
              <a:t>) </a:t>
            </a:r>
            <a:r>
              <a:rPr lang="en-US" b="1" dirty="0"/>
              <a:t>Time Period</a:t>
            </a:r>
          </a:p>
          <a:p>
            <a:pPr lvl="4"/>
            <a:r>
              <a:rPr lang="en-US" b="1" dirty="0"/>
              <a:t>At Rate</a:t>
            </a:r>
            <a:r>
              <a:rPr lang="en-US" dirty="0"/>
              <a:t> (per </a:t>
            </a:r>
            <a:r>
              <a:rPr lang="en-US" b="1" dirty="0"/>
              <a:t>Second</a:t>
            </a:r>
            <a:r>
              <a:rPr lang="en-US" dirty="0"/>
              <a:t>, </a:t>
            </a:r>
            <a:r>
              <a:rPr lang="en-US" b="1" dirty="0"/>
              <a:t>Minute</a:t>
            </a:r>
            <a:r>
              <a:rPr lang="en-US" dirty="0"/>
              <a:t> or </a:t>
            </a:r>
            <a:r>
              <a:rPr lang="en-US" b="1" dirty="0"/>
              <a:t>Hour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Editing buttons:</a:t>
            </a:r>
          </a:p>
          <a:p>
            <a:pPr lvl="2"/>
            <a:r>
              <a:rPr lang="en-US" b="1" dirty="0"/>
              <a:t>OK</a:t>
            </a:r>
            <a:r>
              <a:rPr lang="en-US" dirty="0"/>
              <a:t>, </a:t>
            </a:r>
            <a:r>
              <a:rPr lang="en-US" b="1" dirty="0"/>
              <a:t>Cancel</a:t>
            </a:r>
            <a:r>
              <a:rPr lang="en-US" dirty="0"/>
              <a:t>, </a:t>
            </a:r>
            <a:r>
              <a:rPr lang="en-US" b="1" dirty="0"/>
              <a:t>Insert</a:t>
            </a:r>
            <a:r>
              <a:rPr lang="en-US" dirty="0"/>
              <a:t>, </a:t>
            </a:r>
            <a:r>
              <a:rPr lang="en-US" b="1" dirty="0"/>
              <a:t>Remove</a:t>
            </a:r>
            <a:r>
              <a:rPr lang="en-US" dirty="0"/>
              <a:t>, </a:t>
            </a:r>
            <a:r>
              <a:rPr lang="en-US" b="1" dirty="0"/>
              <a:t>Move Up</a:t>
            </a:r>
            <a:r>
              <a:rPr lang="en-US" dirty="0"/>
              <a:t>, </a:t>
            </a:r>
            <a:r>
              <a:rPr lang="en-US" b="1" dirty="0"/>
              <a:t>Move Down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409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400800" y="220980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9" y="2514600"/>
            <a:ext cx="74961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27969" y="3486150"/>
            <a:ext cx="7496175" cy="3810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48789" y="5257800"/>
            <a:ext cx="4654535" cy="38100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  <p:bldP spid="3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838199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 numCol="1">
            <a:normAutofit/>
          </a:bodyPr>
          <a:lstStyle/>
          <a:p>
            <a:r>
              <a:rPr lang="en-US" b="1" dirty="0" smtClean="0"/>
              <a:t>RAMPSOAK “Ramp </a:t>
            </a:r>
            <a:r>
              <a:rPr lang="en-US" b="1" dirty="0"/>
              <a:t>Soak Profile”</a:t>
            </a:r>
          </a:p>
          <a:p>
            <a:pPr lvl="1"/>
            <a:r>
              <a:rPr lang="en-US" dirty="0"/>
              <a:t>Input legs:</a:t>
            </a:r>
          </a:p>
          <a:p>
            <a:pPr lvl="2"/>
            <a:r>
              <a:rPr lang="en-US" b="1" dirty="0"/>
              <a:t>E/R</a:t>
            </a:r>
            <a:r>
              <a:rPr lang="en-US" dirty="0"/>
              <a:t> – Enable/Reset</a:t>
            </a:r>
          </a:p>
          <a:p>
            <a:pPr lvl="2"/>
            <a:r>
              <a:rPr lang="en-US" b="1" dirty="0"/>
              <a:t>JOG</a:t>
            </a:r>
            <a:r>
              <a:rPr lang="en-US" dirty="0"/>
              <a:t> – (edge triggered) moves to </a:t>
            </a:r>
            <a:br>
              <a:rPr lang="en-US" dirty="0"/>
            </a:br>
            <a:r>
              <a:rPr lang="en-US" dirty="0"/>
              <a:t>next step</a:t>
            </a:r>
          </a:p>
          <a:p>
            <a:pPr lvl="2"/>
            <a:r>
              <a:rPr lang="en-US" b="1" dirty="0"/>
              <a:t>PAU</a:t>
            </a:r>
            <a:r>
              <a:rPr lang="en-US" dirty="0"/>
              <a:t> – freezes execution</a:t>
            </a:r>
          </a:p>
          <a:p>
            <a:pPr lvl="1"/>
            <a:r>
              <a:rPr lang="en-US" dirty="0"/>
              <a:t>Structure (Ramp/Soak)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&lt;</a:t>
            </a:r>
            <a:r>
              <a:rPr lang="en-US" b="1" dirty="0" err="1">
                <a:solidFill>
                  <a:srgbClr val="0070C0"/>
                </a:solidFill>
              </a:rPr>
              <a:t>RampSoakName</a:t>
            </a:r>
            <a:r>
              <a:rPr lang="en-US" b="1" dirty="0">
                <a:solidFill>
                  <a:srgbClr val="0070C0"/>
                </a:solidFill>
              </a:rPr>
              <a:t>&gt;</a:t>
            </a:r>
            <a:r>
              <a:rPr lang="en-US" dirty="0"/>
              <a:t>: User Ramp/Soak Structure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Can have up to 50 rows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19" y="1905000"/>
            <a:ext cx="2409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15158"/>
              </p:ext>
            </p:extLst>
          </p:nvPr>
        </p:nvGraphicFramePr>
        <p:xfrm>
          <a:off x="1524000" y="5104158"/>
          <a:ext cx="6096000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76200" dir="2700000" algn="ctr" rotWithShape="0">
                    <a:schemeClr val="bg1">
                      <a:lumMod val="50000"/>
                    </a:schemeClr>
                  </a:outerShdw>
                </a:effectLst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RampSoak</a:t>
                      </a:r>
                      <a:r>
                        <a:rPr lang="en-US" dirty="0"/>
                        <a:t> Structure</a:t>
                      </a:r>
                      <a:r>
                        <a:rPr lang="en-US" baseline="0" dirty="0"/>
                        <a:t> Members (5)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StepTarget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TimeLeft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StepTime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48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SCALE “Scale Value”</a:t>
            </a:r>
          </a:p>
          <a:p>
            <a:pPr lvl="1"/>
            <a:r>
              <a:rPr lang="en-US" dirty="0"/>
              <a:t>Converts value to engineering units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</a:t>
            </a:r>
            <a:r>
              <a:rPr lang="en-US" dirty="0"/>
              <a:t> – location to be scaled</a:t>
            </a:r>
          </a:p>
          <a:p>
            <a:pPr lvl="2"/>
            <a:r>
              <a:rPr lang="en-US" u="sng" dirty="0"/>
              <a:t>In Min</a:t>
            </a:r>
            <a:r>
              <a:rPr lang="en-US" dirty="0"/>
              <a:t> – minimum value of </a:t>
            </a:r>
            <a:r>
              <a:rPr lang="en-US" u="sng" dirty="0"/>
              <a:t>Input</a:t>
            </a:r>
            <a:endParaRPr lang="en-US" dirty="0"/>
          </a:p>
          <a:p>
            <a:pPr lvl="2"/>
            <a:r>
              <a:rPr lang="en-US" u="sng" dirty="0"/>
              <a:t>In Max</a:t>
            </a:r>
            <a:r>
              <a:rPr lang="en-US" dirty="0"/>
              <a:t> – maximum value of </a:t>
            </a:r>
            <a:r>
              <a:rPr lang="en-US" u="sng" dirty="0"/>
              <a:t>Input</a:t>
            </a:r>
          </a:p>
          <a:p>
            <a:pPr lvl="2"/>
            <a:r>
              <a:rPr lang="en-US" u="sng" dirty="0"/>
              <a:t>Out Min</a:t>
            </a:r>
            <a:r>
              <a:rPr lang="en-US" dirty="0"/>
              <a:t> – minimum value of </a:t>
            </a:r>
            <a:r>
              <a:rPr lang="en-US" u="sng" dirty="0"/>
              <a:t>Output</a:t>
            </a:r>
            <a:endParaRPr lang="en-US" dirty="0"/>
          </a:p>
          <a:p>
            <a:pPr lvl="2"/>
            <a:r>
              <a:rPr lang="en-US" u="sng" dirty="0"/>
              <a:t>Out Max</a:t>
            </a:r>
            <a:r>
              <a:rPr lang="en-US" dirty="0"/>
              <a:t> – maximum value of </a:t>
            </a:r>
            <a:r>
              <a:rPr lang="en-US" u="sng" dirty="0"/>
              <a:t>Output</a:t>
            </a:r>
          </a:p>
          <a:p>
            <a:pPr lvl="2"/>
            <a:r>
              <a:rPr lang="en-US" u="sng" dirty="0"/>
              <a:t>Output</a:t>
            </a:r>
            <a:r>
              <a:rPr lang="en-US" dirty="0"/>
              <a:t> – location of scaled value</a:t>
            </a:r>
            <a:endParaRPr lang="en-US" u="sng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1676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5791200"/>
            <a:ext cx="46101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3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53000"/>
          </a:xfrm>
        </p:spPr>
        <p:txBody>
          <a:bodyPr numCol="2">
            <a:normAutofit/>
          </a:bodyPr>
          <a:lstStyle/>
          <a:p>
            <a:r>
              <a:rPr lang="en-US" sz="2400" dirty="0"/>
              <a:t>THE BASICS</a:t>
            </a:r>
          </a:p>
          <a:p>
            <a:pPr lvl="1"/>
            <a:r>
              <a:rPr lang="en-US" sz="2000" dirty="0"/>
              <a:t>181 instructions</a:t>
            </a:r>
          </a:p>
          <a:p>
            <a:pPr lvl="2"/>
            <a:r>
              <a:rPr lang="en-US" sz="2000" dirty="0"/>
              <a:t>Contact (14)</a:t>
            </a:r>
          </a:p>
          <a:p>
            <a:pPr lvl="2"/>
            <a:r>
              <a:rPr lang="en-US" sz="2000" dirty="0"/>
              <a:t>Coil/Bit Output (11)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Analog/Process (13)</a:t>
            </a:r>
          </a:p>
          <a:p>
            <a:pPr lvl="2"/>
            <a:r>
              <a:rPr lang="en-US" sz="2000" dirty="0"/>
              <a:t>Date/Time/Calendar (7)</a:t>
            </a:r>
          </a:p>
          <a:p>
            <a:pPr lvl="2"/>
            <a:r>
              <a:rPr lang="en-US" sz="2000" dirty="0"/>
              <a:t>Ethernet (5)</a:t>
            </a:r>
          </a:p>
          <a:p>
            <a:pPr lvl="2"/>
            <a:r>
              <a:rPr lang="en-US" sz="2000" dirty="0"/>
              <a:t>Hardware/Device (9)</a:t>
            </a:r>
          </a:p>
          <a:p>
            <a:pPr lvl="2"/>
            <a:r>
              <a:rPr lang="en-US" sz="2000" dirty="0"/>
              <a:t>High Speed/CTRIO (19)</a:t>
            </a:r>
          </a:p>
          <a:p>
            <a:pPr lvl="2"/>
            <a:r>
              <a:rPr lang="en-US" sz="2000" dirty="0"/>
              <a:t>Math (5)</a:t>
            </a:r>
          </a:p>
          <a:p>
            <a:pPr lvl="2"/>
            <a:r>
              <a:rPr lang="en-US" sz="2000" dirty="0" err="1"/>
              <a:t>Misc</a:t>
            </a:r>
            <a:r>
              <a:rPr lang="en-US" sz="2000" dirty="0"/>
              <a:t>/Data Manipulation (23)</a:t>
            </a:r>
          </a:p>
          <a:p>
            <a:pPr lvl="2"/>
            <a:r>
              <a:rPr lang="en-US" sz="2000" dirty="0"/>
              <a:t>Program Control (20)</a:t>
            </a:r>
          </a:p>
          <a:p>
            <a:pPr lvl="2"/>
            <a:r>
              <a:rPr lang="en-US" sz="2000" dirty="0"/>
              <a:t>Program-Looping (8)</a:t>
            </a:r>
          </a:p>
          <a:p>
            <a:pPr lvl="2"/>
            <a:r>
              <a:rPr lang="en-US" sz="2000" dirty="0"/>
              <a:t>Protocol-Custom/ASCII (7)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2"/>
            <a:r>
              <a:rPr lang="en-US" sz="2000" dirty="0"/>
              <a:t>Protocol-Standard (10)</a:t>
            </a:r>
          </a:p>
          <a:p>
            <a:pPr lvl="2"/>
            <a:r>
              <a:rPr lang="en-US" sz="2000" dirty="0"/>
              <a:t>String (14)</a:t>
            </a:r>
          </a:p>
          <a:p>
            <a:pPr lvl="2"/>
            <a:r>
              <a:rPr lang="en-US" sz="2000" dirty="0"/>
              <a:t>Timer/Counter/Drum (16)</a:t>
            </a:r>
          </a:p>
        </p:txBody>
      </p:sp>
    </p:spTree>
    <p:extLst>
      <p:ext uri="{BB962C8B-B14F-4D97-AF65-F5344CB8AC3E}">
        <p14:creationId xmlns:p14="http://schemas.microsoft.com/office/powerpoint/2010/main" val="146320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2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3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84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5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26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87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8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89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3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7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32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33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14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838199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26736"/>
              </a:xfrm>
            </p:spPr>
            <p:txBody>
              <a:bodyPr numCol="1">
                <a:normAutofit lnSpcReduction="10000"/>
              </a:bodyPr>
              <a:lstStyle/>
              <a:p>
                <a:r>
                  <a:rPr lang="en-US" b="1" dirty="0" smtClean="0"/>
                  <a:t>SLOPE “Calculate </a:t>
                </a:r>
                <a:r>
                  <a:rPr lang="en-US" b="1" dirty="0"/>
                  <a:t>Slope”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Calculates the slope of the line between two points where y is the change in the input value and x is the sample time:</a:t>
                </a:r>
              </a:p>
              <a:p>
                <a:pPr marL="411480" lvl="1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𝐼𝑛𝑝𝑢𝑡</m:t>
                          </m:r>
                          <m:r>
                            <a:rPr lang="en-US" b="0" i="1" baseline="-25000" smtClean="0">
                              <a:latin typeface="Cambria Math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𝐼𝑛𝑝𝑢𝑡</m:t>
                          </m:r>
                          <m:r>
                            <a:rPr lang="en-US" b="0" i="1" baseline="-25000" smtClean="0">
                              <a:latin typeface="Cambria Math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sym typeface="Wingdings" panose="05000000000000000000" pitchFamily="2" charset="2"/>
                            </a:rPr>
                            <m:t>𝑆𝑎𝑚𝑝𝑙𝑒𝑇𝑖𝑚𝑒</m:t>
                          </m:r>
                        </m:den>
                      </m:f>
                    </m:oMath>
                  </m:oMathPara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Multiscan</a:t>
                </a:r>
                <a:r>
                  <a:rPr lang="en-US" dirty="0"/>
                  <a:t> instruction (yellow triangle) 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Parameters:</a:t>
                </a:r>
              </a:p>
              <a:p>
                <a:pPr lvl="2"/>
                <a:r>
                  <a:rPr lang="en-US" u="sng" dirty="0">
                    <a:sym typeface="Wingdings" panose="05000000000000000000" pitchFamily="2" charset="2"/>
                  </a:rPr>
                  <a:t>Input</a:t>
                </a:r>
                <a:r>
                  <a:rPr lang="en-US" dirty="0">
                    <a:sym typeface="Wingdings" panose="05000000000000000000" pitchFamily="2" charset="2"/>
                  </a:rPr>
                  <a:t> – location of value to measure slope</a:t>
                </a:r>
                <a:endParaRPr lang="en-US" u="sng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u="sng" dirty="0">
                    <a:sym typeface="Wingdings" panose="05000000000000000000" pitchFamily="2" charset="2"/>
                  </a:rPr>
                  <a:t>Sample Time</a:t>
                </a:r>
                <a:r>
                  <a:rPr lang="en-US" dirty="0">
                    <a:sym typeface="Wingdings" panose="05000000000000000000" pitchFamily="2" charset="2"/>
                  </a:rPr>
                  <a:t> – time between samples</a:t>
                </a:r>
                <a:endParaRPr lang="en-US" u="sng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u="sng" dirty="0">
                    <a:sym typeface="Wingdings" panose="05000000000000000000" pitchFamily="2" charset="2"/>
                  </a:rPr>
                  <a:t>Slope</a:t>
                </a:r>
                <a:r>
                  <a:rPr lang="en-US" dirty="0">
                    <a:sym typeface="Wingdings" panose="05000000000000000000" pitchFamily="2" charset="2"/>
                  </a:rPr>
                  <a:t> – location of slope value</a:t>
                </a:r>
                <a:endParaRPr lang="en-US" u="sng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26736"/>
              </a:xfrm>
              <a:blipFill rotWithShape="1">
                <a:blip r:embed="rId5"/>
                <a:stretch>
                  <a:fillRect t="-202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895600"/>
            <a:ext cx="27149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105400" y="281940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8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838199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26736"/>
              </a:xfrm>
            </p:spPr>
            <p:txBody>
              <a:bodyPr numCol="1">
                <a:normAutofit fontScale="92500" lnSpcReduction="20000"/>
              </a:bodyPr>
              <a:lstStyle/>
              <a:p>
                <a:r>
                  <a:rPr lang="en-US" b="1" dirty="0" smtClean="0"/>
                  <a:t>TIMEPROP “Time </a:t>
                </a:r>
                <a:r>
                  <a:rPr lang="en-US" b="1" dirty="0"/>
                  <a:t>Proportional Control”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Converts a control output (0-100%) to a pulse-width modulation discrete output control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endParaRPr lang="en-US" dirty="0"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𝐶𝑦𝑐𝑙𝑒𝑇𝑖𝑚𝑒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𝐶𝑜𝑛𝑡𝑖𝑛𝑢𝑜𝑢𝑠𝐼𝑛𝑝𝑢𝑡</m:t>
                        </m:r>
                        <m:r>
                          <a:rPr lang="en-US" b="0" i="1" smtClean="0">
                            <a:latin typeface="Cambria Math"/>
                          </a:rPr>
                          <m:t> −0%</m:t>
                        </m:r>
                        <m:r>
                          <a:rPr lang="en-US" b="0" i="1" smtClean="0">
                            <a:latin typeface="Cambria Math"/>
                          </a:rPr>
                          <m:t>𝑀𝑖𝑛𝑅𝑎𝑛𝑔𝑒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100%</m:t>
                        </m:r>
                        <m:r>
                          <a:rPr lang="en-US" b="0" i="1" smtClean="0">
                            <a:latin typeface="Cambria Math"/>
                          </a:rPr>
                          <m:t>𝑀𝑎𝑥𝑅𝑎𝑛𝑔𝑒</m:t>
                        </m:r>
                        <m:r>
                          <a:rPr lang="en-US" b="0" i="1" smtClean="0">
                            <a:latin typeface="Cambria Math"/>
                          </a:rPr>
                          <m:t> −0%</m:t>
                        </m:r>
                        <m:r>
                          <a:rPr lang="en-US" b="0" i="1" smtClean="0">
                            <a:latin typeface="Cambria Math"/>
                          </a:rPr>
                          <m:t>𝑀𝑖𝑛𝑅𝑎𝑛𝑔𝑒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Multiscan</a:t>
                </a:r>
                <a:r>
                  <a:rPr lang="en-US" dirty="0"/>
                  <a:t> instruction (yellow triangle) 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Parameters:</a:t>
                </a:r>
              </a:p>
              <a:p>
                <a:pPr lvl="2"/>
                <a:r>
                  <a:rPr lang="en-US" u="sng" dirty="0">
                    <a:sym typeface="Wingdings" panose="05000000000000000000" pitchFamily="2" charset="2"/>
                  </a:rPr>
                  <a:t>Cycle Time</a:t>
                </a:r>
                <a:r>
                  <a:rPr lang="en-US" dirty="0">
                    <a:sym typeface="Wingdings" panose="05000000000000000000" pitchFamily="2" charset="2"/>
                  </a:rPr>
                  <a:t> – time period</a:t>
                </a:r>
                <a:endParaRPr lang="en-US" u="sng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u="sng" dirty="0">
                    <a:sym typeface="Wingdings" panose="05000000000000000000" pitchFamily="2" charset="2"/>
                  </a:rPr>
                  <a:t>Continuous Input</a:t>
                </a:r>
                <a:r>
                  <a:rPr lang="en-US" dirty="0">
                    <a:sym typeface="Wingdings" panose="05000000000000000000" pitchFamily="2" charset="2"/>
                  </a:rPr>
                  <a:t> – location of 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input value</a:t>
                </a:r>
                <a:endParaRPr lang="en-US" u="sng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u="sng" dirty="0">
                    <a:sym typeface="Wingdings" panose="05000000000000000000" pitchFamily="2" charset="2"/>
                  </a:rPr>
                  <a:t>0% Min. Range</a:t>
                </a:r>
                <a:r>
                  <a:rPr lang="en-US" dirty="0">
                    <a:sym typeface="Wingdings" panose="05000000000000000000" pitchFamily="2" charset="2"/>
                  </a:rPr>
                  <a:t> – minimum value</a:t>
                </a:r>
                <a:endParaRPr lang="en-US" u="sng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u="sng" dirty="0">
                    <a:sym typeface="Wingdings" panose="05000000000000000000" pitchFamily="2" charset="2"/>
                  </a:rPr>
                  <a:t>100% Max. Range</a:t>
                </a:r>
                <a:r>
                  <a:rPr lang="en-US" dirty="0">
                    <a:sym typeface="Wingdings" panose="05000000000000000000" pitchFamily="2" charset="2"/>
                  </a:rPr>
                  <a:t> – maximum value</a:t>
                </a:r>
                <a:endParaRPr lang="en-US" u="sng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u="sng" dirty="0">
                    <a:sym typeface="Wingdings" panose="05000000000000000000" pitchFamily="2" charset="2"/>
                  </a:rPr>
                  <a:t>Discrete Output</a:t>
                </a:r>
                <a:r>
                  <a:rPr lang="en-US" dirty="0">
                    <a:sym typeface="Wingdings" panose="05000000000000000000" pitchFamily="2" charset="2"/>
                  </a:rPr>
                  <a:t> – output to be cycled</a:t>
                </a:r>
                <a:endParaRPr lang="en-US" u="sng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26736"/>
              </a:xfrm>
              <a:blipFill rotWithShape="1">
                <a:blip r:embed="rId5"/>
                <a:stretch>
                  <a:fillRect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_TIMEPR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4267200"/>
            <a:ext cx="269965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063344" y="4162425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_TimingDiag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465887" cy="50196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286000" y="5410200"/>
            <a:ext cx="2514600" cy="53896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09850" y="1371600"/>
            <a:ext cx="0" cy="4724400"/>
          </a:xfrm>
          <a:prstGeom prst="line">
            <a:avLst/>
          </a:prstGeom>
          <a:ln w="60325" cap="rnd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14850" y="1371600"/>
            <a:ext cx="0" cy="4724400"/>
          </a:xfrm>
          <a:prstGeom prst="line">
            <a:avLst/>
          </a:prstGeom>
          <a:ln w="60325" cap="rnd">
            <a:solidFill>
              <a:srgbClr val="92D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H="1">
            <a:off x="5554981" y="2371725"/>
            <a:ext cx="45719" cy="45719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1524000"/>
            <a:ext cx="0" cy="990600"/>
          </a:xfrm>
          <a:prstGeom prst="line">
            <a:avLst/>
          </a:prstGeom>
          <a:ln w="60325" cap="rnd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19400" y="1524000"/>
            <a:ext cx="0" cy="990600"/>
          </a:xfrm>
          <a:prstGeom prst="line">
            <a:avLst/>
          </a:prstGeom>
          <a:ln w="60325" cap="rnd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5920740" y="3328987"/>
            <a:ext cx="45719" cy="45719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604134" y="2843212"/>
            <a:ext cx="0" cy="990600"/>
          </a:xfrm>
          <a:prstGeom prst="line">
            <a:avLst/>
          </a:prstGeom>
          <a:ln w="60325" cap="rnd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81400" y="2843212"/>
            <a:ext cx="0" cy="990600"/>
          </a:xfrm>
          <a:prstGeom prst="line">
            <a:avLst/>
          </a:prstGeom>
          <a:ln w="60325" cap="rnd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flipH="1">
            <a:off x="6307456" y="4286250"/>
            <a:ext cx="45719" cy="45719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617468" y="4181475"/>
            <a:ext cx="0" cy="990600"/>
          </a:xfrm>
          <a:prstGeom prst="line">
            <a:avLst/>
          </a:prstGeom>
          <a:ln w="60325" cap="rnd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324350" y="4194809"/>
            <a:ext cx="0" cy="990600"/>
          </a:xfrm>
          <a:prstGeom prst="line">
            <a:avLst/>
          </a:prstGeom>
          <a:ln w="60325" cap="rnd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3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6" grpId="0" animBg="1"/>
      <p:bldP spid="16" grpId="1" animBg="1"/>
      <p:bldP spid="20" grpId="0" animBg="1"/>
      <p:bldP spid="20" grpId="1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Process Control Utilities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PID Overview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PID View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Auto-tune Process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dirty="0"/>
              <a:t>PID Process Simulator</a:t>
            </a:r>
          </a:p>
        </p:txBody>
      </p:sp>
    </p:spTree>
    <p:extLst>
      <p:ext uri="{BB962C8B-B14F-4D97-AF65-F5344CB8AC3E}">
        <p14:creationId xmlns:p14="http://schemas.microsoft.com/office/powerpoint/2010/main" val="54123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77506" cy="4731592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lphaUcPeriod"/>
            </a:pPr>
            <a:r>
              <a:rPr lang="en-US" dirty="0"/>
              <a:t>PID Overview</a:t>
            </a:r>
          </a:p>
          <a:p>
            <a:pPr lvl="1"/>
            <a:r>
              <a:rPr lang="en-US" dirty="0"/>
              <a:t>PID ref</a:t>
            </a:r>
          </a:p>
          <a:p>
            <a:pPr lvl="1"/>
            <a:r>
              <a:rPr lang="en-US" dirty="0"/>
              <a:t>Mode</a:t>
            </a:r>
          </a:p>
          <a:p>
            <a:pPr lvl="1"/>
            <a:r>
              <a:rPr lang="en-US" dirty="0"/>
              <a:t>Ramp/Soak</a:t>
            </a:r>
          </a:p>
          <a:p>
            <a:pPr lvl="1"/>
            <a:r>
              <a:rPr lang="en-US" dirty="0"/>
              <a:t>Colors</a:t>
            </a:r>
          </a:p>
          <a:p>
            <a:pPr lvl="2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/>
              <a:t> – Auto</a:t>
            </a:r>
          </a:p>
          <a:p>
            <a:pPr lvl="2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n-US" dirty="0"/>
              <a:t> – Manual</a:t>
            </a:r>
          </a:p>
          <a:p>
            <a:pPr lvl="2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dirty="0"/>
              <a:t> – Auto-tune</a:t>
            </a:r>
          </a:p>
          <a:p>
            <a:pPr lvl="2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dirty="0"/>
              <a:t> – Alarm</a:t>
            </a:r>
          </a:p>
          <a:p>
            <a:pPr lvl="1"/>
            <a:r>
              <a:rPr lang="en-US" dirty="0"/>
              <a:t>PV vertical graph</a:t>
            </a:r>
          </a:p>
          <a:p>
            <a:pPr lvl="1"/>
            <a:r>
              <a:rPr lang="en-US" dirty="0"/>
              <a:t>SP marker</a:t>
            </a:r>
          </a:p>
          <a:p>
            <a:pPr lvl="1"/>
            <a:r>
              <a:rPr lang="en-US" dirty="0"/>
              <a:t>SP, PV, Bias &amp; Output values</a:t>
            </a:r>
          </a:p>
          <a:p>
            <a:pPr lvl="1"/>
            <a:r>
              <a:rPr lang="en-US" dirty="0"/>
              <a:t>Output horizontal graph</a:t>
            </a:r>
          </a:p>
          <a:p>
            <a:pPr lvl="1"/>
            <a:r>
              <a:rPr lang="en-US" dirty="0"/>
              <a:t>Alarm markers</a:t>
            </a:r>
          </a:p>
          <a:p>
            <a:pPr lvl="2"/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03638" y="4419600"/>
            <a:ext cx="4454162" cy="2283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06" y="1981200"/>
            <a:ext cx="400924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own Arrow 27"/>
          <p:cNvSpPr/>
          <p:nvPr/>
        </p:nvSpPr>
        <p:spPr>
          <a:xfrm rot="18619523">
            <a:off x="5012906" y="2108523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8619523">
            <a:off x="6765506" y="2108523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8619523">
            <a:off x="5165306" y="2387277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8619523">
            <a:off x="7026694" y="2387277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8619523">
            <a:off x="6569494" y="2615877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909457" y="3429000"/>
            <a:ext cx="576943" cy="1828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738257" y="3429000"/>
            <a:ext cx="576943" cy="1828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8619523">
            <a:off x="4588294" y="3377877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8619523">
            <a:off x="6417094" y="3327723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410200" y="3732633"/>
            <a:ext cx="1121194" cy="122036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260806" y="3733800"/>
            <a:ext cx="1121194" cy="122036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10200" y="4724401"/>
            <a:ext cx="1219200" cy="457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289073" y="4765764"/>
            <a:ext cx="1219200" cy="457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8619523">
            <a:off x="6689306" y="3530277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8619523">
            <a:off x="6689306" y="4520877"/>
            <a:ext cx="381000" cy="5334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Assignment"/>
          <p:cNvSpPr>
            <a:spLocks noGrp="1"/>
          </p:cNvSpPr>
          <p:nvPr>
            <p:ph type="title"/>
          </p:nvPr>
        </p:nvSpPr>
        <p:spPr>
          <a:xfrm>
            <a:off x="457200" y="609599"/>
            <a:ext cx="8229600" cy="1143001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394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3055091" cy="42672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lphaUcPeriod" startAt="2"/>
            </a:pPr>
            <a:r>
              <a:rPr lang="en-US" dirty="0"/>
              <a:t>PID View</a:t>
            </a:r>
          </a:p>
          <a:p>
            <a:pPr lvl="1"/>
            <a:r>
              <a:rPr lang="en-US" dirty="0"/>
              <a:t>Configuration, tuning &amp; monitoring</a:t>
            </a:r>
          </a:p>
          <a:p>
            <a:pPr lvl="1"/>
            <a:r>
              <a:rPr lang="en-US" dirty="0"/>
              <a:t>3 panes</a:t>
            </a:r>
          </a:p>
          <a:p>
            <a:pPr lvl="2"/>
            <a:r>
              <a:rPr lang="en-US" dirty="0"/>
              <a:t>Data form</a:t>
            </a:r>
          </a:p>
          <a:p>
            <a:pPr lvl="2"/>
            <a:r>
              <a:rPr lang="en-US" dirty="0"/>
              <a:t>PV / SP trend</a:t>
            </a:r>
          </a:p>
          <a:p>
            <a:pPr lvl="2"/>
            <a:r>
              <a:rPr lang="en-US" dirty="0"/>
              <a:t>Output / Bias trend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1" y="2057400"/>
            <a:ext cx="5744530" cy="403626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297936" y="2590799"/>
            <a:ext cx="1883664" cy="350286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1599" y="2590801"/>
            <a:ext cx="3846621" cy="22860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1600" y="4876800"/>
            <a:ext cx="3846621" cy="121919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12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85000" lnSpcReduction="20000"/>
          </a:bodyPr>
          <a:lstStyle/>
          <a:p>
            <a:pPr marL="624078" indent="-514350">
              <a:buFont typeface="+mj-lt"/>
              <a:buAutoNum type="alphaUcPeriod" startAt="3"/>
            </a:pPr>
            <a:r>
              <a:rPr lang="en-US" dirty="0"/>
              <a:t>Auto-tune Process</a:t>
            </a:r>
          </a:p>
          <a:p>
            <a:pPr lvl="1"/>
            <a:r>
              <a:rPr lang="en-US" dirty="0"/>
              <a:t>Sets optimal values for P, I </a:t>
            </a:r>
            <a:br>
              <a:rPr lang="en-US" dirty="0"/>
            </a:br>
            <a:r>
              <a:rPr lang="en-US" dirty="0"/>
              <a:t>&amp; D to get ideal response </a:t>
            </a:r>
            <a:br>
              <a:rPr lang="en-US" dirty="0"/>
            </a:br>
            <a:r>
              <a:rPr lang="en-US" dirty="0"/>
              <a:t>from control system</a:t>
            </a:r>
          </a:p>
          <a:p>
            <a:pPr lvl="1"/>
            <a:r>
              <a:rPr lang="en-US" dirty="0"/>
              <a:t>Manipulates the PID’s </a:t>
            </a:r>
            <a:br>
              <a:rPr lang="en-US" dirty="0"/>
            </a:br>
            <a:r>
              <a:rPr lang="en-US" dirty="0"/>
              <a:t>output then measures the rate of </a:t>
            </a:r>
            <a:br>
              <a:rPr lang="en-US" dirty="0"/>
            </a:br>
            <a:r>
              <a:rPr lang="en-US" dirty="0"/>
              <a:t>change, overshoot and response of </a:t>
            </a:r>
            <a:br>
              <a:rPr lang="en-US" dirty="0"/>
            </a:br>
            <a:r>
              <a:rPr lang="en-US" dirty="0"/>
              <a:t>the process variable</a:t>
            </a:r>
          </a:p>
          <a:p>
            <a:pPr lvl="2"/>
            <a:r>
              <a:rPr lang="en-US" dirty="0"/>
              <a:t>Uses Ziegler-Nichols methodology</a:t>
            </a:r>
          </a:p>
          <a:p>
            <a:pPr lvl="1"/>
            <a:r>
              <a:rPr lang="en-US" dirty="0"/>
              <a:t>Press &lt;Auto-Tune…&gt; button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NOTE</a:t>
            </a:r>
            <a:r>
              <a:rPr lang="en-US" dirty="0">
                <a:sym typeface="Wingdings" panose="05000000000000000000" pitchFamily="2" charset="2"/>
              </a:rPr>
              <a:t>: 1</a:t>
            </a:r>
            <a:r>
              <a:rPr lang="en-US" baseline="30000" dirty="0">
                <a:sym typeface="Wingdings" panose="05000000000000000000" pitchFamily="2" charset="2"/>
              </a:rPr>
              <a:t>st</a:t>
            </a:r>
            <a:r>
              <a:rPr lang="en-US" dirty="0">
                <a:sym typeface="Wingdings" panose="05000000000000000000" pitchFamily="2" charset="2"/>
              </a:rPr>
              <a:t> make sure process is relatively stable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Steps: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Choose which variables to tune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Choose tuning algorithm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Decide what to do with newly-tuned PID</a:t>
            </a:r>
          </a:p>
          <a:p>
            <a:pPr marL="1161288" lvl="2" indent="-457200">
              <a:buFont typeface="+mj-lt"/>
              <a:buAutoNum type="arabicPeriod"/>
            </a:pPr>
            <a:r>
              <a:rPr lang="en-US" dirty="0"/>
              <a:t>Do something with new tuning constants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981200"/>
            <a:ext cx="3105150" cy="17621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7167197" y="3400425"/>
            <a:ext cx="391256" cy="685800"/>
          </a:xfrm>
          <a:prstGeom prst="upArrow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85000" lnSpcReduction="20000"/>
          </a:bodyPr>
          <a:lstStyle/>
          <a:p>
            <a:pPr marL="624078" indent="-514350">
              <a:buFont typeface="+mj-lt"/>
              <a:buAutoNum type="alphaUcPeriod" startAt="3"/>
            </a:pPr>
            <a:r>
              <a:rPr lang="en-US" dirty="0"/>
              <a:t>Auto-tune Process (</a:t>
            </a:r>
            <a:r>
              <a:rPr lang="en-US" dirty="0" err="1"/>
              <a:t>cont</a:t>
            </a:r>
            <a:r>
              <a:rPr lang="en-US" dirty="0"/>
              <a:t>’)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Choose which</a:t>
            </a:r>
            <a:br>
              <a:rPr lang="en-US" dirty="0"/>
            </a:br>
            <a:r>
              <a:rPr lang="en-US" dirty="0"/>
              <a:t>variables are to be</a:t>
            </a:r>
            <a:br>
              <a:rPr lang="en-US" dirty="0"/>
            </a:br>
            <a:r>
              <a:rPr lang="en-US" dirty="0"/>
              <a:t>Auto-Tuned</a:t>
            </a:r>
            <a:br>
              <a:rPr lang="en-US" dirty="0"/>
            </a:br>
            <a:r>
              <a:rPr lang="en-US" dirty="0"/>
              <a:t>(Control Type)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Choose which type of</a:t>
            </a:r>
            <a:br>
              <a:rPr lang="en-US" dirty="0"/>
            </a:br>
            <a:r>
              <a:rPr lang="en-US" dirty="0"/>
              <a:t>tuning algorithm to be</a:t>
            </a:r>
            <a:br>
              <a:rPr lang="en-US" dirty="0"/>
            </a:br>
            <a:r>
              <a:rPr lang="en-US" dirty="0"/>
              <a:t>used (Tuning</a:t>
            </a:r>
            <a:br>
              <a:rPr lang="en-US" dirty="0"/>
            </a:br>
            <a:r>
              <a:rPr lang="en-US" dirty="0"/>
              <a:t>Algorithm)</a:t>
            </a:r>
          </a:p>
          <a:p>
            <a:pPr marL="1191006" lvl="2" indent="-514350">
              <a:buFont typeface="+mj-lt"/>
              <a:buAutoNum type="alphaLcPeriod"/>
            </a:pPr>
            <a:r>
              <a:rPr lang="en-US" dirty="0"/>
              <a:t>Closed Loop – cycles</a:t>
            </a:r>
            <a:br>
              <a:rPr lang="en-US" dirty="0"/>
            </a:br>
            <a:r>
              <a:rPr lang="en-US" dirty="0"/>
              <a:t>Output from 0% to</a:t>
            </a:r>
            <a:br>
              <a:rPr lang="en-US" dirty="0"/>
            </a:br>
            <a:r>
              <a:rPr lang="en-US" dirty="0"/>
              <a:t>100% &amp; back as PV </a:t>
            </a:r>
            <a:br>
              <a:rPr lang="en-US" dirty="0"/>
            </a:br>
            <a:r>
              <a:rPr lang="en-US" dirty="0"/>
              <a:t>crosses SP (3 times)</a:t>
            </a:r>
          </a:p>
          <a:p>
            <a:pPr marL="1447038" lvl="3" indent="-514350">
              <a:buFont typeface="+mj-lt"/>
              <a:buAutoNum type="romanLcPeriod"/>
            </a:pPr>
            <a:r>
              <a:rPr lang="en-US" dirty="0"/>
              <a:t>Choose </a:t>
            </a:r>
            <a:r>
              <a:rPr lang="en-US" dirty="0" err="1"/>
              <a:t>Deadband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around this crossing</a:t>
            </a:r>
            <a:br>
              <a:rPr lang="en-US" dirty="0"/>
            </a:br>
            <a:r>
              <a:rPr lang="en-US" dirty="0"/>
              <a:t>if necessary</a:t>
            </a:r>
          </a:p>
          <a:p>
            <a:pPr marL="118872" indent="0">
              <a:buNone/>
            </a:pPr>
            <a:r>
              <a:rPr lang="en-US" dirty="0"/>
              <a:t>Press &lt;Start Tuning&gt; button… Auto-tune happens…</a:t>
            </a:r>
          </a:p>
          <a:p>
            <a:pPr marL="1447038" lvl="3" indent="-514350">
              <a:buFont typeface="+mj-lt"/>
              <a:buAutoNum type="romanLcPeriod"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-Before_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887911"/>
            <a:ext cx="4493419" cy="399145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-After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87910"/>
            <a:ext cx="4493419" cy="39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IR-AutoTune"/>
          <p:cNvSpPr/>
          <p:nvPr/>
        </p:nvSpPr>
        <p:spPr>
          <a:xfrm>
            <a:off x="4419601" y="4648200"/>
            <a:ext cx="1981199" cy="762000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-ControlType"/>
          <p:cNvSpPr/>
          <p:nvPr/>
        </p:nvSpPr>
        <p:spPr>
          <a:xfrm>
            <a:off x="4444666" y="2165283"/>
            <a:ext cx="1016668" cy="473142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-TuningAlg"/>
          <p:cNvSpPr/>
          <p:nvPr/>
        </p:nvSpPr>
        <p:spPr>
          <a:xfrm>
            <a:off x="5448300" y="2155758"/>
            <a:ext cx="1676400" cy="473142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IR-Deadband"/>
          <p:cNvSpPr/>
          <p:nvPr/>
        </p:nvSpPr>
        <p:spPr>
          <a:xfrm>
            <a:off x="6031923" y="3220138"/>
            <a:ext cx="1385455" cy="323162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-StartTuning"/>
          <p:cNvSpPr/>
          <p:nvPr/>
        </p:nvSpPr>
        <p:spPr>
          <a:xfrm>
            <a:off x="7417378" y="2543175"/>
            <a:ext cx="355022" cy="591238"/>
          </a:xfrm>
          <a:prstGeom prst="upArrow">
            <a:avLst/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81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21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41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 fontScale="92500" lnSpcReduction="20000"/>
          </a:bodyPr>
          <a:lstStyle/>
          <a:p>
            <a:pPr marL="624078" indent="-514350">
              <a:buFont typeface="+mj-lt"/>
              <a:buAutoNum type="alphaUcPeriod" startAt="3"/>
            </a:pPr>
            <a:r>
              <a:rPr lang="en-US" dirty="0"/>
              <a:t>Auto-tune Process</a:t>
            </a:r>
          </a:p>
          <a:p>
            <a:pPr marL="925830" lvl="1" indent="-514350">
              <a:buFont typeface="+mj-lt"/>
              <a:buAutoNum type="arabicPeriod" startAt="2"/>
            </a:pPr>
            <a:r>
              <a:rPr lang="en-US" dirty="0"/>
              <a:t>Choose which type</a:t>
            </a:r>
            <a:br>
              <a:rPr lang="en-US" dirty="0"/>
            </a:br>
            <a:r>
              <a:rPr lang="en-US" dirty="0"/>
              <a:t>of tuning algorithm</a:t>
            </a:r>
            <a:br>
              <a:rPr lang="en-US" dirty="0"/>
            </a:br>
            <a:r>
              <a:rPr lang="en-US" dirty="0"/>
              <a:t>to be used (Tuning</a:t>
            </a:r>
            <a:br>
              <a:rPr lang="en-US" dirty="0"/>
            </a:br>
            <a:r>
              <a:rPr lang="en-US" dirty="0"/>
              <a:t>Algorithm)</a:t>
            </a:r>
          </a:p>
          <a:p>
            <a:pPr marL="1191006" lvl="2" indent="-514350">
              <a:buFont typeface="+mj-lt"/>
              <a:buAutoNum type="alphaLcPeriod" startAt="2"/>
            </a:pPr>
            <a:r>
              <a:rPr lang="en-US" dirty="0"/>
              <a:t>Open Loop – Output</a:t>
            </a:r>
            <a:br>
              <a:rPr lang="en-US" dirty="0"/>
            </a:br>
            <a:r>
              <a:rPr lang="en-US" dirty="0"/>
              <a:t>is bumped &amp;</a:t>
            </a:r>
            <a:br>
              <a:rPr lang="en-US" dirty="0"/>
            </a:br>
            <a:r>
              <a:rPr lang="en-US" dirty="0"/>
              <a:t>response is </a:t>
            </a:r>
            <a:br>
              <a:rPr lang="en-US" dirty="0"/>
            </a:br>
            <a:r>
              <a:rPr lang="en-US" dirty="0"/>
              <a:t>measured by the </a:t>
            </a:r>
            <a:br>
              <a:rPr lang="en-US" dirty="0"/>
            </a:br>
            <a:r>
              <a:rPr lang="en-US" dirty="0"/>
              <a:t>change in PV</a:t>
            </a:r>
          </a:p>
          <a:p>
            <a:pPr marL="1447038" lvl="3" indent="-514350">
              <a:buFont typeface="+mj-lt"/>
              <a:buAutoNum type="romanLcPeriod"/>
            </a:pPr>
            <a:r>
              <a:rPr lang="en-US" dirty="0"/>
              <a:t>Set Sample Time to</a:t>
            </a:r>
            <a:br>
              <a:rPr lang="en-US" dirty="0"/>
            </a:br>
            <a:r>
              <a:rPr lang="en-US" dirty="0"/>
              <a:t>25% of loop’s sample time</a:t>
            </a:r>
          </a:p>
          <a:p>
            <a:pPr marL="1447038" lvl="3" indent="-514350">
              <a:buFont typeface="+mj-lt"/>
              <a:buAutoNum type="romanLcPeriod"/>
            </a:pPr>
            <a:r>
              <a:rPr lang="en-US" dirty="0"/>
              <a:t>Set Minimum PV </a:t>
            </a:r>
            <a:br>
              <a:rPr lang="en-US" dirty="0"/>
            </a:br>
            <a:r>
              <a:rPr lang="en-US" dirty="0"/>
              <a:t>Change</a:t>
            </a:r>
          </a:p>
          <a:p>
            <a:pPr marL="1447038" lvl="3" indent="-514350">
              <a:buFont typeface="+mj-lt"/>
              <a:buAutoNum type="romanLcPeriod"/>
            </a:pPr>
            <a:r>
              <a:rPr lang="en-US" dirty="0"/>
              <a:t>Set Output Bump size</a:t>
            </a:r>
          </a:p>
          <a:p>
            <a:pPr marL="118872" indent="0">
              <a:buNone/>
            </a:pPr>
            <a:r>
              <a:rPr lang="en-US" dirty="0"/>
              <a:t>Press &lt;Start Tuning&gt;… Auto-tune happens…</a:t>
            </a:r>
          </a:p>
          <a:p>
            <a:pPr marL="118872" indent="0">
              <a:buNone/>
            </a:pPr>
            <a:endParaRPr lang="en-US" dirty="0"/>
          </a:p>
          <a:p>
            <a:pPr marL="932688" lvl="3" indent="0">
              <a:buNone/>
            </a:pPr>
            <a:endParaRPr lang="en-US" dirty="0"/>
          </a:p>
        </p:txBody>
      </p:sp>
      <p:pic>
        <p:nvPicPr>
          <p:cNvPr id="3075" name="PIC-OpenLo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752600"/>
            <a:ext cx="4493419" cy="399954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-OpenLoopD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95" y="4297204"/>
            <a:ext cx="4363879" cy="14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419601" y="4514850"/>
            <a:ext cx="1981199" cy="762000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IR-TuningAlg"/>
          <p:cNvSpPr/>
          <p:nvPr/>
        </p:nvSpPr>
        <p:spPr>
          <a:xfrm>
            <a:off x="5438775" y="2022408"/>
            <a:ext cx="1676400" cy="473142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IR-Sample_Time"/>
          <p:cNvSpPr/>
          <p:nvPr/>
        </p:nvSpPr>
        <p:spPr>
          <a:xfrm>
            <a:off x="4757928" y="3334623"/>
            <a:ext cx="2028444" cy="242796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-MinPVChg"/>
          <p:cNvSpPr/>
          <p:nvPr/>
        </p:nvSpPr>
        <p:spPr>
          <a:xfrm>
            <a:off x="4457700" y="3567204"/>
            <a:ext cx="1676400" cy="242796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-OutBump"/>
          <p:cNvSpPr/>
          <p:nvPr/>
        </p:nvSpPr>
        <p:spPr>
          <a:xfrm>
            <a:off x="4717473" y="3814854"/>
            <a:ext cx="1385455" cy="242796"/>
          </a:xfrm>
          <a:prstGeom prst="roundRect">
            <a:avLst/>
          </a:prstGeom>
          <a:noFill/>
          <a:ln w="539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-StartTuning"/>
          <p:cNvSpPr/>
          <p:nvPr/>
        </p:nvSpPr>
        <p:spPr>
          <a:xfrm>
            <a:off x="7391400" y="2362200"/>
            <a:ext cx="355022" cy="591238"/>
          </a:xfrm>
          <a:prstGeom prst="upArrow">
            <a:avLst/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1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1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1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pPr marL="624078" indent="-514350">
              <a:buFont typeface="+mj-lt"/>
              <a:buAutoNum type="alphaUcPeriod" startAt="3"/>
            </a:pPr>
            <a:r>
              <a:rPr lang="en-US" dirty="0"/>
              <a:t>Auto-tune Process (</a:t>
            </a:r>
            <a:r>
              <a:rPr lang="en-US" dirty="0" err="1"/>
              <a:t>cont</a:t>
            </a:r>
            <a:r>
              <a:rPr lang="en-US" dirty="0"/>
              <a:t>’)</a:t>
            </a:r>
          </a:p>
          <a:p>
            <a:pPr marL="925830" lvl="1" indent="-514350">
              <a:buFont typeface="+mj-lt"/>
              <a:buAutoNum type="arabicPeriod" startAt="3"/>
            </a:pPr>
            <a:r>
              <a:rPr lang="en-US" dirty="0"/>
              <a:t>Decide what to do with the newly-tuned PID</a:t>
            </a:r>
          </a:p>
          <a:p>
            <a:pPr lvl="2"/>
            <a:r>
              <a:rPr lang="en-US" dirty="0"/>
              <a:t>Return Control to the Ladder Program</a:t>
            </a:r>
          </a:p>
          <a:p>
            <a:pPr lvl="2"/>
            <a:r>
              <a:rPr lang="en-US" dirty="0"/>
              <a:t>Override Loop Mode as Auto</a:t>
            </a:r>
          </a:p>
          <a:p>
            <a:pPr lvl="2"/>
            <a:r>
              <a:rPr lang="en-US" dirty="0"/>
              <a:t>Override Loop Mode as Manual</a:t>
            </a:r>
          </a:p>
          <a:p>
            <a:pPr lvl="2"/>
            <a:r>
              <a:rPr lang="en-US" dirty="0"/>
              <a:t>Recent Tuning History</a:t>
            </a:r>
          </a:p>
          <a:p>
            <a:pPr marL="925830" lvl="1" indent="-51435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190750" cy="23050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2925"/>
            <a:ext cx="6029325" cy="223645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RROW-StartTuning"/>
          <p:cNvSpPr/>
          <p:nvPr/>
        </p:nvSpPr>
        <p:spPr>
          <a:xfrm rot="5400000">
            <a:off x="5775270" y="3815717"/>
            <a:ext cx="355022" cy="591238"/>
          </a:xfrm>
          <a:prstGeom prst="upArrow">
            <a:avLst/>
          </a:prstGeom>
          <a:solidFill>
            <a:srgbClr val="00CC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5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1.11022E-16 0.0439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4213 L -0.00104 0.0893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8935 L 0.01545 0.15787 C 0.01719 0.17592 0.02517 0.19074 0.03698 0.19629 C 0.04948 0.20301 0.06215 0.20416 0.07292 0.19745 L 0.12483 0.16852 " pathEditMode="relative" rAng="1527832" ptsTypes="FffFF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pPr marL="624078" indent="-514350">
              <a:buFont typeface="+mj-lt"/>
              <a:buAutoNum type="alphaUcPeriod" startAt="3"/>
            </a:pPr>
            <a:r>
              <a:rPr lang="en-US" dirty="0"/>
              <a:t>Auto-tune Process (</a:t>
            </a:r>
            <a:r>
              <a:rPr lang="en-US" dirty="0" err="1"/>
              <a:t>cont</a:t>
            </a:r>
            <a:r>
              <a:rPr lang="en-US" dirty="0"/>
              <a:t>’)</a:t>
            </a:r>
          </a:p>
          <a:p>
            <a:pPr marL="925830" lvl="1" indent="-514350">
              <a:buFont typeface="+mj-lt"/>
              <a:buAutoNum type="arabicPeriod" startAt="4"/>
            </a:pPr>
            <a:r>
              <a:rPr lang="en-US" dirty="0"/>
              <a:t>Do something with your newly</a:t>
            </a:r>
            <a:br>
              <a:rPr lang="en-US" dirty="0"/>
            </a:br>
            <a:r>
              <a:rPr lang="en-US" dirty="0"/>
              <a:t>calculated PID constants</a:t>
            </a:r>
          </a:p>
          <a:p>
            <a:pPr marL="1191006" lvl="2" indent="-514350"/>
            <a:r>
              <a:rPr lang="en-US" dirty="0"/>
              <a:t>Copy to Clipboard</a:t>
            </a:r>
          </a:p>
          <a:p>
            <a:pPr marL="1191006" lvl="2" indent="-514350"/>
            <a:r>
              <a:rPr lang="en-US" dirty="0"/>
              <a:t>Add to PIDINIT Instruction</a:t>
            </a:r>
          </a:p>
          <a:p>
            <a:pPr marL="1191006" lvl="2" indent="-514350"/>
            <a:r>
              <a:rPr lang="en-US" dirty="0"/>
              <a:t>Recent Tuning History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1814512" cy="246773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3" y="914400"/>
            <a:ext cx="1533525" cy="11144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25010"/>
            <a:ext cx="3025838" cy="353291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52925"/>
            <a:ext cx="6029325" cy="223645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3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1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1000" y="1524000"/>
            <a:ext cx="7102000" cy="5050536"/>
          </a:xfrm>
        </p:spPr>
        <p:txBody>
          <a:bodyPr numCol="1">
            <a:normAutofit fontScale="62500" lnSpcReduction="20000"/>
          </a:bodyPr>
          <a:lstStyle/>
          <a:p>
            <a:r>
              <a:rPr lang="en-US" dirty="0"/>
              <a:t>THE BASICS</a:t>
            </a:r>
          </a:p>
          <a:p>
            <a:pPr lvl="1"/>
            <a:r>
              <a:rPr lang="en-US" dirty="0"/>
              <a:t>181 instructions</a:t>
            </a:r>
          </a:p>
          <a:p>
            <a:pPr lvl="2"/>
            <a:r>
              <a:rPr lang="en-US" b="1" dirty="0"/>
              <a:t>In-line</a:t>
            </a:r>
            <a:r>
              <a:rPr lang="en-US" dirty="0"/>
              <a:t> (100)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flag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en-US" dirty="0"/>
              <a:t>Executes completely in-line on same scan</a:t>
            </a:r>
          </a:p>
          <a:p>
            <a:pPr lvl="2"/>
            <a:r>
              <a:rPr lang="en-US" b="1" dirty="0"/>
              <a:t>Fully Asynchronous </a:t>
            </a:r>
            <a:r>
              <a:rPr lang="en-US" dirty="0"/>
              <a:t>(48) –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</a:p>
          <a:p>
            <a:pPr lvl="3"/>
            <a:r>
              <a:rPr lang="en-US" dirty="0"/>
              <a:t>Dependent on shared Device’s availability</a:t>
            </a:r>
          </a:p>
          <a:p>
            <a:pPr lvl="3"/>
            <a:r>
              <a:rPr lang="en-US" dirty="0"/>
              <a:t>Locks Device when executed to make it exclusive</a:t>
            </a:r>
          </a:p>
          <a:p>
            <a:pPr lvl="3"/>
            <a:r>
              <a:rPr lang="en-US" dirty="0"/>
              <a:t>Unlocks Device after it is finished</a:t>
            </a:r>
          </a:p>
          <a:p>
            <a:pPr lvl="3"/>
            <a:r>
              <a:rPr lang="en-US" dirty="0"/>
              <a:t>Must not terminate before it is finished</a:t>
            </a:r>
          </a:p>
          <a:p>
            <a:pPr lvl="3"/>
            <a:r>
              <a:rPr lang="en-US" dirty="0"/>
              <a:t>Must wait for Success or Error indication</a:t>
            </a:r>
          </a:p>
          <a:p>
            <a:pPr lvl="2"/>
            <a:r>
              <a:rPr lang="en-US" b="1" dirty="0"/>
              <a:t>Multi-scan</a:t>
            </a:r>
            <a:r>
              <a:rPr lang="en-US" dirty="0"/>
              <a:t> (20) – </a:t>
            </a:r>
            <a:r>
              <a:rPr lang="en-US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</a:p>
          <a:p>
            <a:pPr lvl="3"/>
            <a:r>
              <a:rPr lang="en-US" dirty="0"/>
              <a:t>Takes 2 or more scans to complete or function properly</a:t>
            </a:r>
          </a:p>
          <a:p>
            <a:pPr lvl="3"/>
            <a:r>
              <a:rPr lang="en-US" dirty="0"/>
              <a:t>Depend on the status of the instruction from previous scan</a:t>
            </a:r>
          </a:p>
          <a:p>
            <a:pPr lvl="3"/>
            <a:r>
              <a:rPr lang="en-US" dirty="0"/>
              <a:t>(Edge-triggering inputs normally take 2 also</a:t>
            </a:r>
            <a:r>
              <a:rPr lang="en-US" dirty="0" smtClean="0"/>
              <a:t>)</a:t>
            </a:r>
          </a:p>
          <a:p>
            <a:pPr lvl="3"/>
            <a:r>
              <a:rPr lang="en-US" b="1" dirty="0" smtClean="0">
                <a:solidFill>
                  <a:srgbClr val="00B050"/>
                </a:solidFill>
              </a:rPr>
              <a:t>ALRATE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FILTER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INTEGRAT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PID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RAMPSOAK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SLOPE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TIMEPROP</a:t>
            </a:r>
            <a:endParaRPr lang="en-US" b="1" dirty="0">
              <a:solidFill>
                <a:srgbClr val="00B050"/>
              </a:solidFill>
            </a:endParaRPr>
          </a:p>
          <a:p>
            <a:pPr lvl="2"/>
            <a:r>
              <a:rPr lang="en-US" b="1" dirty="0" smtClean="0"/>
              <a:t>Yielding</a:t>
            </a:r>
            <a:r>
              <a:rPr lang="en-US" dirty="0" smtClean="0"/>
              <a:t> </a:t>
            </a:r>
            <a:r>
              <a:rPr lang="en-US" dirty="0"/>
              <a:t>(5) –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</a:p>
          <a:p>
            <a:pPr lvl="3"/>
            <a:r>
              <a:rPr lang="en-US" dirty="0"/>
              <a:t>Can temporarily postpone operation until next scan</a:t>
            </a:r>
          </a:p>
          <a:p>
            <a:pPr lvl="2"/>
            <a:r>
              <a:rPr lang="en-US" b="1" dirty="0"/>
              <a:t>Skipping </a:t>
            </a:r>
            <a:r>
              <a:rPr lang="en-US" dirty="0"/>
              <a:t>(6) –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</a:p>
          <a:p>
            <a:pPr lvl="3"/>
            <a:r>
              <a:rPr lang="en-US" dirty="0"/>
              <a:t>Can skip forward or backward in code</a:t>
            </a:r>
            <a:endParaRPr lang="en-US" b="1" dirty="0"/>
          </a:p>
          <a:p>
            <a:pPr lvl="2"/>
            <a:r>
              <a:rPr lang="en-US" b="1" dirty="0"/>
              <a:t>Yielding/Skipping</a:t>
            </a:r>
            <a:r>
              <a:rPr lang="en-US" dirty="0"/>
              <a:t> (2) -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Green</a:t>
            </a:r>
          </a:p>
          <a:p>
            <a:pPr lvl="3"/>
            <a:r>
              <a:rPr lang="en-US" dirty="0"/>
              <a:t>Can temporarily postpone operation until next scan and skip forward or backward in code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6363" y="1447800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Box Instruction</a:t>
            </a:r>
          </a:p>
          <a:p>
            <a:pPr algn="ctr"/>
            <a:r>
              <a:rPr lang="en-US" dirty="0"/>
              <a:t>Corner</a:t>
            </a:r>
          </a:p>
        </p:txBody>
      </p:sp>
      <p:pic>
        <p:nvPicPr>
          <p:cNvPr id="2055" name="Pic: No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00" y="236219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: 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00" y="2895568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: Yel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99" y="340995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: Bl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98" y="39624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: 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00" y="4495768"/>
            <a:ext cx="543000" cy="4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: BlueGre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54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67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81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81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81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1592"/>
          </a:xfrm>
        </p:spPr>
        <p:txBody>
          <a:bodyPr numCol="1">
            <a:normAutofit/>
          </a:bodyPr>
          <a:lstStyle/>
          <a:p>
            <a:pPr marL="624078" indent="-514350">
              <a:buFont typeface="+mj-lt"/>
              <a:buAutoNum type="alphaUcPeriod" startAt="4"/>
            </a:pPr>
            <a:r>
              <a:rPr lang="en-US" dirty="0"/>
              <a:t>PID Process Simulator</a:t>
            </a:r>
          </a:p>
          <a:p>
            <a:pPr lvl="1"/>
            <a:r>
              <a:rPr lang="en-US" dirty="0"/>
              <a:t>Do-more Designer has a Virtual PLC (SIM)</a:t>
            </a:r>
          </a:p>
          <a:p>
            <a:pPr lvl="1"/>
            <a:r>
              <a:rPr lang="en-US" i="1" dirty="0" err="1"/>
              <a:t>Sim</a:t>
            </a:r>
            <a:r>
              <a:rPr lang="en-US" i="1" dirty="0"/>
              <a:t> </a:t>
            </a:r>
            <a:r>
              <a:rPr lang="en-US" i="1" dirty="0">
                <a:sym typeface="Wingdings" panose="05000000000000000000" pitchFamily="2" charset="2"/>
              </a:rPr>
              <a:t> Setup PID Process Simulator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pic>
        <p:nvPicPr>
          <p:cNvPr id="6146" name="PIC-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58289"/>
            <a:ext cx="5144526" cy="32099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-PID_Process_S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71825"/>
            <a:ext cx="2339454" cy="354096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-PID_Sim_User_Re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25454"/>
            <a:ext cx="3276600" cy="315873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3600" dirty="0"/>
              <a:t>Instruction Set (Analog/Process)</a:t>
            </a:r>
            <a:endParaRPr lang="en-US" sz="24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2">
            <a:normAutofit/>
          </a:bodyPr>
          <a:lstStyle/>
          <a:p>
            <a:r>
              <a:rPr lang="en-US" dirty="0"/>
              <a:t>Analog/Process</a:t>
            </a:r>
          </a:p>
          <a:p>
            <a:pPr lvl="1"/>
            <a:r>
              <a:rPr lang="en-US" b="1" dirty="0"/>
              <a:t>ALDEV</a:t>
            </a:r>
          </a:p>
          <a:p>
            <a:pPr lvl="1"/>
            <a:r>
              <a:rPr lang="en-US" b="1" dirty="0" smtClean="0"/>
              <a:t>ALHILO</a:t>
            </a:r>
          </a:p>
          <a:p>
            <a:pPr lvl="1"/>
            <a:r>
              <a:rPr lang="en-US" b="1" dirty="0" smtClean="0"/>
              <a:t>ALRATE</a:t>
            </a:r>
            <a:endParaRPr lang="en-US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/>
              <a:t>CLAMP</a:t>
            </a:r>
          </a:p>
          <a:p>
            <a:pPr lvl="1"/>
            <a:r>
              <a:rPr lang="en-US" b="1" dirty="0" smtClean="0"/>
              <a:t>DEADBAND</a:t>
            </a:r>
          </a:p>
          <a:p>
            <a:pPr lvl="1"/>
            <a:r>
              <a:rPr lang="en-US" b="1" dirty="0" smtClean="0"/>
              <a:t>FILTER</a:t>
            </a:r>
          </a:p>
          <a:p>
            <a:pPr lvl="1"/>
            <a:r>
              <a:rPr lang="en-US" b="1" dirty="0" smtClean="0"/>
              <a:t>INTEGRAT</a:t>
            </a:r>
          </a:p>
          <a:p>
            <a:pPr lvl="1"/>
            <a:r>
              <a:rPr lang="en-US" b="1" dirty="0" smtClean="0"/>
              <a:t>PID</a:t>
            </a:r>
            <a:endParaRPr lang="en-US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/>
              <a:t>PIDINIT</a:t>
            </a:r>
          </a:p>
          <a:p>
            <a:pPr lvl="1"/>
            <a:r>
              <a:rPr lang="en-US" b="1" dirty="0" smtClean="0"/>
              <a:t>RAMPSOAK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b="1" dirty="0" smtClean="0"/>
              <a:t>SCALE</a:t>
            </a:r>
          </a:p>
          <a:p>
            <a:pPr lvl="1"/>
            <a:r>
              <a:rPr lang="en-US" b="1" dirty="0" smtClean="0"/>
              <a:t>SLOPE</a:t>
            </a:r>
          </a:p>
          <a:p>
            <a:pPr lvl="1"/>
            <a:r>
              <a:rPr lang="en-US" b="1" dirty="0" smtClean="0"/>
              <a:t>TIMEPROP</a:t>
            </a:r>
            <a:endParaRPr lang="en-US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93" y="791671"/>
            <a:ext cx="1645920" cy="591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Yellow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29" y="3088219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Yellow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005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Yellow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577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Yellow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Yellow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531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Yellow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6479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Yellow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088216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54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lnSpcReduction="10000"/>
          </a:bodyPr>
          <a:lstStyle/>
          <a:p>
            <a:r>
              <a:rPr lang="en-US" dirty="0"/>
              <a:t>Utilizes Tinker-Toy™ approach</a:t>
            </a:r>
          </a:p>
          <a:p>
            <a:pPr lvl="1"/>
            <a:r>
              <a:rPr lang="en-US" dirty="0"/>
              <a:t>Other things use common PID controls </a:t>
            </a:r>
            <a:br>
              <a:rPr lang="en-US" dirty="0"/>
            </a:br>
            <a:r>
              <a:rPr lang="en-US" dirty="0"/>
              <a:t>(Alarms, Ramp/Soak profiles, Filters, Clamping, </a:t>
            </a:r>
            <a:r>
              <a:rPr lang="en-US" dirty="0" err="1"/>
              <a:t>Deadband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Modular, interchangeable, independent, &amp; run-time configurable</a:t>
            </a:r>
          </a:p>
          <a:p>
            <a:pPr lvl="2"/>
            <a:r>
              <a:rPr lang="en-US" dirty="0"/>
              <a:t>Using multiple Ramp/Soak profiles for same PID (recipes)</a:t>
            </a:r>
          </a:p>
          <a:p>
            <a:pPr lvl="1"/>
            <a:r>
              <a:rPr lang="en-US" dirty="0"/>
              <a:t>Easier to troubleshoot</a:t>
            </a:r>
          </a:p>
          <a:p>
            <a:pPr lvl="2"/>
            <a:r>
              <a:rPr lang="en-US" dirty="0"/>
              <a:t>Filter issue? </a:t>
            </a:r>
            <a:r>
              <a:rPr lang="en-US" dirty="0" err="1"/>
              <a:t>Deadband</a:t>
            </a:r>
            <a:r>
              <a:rPr lang="en-US" dirty="0"/>
              <a:t> too tight? Too wide? Ramp rate in Ramp/Soak too steep? Too slow?</a:t>
            </a:r>
          </a:p>
          <a:p>
            <a:pPr lvl="2"/>
            <a:r>
              <a:rPr lang="en-US" dirty="0"/>
              <a:t>Right-click on instruction &amp; select Trend Instruction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fontScale="92500" lnSpcReduction="10000"/>
          </a:bodyPr>
          <a:lstStyle/>
          <a:p>
            <a:r>
              <a:rPr lang="en-US" b="1" dirty="0"/>
              <a:t>ALDEV “Deviation Alarm”</a:t>
            </a:r>
          </a:p>
          <a:p>
            <a:pPr lvl="1"/>
            <a:r>
              <a:rPr lang="en-US" dirty="0"/>
              <a:t>Sets alarm bits if the input deviates </a:t>
            </a:r>
            <a:br>
              <a:rPr lang="en-US" dirty="0"/>
            </a:br>
            <a:r>
              <a:rPr lang="en-US" dirty="0"/>
              <a:t>from a set point by more than a </a:t>
            </a:r>
            <a:br>
              <a:rPr lang="en-US" dirty="0"/>
            </a:br>
            <a:r>
              <a:rPr lang="en-US" dirty="0"/>
              <a:t>limit value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</a:t>
            </a:r>
            <a:r>
              <a:rPr lang="en-US" dirty="0"/>
              <a:t> – location of the monitored value</a:t>
            </a:r>
          </a:p>
          <a:p>
            <a:pPr lvl="2"/>
            <a:r>
              <a:rPr lang="en-US" u="sng" dirty="0"/>
              <a:t>Set Point</a:t>
            </a:r>
            <a:r>
              <a:rPr lang="en-US" dirty="0"/>
              <a:t> – data value from which the deviation is compared</a:t>
            </a:r>
          </a:p>
          <a:p>
            <a:pPr lvl="2"/>
            <a:r>
              <a:rPr lang="en-US" u="sng" dirty="0"/>
              <a:t>Deviation Limit</a:t>
            </a:r>
            <a:r>
              <a:rPr lang="en-US" dirty="0"/>
              <a:t> – maximum allowable deviation from the Set Point before an alarm is set</a:t>
            </a:r>
            <a:endParaRPr lang="en-US" u="sng" dirty="0"/>
          </a:p>
          <a:p>
            <a:pPr lvl="2"/>
            <a:r>
              <a:rPr lang="en-US" u="sng" dirty="0"/>
              <a:t>Positive Alarm</a:t>
            </a:r>
            <a:r>
              <a:rPr lang="en-US" dirty="0"/>
              <a:t> (optional) – bit that is set ON if </a:t>
            </a:r>
            <a:br>
              <a:rPr lang="en-US" dirty="0"/>
            </a:br>
            <a:r>
              <a:rPr lang="en-US" dirty="0"/>
              <a:t>Input &gt; Set Point + Deviation Limit</a:t>
            </a:r>
          </a:p>
          <a:p>
            <a:pPr lvl="2"/>
            <a:r>
              <a:rPr lang="en-US" u="sng" dirty="0"/>
              <a:t>Negative Alarm</a:t>
            </a:r>
            <a:r>
              <a:rPr lang="en-US" dirty="0"/>
              <a:t> (optional) – bit that is set ON if </a:t>
            </a:r>
            <a:br>
              <a:rPr lang="en-US" dirty="0"/>
            </a:br>
            <a:r>
              <a:rPr lang="en-US" dirty="0"/>
              <a:t>Input &lt; Set Point – Deviation Limit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828800"/>
            <a:ext cx="258535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8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fontScale="77500" lnSpcReduction="20000"/>
          </a:bodyPr>
          <a:lstStyle/>
          <a:p>
            <a:r>
              <a:rPr lang="en-US" b="1" dirty="0"/>
              <a:t>ALHILO “High/Low Alarm”</a:t>
            </a:r>
          </a:p>
          <a:p>
            <a:pPr lvl="1"/>
            <a:r>
              <a:rPr lang="en-US" dirty="0"/>
              <a:t>Sets various alarm bits based on values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</a:t>
            </a:r>
            <a:r>
              <a:rPr lang="en-US" dirty="0"/>
              <a:t> – location of the monitored value</a:t>
            </a:r>
          </a:p>
          <a:p>
            <a:pPr lvl="2"/>
            <a:r>
              <a:rPr lang="en-US" u="sng" dirty="0"/>
              <a:t>High-High Limit</a:t>
            </a:r>
            <a:r>
              <a:rPr lang="en-US" dirty="0"/>
              <a:t> – data value for high-high </a:t>
            </a:r>
            <a:br>
              <a:rPr lang="en-US" dirty="0"/>
            </a:br>
            <a:r>
              <a:rPr lang="en-US" dirty="0"/>
              <a:t>alarm</a:t>
            </a:r>
          </a:p>
          <a:p>
            <a:pPr lvl="3"/>
            <a:r>
              <a:rPr lang="en-US" u="sng" dirty="0"/>
              <a:t>High-High Alarm</a:t>
            </a:r>
            <a:r>
              <a:rPr lang="en-US" dirty="0"/>
              <a:t> – high-high alarm bit</a:t>
            </a:r>
          </a:p>
          <a:p>
            <a:pPr lvl="2"/>
            <a:r>
              <a:rPr lang="en-US" u="sng" dirty="0"/>
              <a:t>High Limit</a:t>
            </a:r>
            <a:r>
              <a:rPr lang="en-US" dirty="0"/>
              <a:t> – data value for high alarm</a:t>
            </a:r>
          </a:p>
          <a:p>
            <a:pPr lvl="3"/>
            <a:r>
              <a:rPr lang="en-US" u="sng" dirty="0"/>
              <a:t>High Alarm</a:t>
            </a:r>
            <a:r>
              <a:rPr lang="en-US" dirty="0"/>
              <a:t> – high alarm bit</a:t>
            </a:r>
          </a:p>
          <a:p>
            <a:pPr lvl="2"/>
            <a:r>
              <a:rPr lang="en-US" u="sng" dirty="0"/>
              <a:t>Low Limit</a:t>
            </a:r>
            <a:r>
              <a:rPr lang="en-US" dirty="0"/>
              <a:t> – data value for low alarm</a:t>
            </a:r>
          </a:p>
          <a:p>
            <a:pPr lvl="3"/>
            <a:r>
              <a:rPr lang="en-US" u="sng" dirty="0"/>
              <a:t>Low Alarm</a:t>
            </a:r>
            <a:r>
              <a:rPr lang="en-US" dirty="0"/>
              <a:t> – low alarm bit</a:t>
            </a:r>
          </a:p>
          <a:p>
            <a:pPr lvl="2"/>
            <a:r>
              <a:rPr lang="en-US" u="sng" dirty="0"/>
              <a:t>Low-Low Limit</a:t>
            </a:r>
            <a:r>
              <a:rPr lang="en-US" dirty="0"/>
              <a:t> – data value for low-low alarm</a:t>
            </a:r>
          </a:p>
          <a:p>
            <a:pPr lvl="3"/>
            <a:r>
              <a:rPr lang="en-US" u="sng" dirty="0"/>
              <a:t>Low-Low Alarm</a:t>
            </a:r>
            <a:r>
              <a:rPr lang="en-US" dirty="0"/>
              <a:t> – low-low alarm bit</a:t>
            </a:r>
          </a:p>
          <a:p>
            <a:pPr lvl="1"/>
            <a:r>
              <a:rPr lang="en-US" dirty="0"/>
              <a:t>NOTES:</a:t>
            </a:r>
          </a:p>
          <a:p>
            <a:pPr lvl="2"/>
            <a:r>
              <a:rPr lang="en-US" dirty="0"/>
              <a:t>All alarm pairs (value/bit) are optional</a:t>
            </a:r>
          </a:p>
          <a:p>
            <a:pPr lvl="2"/>
            <a:r>
              <a:rPr lang="en-US" dirty="0"/>
              <a:t>Alarms are inclusive</a:t>
            </a:r>
          </a:p>
          <a:p>
            <a:pPr lvl="2"/>
            <a:r>
              <a:rPr lang="en-US" dirty="0"/>
              <a:t>Alarm values must be consecutive order</a:t>
            </a:r>
          </a:p>
          <a:p>
            <a:pPr lvl="2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162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06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1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 fontScale="85000" lnSpcReduction="10000"/>
          </a:bodyPr>
          <a:lstStyle/>
          <a:p>
            <a:r>
              <a:rPr lang="en-US" b="1" dirty="0" smtClean="0"/>
              <a:t>ALRATE “Rate </a:t>
            </a:r>
            <a:r>
              <a:rPr lang="en-US" b="1" dirty="0"/>
              <a:t>of Change Alarm”</a:t>
            </a:r>
          </a:p>
          <a:p>
            <a:pPr lvl="1"/>
            <a:r>
              <a:rPr lang="en-US" dirty="0"/>
              <a:t>Sets alarm bits if the input changes </a:t>
            </a:r>
            <a:br>
              <a:rPr lang="en-US" dirty="0"/>
            </a:br>
            <a:r>
              <a:rPr lang="en-US" dirty="0"/>
              <a:t>at rate faster than a limit value </a:t>
            </a:r>
          </a:p>
          <a:p>
            <a:pPr lvl="1"/>
            <a:r>
              <a:rPr lang="en-US" dirty="0" err="1"/>
              <a:t>Multiscan</a:t>
            </a:r>
            <a:r>
              <a:rPr lang="en-US" dirty="0"/>
              <a:t> instruction (yellow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</a:t>
            </a:r>
            <a:r>
              <a:rPr lang="en-US" dirty="0"/>
              <a:t> – location of the monitored </a:t>
            </a:r>
            <a:br>
              <a:rPr lang="en-US" dirty="0"/>
            </a:br>
            <a:r>
              <a:rPr lang="en-US" dirty="0"/>
              <a:t>value</a:t>
            </a:r>
          </a:p>
          <a:p>
            <a:pPr lvl="2"/>
            <a:r>
              <a:rPr lang="en-US" u="sng" dirty="0"/>
              <a:t>Sample Time</a:t>
            </a:r>
            <a:r>
              <a:rPr lang="en-US" dirty="0"/>
              <a:t> – the period (</a:t>
            </a:r>
            <a:r>
              <a:rPr lang="en-US" dirty="0" err="1"/>
              <a:t>ms</a:t>
            </a:r>
            <a:r>
              <a:rPr lang="en-US" dirty="0"/>
              <a:t>) between samples of the Input</a:t>
            </a:r>
          </a:p>
          <a:p>
            <a:pPr lvl="2"/>
            <a:r>
              <a:rPr lang="en-US" u="sng" dirty="0"/>
              <a:t>Rate Limit</a:t>
            </a:r>
            <a:r>
              <a:rPr lang="en-US" dirty="0"/>
              <a:t> – maximum allowable change of the Input value from one sample time to the next</a:t>
            </a:r>
          </a:p>
          <a:p>
            <a:pPr lvl="2"/>
            <a:r>
              <a:rPr lang="en-US" u="sng" dirty="0"/>
              <a:t>Positive Alarm</a:t>
            </a:r>
            <a:r>
              <a:rPr lang="en-US" dirty="0"/>
              <a:t> (optional) – bit that is set ON if Input value has </a:t>
            </a:r>
            <a:r>
              <a:rPr lang="en-US" b="1" dirty="0"/>
              <a:t>increased</a:t>
            </a:r>
            <a:r>
              <a:rPr lang="en-US" dirty="0"/>
              <a:t> by more than the Rate Limit since last sample time</a:t>
            </a:r>
          </a:p>
          <a:p>
            <a:pPr lvl="2"/>
            <a:r>
              <a:rPr lang="en-US" u="sng" dirty="0"/>
              <a:t>Negative Alarm</a:t>
            </a:r>
            <a:r>
              <a:rPr lang="en-US" dirty="0"/>
              <a:t> (optional) – bit that is set ON if Input value has </a:t>
            </a:r>
            <a:r>
              <a:rPr lang="en-US" b="1" dirty="0"/>
              <a:t>decreased</a:t>
            </a:r>
            <a:r>
              <a:rPr lang="en-US" dirty="0"/>
              <a:t> by more than the Rate Limit since last sample time</a:t>
            </a:r>
          </a:p>
          <a:p>
            <a:pPr lvl="2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5682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972175" y="2057400"/>
            <a:ext cx="304800" cy="3048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(Analog/Process)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 numCol="1">
            <a:normAutofit/>
          </a:bodyPr>
          <a:lstStyle/>
          <a:p>
            <a:r>
              <a:rPr lang="en-US" b="1" dirty="0"/>
              <a:t>CLAMP “Limit Range”</a:t>
            </a:r>
          </a:p>
          <a:p>
            <a:pPr lvl="1"/>
            <a:r>
              <a:rPr lang="en-US" dirty="0"/>
              <a:t>Constrains a memory location’s </a:t>
            </a:r>
            <a:br>
              <a:rPr lang="en-US" dirty="0"/>
            </a:br>
            <a:r>
              <a:rPr lang="en-US" dirty="0"/>
              <a:t>highest/lowest value 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Input</a:t>
            </a:r>
            <a:r>
              <a:rPr lang="en-US" dirty="0"/>
              <a:t> – location of the monitored </a:t>
            </a:r>
            <a:br>
              <a:rPr lang="en-US" dirty="0"/>
            </a:br>
            <a:r>
              <a:rPr lang="en-US" dirty="0"/>
              <a:t>value</a:t>
            </a:r>
          </a:p>
          <a:p>
            <a:pPr lvl="2"/>
            <a:r>
              <a:rPr lang="en-US" u="sng" dirty="0"/>
              <a:t>High</a:t>
            </a:r>
            <a:r>
              <a:rPr lang="en-US" dirty="0"/>
              <a:t> – maximum allowable value for Input</a:t>
            </a:r>
          </a:p>
          <a:p>
            <a:pPr lvl="2"/>
            <a:r>
              <a:rPr lang="en-US" u="sng" dirty="0"/>
              <a:t>Low</a:t>
            </a:r>
            <a:r>
              <a:rPr lang="en-US" dirty="0"/>
              <a:t> – minimum allowable value for Input</a:t>
            </a:r>
          </a:p>
          <a:p>
            <a:pPr lvl="2"/>
            <a:r>
              <a:rPr lang="en-US" u="sng" dirty="0"/>
              <a:t>Output</a:t>
            </a:r>
            <a:r>
              <a:rPr lang="en-US" dirty="0"/>
              <a:t> – location to stored the clamped value</a:t>
            </a:r>
          </a:p>
          <a:p>
            <a:pPr lvl="2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057400"/>
            <a:ext cx="2717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6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226216</TotalTime>
  <Words>1353</Words>
  <Application>Microsoft Office PowerPoint</Application>
  <PresentationFormat>On-screen Show (4:3)</PresentationFormat>
  <Paragraphs>423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Do-more Technical Training</vt:lpstr>
      <vt:lpstr>Instruction Set</vt:lpstr>
      <vt:lpstr>Instruction Set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  <vt:lpstr>Instruction Set (Analog/Process)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1647</cp:revision>
  <dcterms:created xsi:type="dcterms:W3CDTF">2014-08-20T17:24:46Z</dcterms:created>
  <dcterms:modified xsi:type="dcterms:W3CDTF">2016-05-26T18:17:39Z</dcterms:modified>
</cp:coreProperties>
</file>