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7" r:id="rId18"/>
    <p:sldId id="298" r:id="rId19"/>
    <p:sldId id="299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00"/>
    <a:srgbClr val="FA9106"/>
    <a:srgbClr val="FFCCFF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733" autoAdjust="0"/>
  </p:normalViewPr>
  <p:slideViewPr>
    <p:cSldViewPr>
      <p:cViewPr varScale="1">
        <p:scale>
          <a:sx n="68" d="100"/>
          <a:sy n="68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3/13/2016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pPr marL="109728" indent="0">
              <a:buNone/>
            </a:pPr>
            <a:r>
              <a:rPr lang="en-US" dirty="0"/>
              <a:t>(1) Element Documentation (buttons)</a:t>
            </a:r>
          </a:p>
          <a:p>
            <a:pPr lvl="1"/>
            <a:r>
              <a:rPr lang="en-US" b="1" i="1" dirty="0">
                <a:sym typeface="Wingdings" panose="05000000000000000000" pitchFamily="2" charset="2"/>
              </a:rPr>
              <a:t>&lt;Clean&gt;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– removes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records for Elements &amp;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Symbolic Constants that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are not currently used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 Ladder Logic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Select Element(s) &amp;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press </a:t>
            </a:r>
            <a:r>
              <a:rPr lang="en-US" i="1" dirty="0">
                <a:sym typeface="Wingdings" panose="05000000000000000000" pitchFamily="2" charset="2"/>
              </a:rPr>
              <a:t>&lt;Delete Selected&gt;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button</a:t>
            </a:r>
          </a:p>
        </p:txBody>
      </p:sp>
      <p:pic>
        <p:nvPicPr>
          <p:cNvPr id="7170" name="PIC: Clean_But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20878"/>
            <a:ext cx="792956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: Clean_D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44818"/>
            <a:ext cx="4124325" cy="4339374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5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pPr marL="109728" indent="0">
              <a:buNone/>
            </a:pPr>
            <a:r>
              <a:rPr lang="en-US" dirty="0"/>
              <a:t>(1) Element Documentation (buttons)</a:t>
            </a:r>
          </a:p>
          <a:p>
            <a:pPr lvl="1"/>
            <a:r>
              <a:rPr lang="en-US" b="1" i="1" dirty="0">
                <a:sym typeface="Wingdings" panose="05000000000000000000" pitchFamily="2" charset="2"/>
              </a:rPr>
              <a:t>&lt;Find&gt;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– search Element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Documentation records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Choose Element or Text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Check Case Sensitivity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Choose where to search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Press </a:t>
            </a:r>
            <a:r>
              <a:rPr lang="en-US" i="1" dirty="0">
                <a:sym typeface="Wingdings" panose="05000000000000000000" pitchFamily="2" charset="2"/>
              </a:rPr>
              <a:t>&lt;OK&gt;</a:t>
            </a:r>
            <a:r>
              <a:rPr lang="en-US" dirty="0">
                <a:sym typeface="Wingdings" panose="05000000000000000000" pitchFamily="2" charset="2"/>
              </a:rPr>
              <a:t> button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&lt;Next&gt;</a:t>
            </a:r>
            <a:r>
              <a:rPr lang="en-US" dirty="0">
                <a:sym typeface="Wingdings" panose="05000000000000000000" pitchFamily="2" charset="2"/>
              </a:rPr>
              <a:t> button will now be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available</a:t>
            </a:r>
          </a:p>
          <a:p>
            <a:pPr lvl="1"/>
            <a:r>
              <a:rPr lang="en-US" b="1" i="1" dirty="0">
                <a:sym typeface="Wingdings" panose="05000000000000000000" pitchFamily="2" charset="2"/>
              </a:rPr>
              <a:t>&lt;Next&gt;</a:t>
            </a:r>
            <a:r>
              <a:rPr lang="en-US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- searches for next occurrence</a:t>
            </a:r>
          </a:p>
        </p:txBody>
      </p:sp>
      <p:pic>
        <p:nvPicPr>
          <p:cNvPr id="8194" name="PIC: Find_Dia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58602"/>
            <a:ext cx="2752725" cy="29813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BUT: Fi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68" y="2158602"/>
            <a:ext cx="792956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BUT: Nex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68" y="3048000"/>
            <a:ext cx="792956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1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81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81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81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(1) Element Documentation (buttons)</a:t>
            </a:r>
          </a:p>
          <a:p>
            <a:pPr lvl="1"/>
            <a:r>
              <a:rPr lang="en-US" b="1" i="1" dirty="0">
                <a:sym typeface="Wingdings" panose="05000000000000000000" pitchFamily="2" charset="2"/>
              </a:rPr>
              <a:t>&lt;</a:t>
            </a:r>
            <a:r>
              <a:rPr lang="en-US" b="1" i="1" dirty="0" err="1">
                <a:sym typeface="Wingdings" panose="05000000000000000000" pitchFamily="2" charset="2"/>
              </a:rPr>
              <a:t>Refr</a:t>
            </a:r>
            <a:r>
              <a:rPr lang="en-US" b="1" i="1" dirty="0">
                <a:sym typeface="Wingdings" panose="05000000000000000000" pitchFamily="2" charset="2"/>
              </a:rPr>
              <a:t>&gt;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– refresh display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Sort by: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Element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Ascending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Descending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Nickname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Ascending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Descending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Data-Block Number/ID</a:t>
            </a:r>
            <a:r>
              <a:rPr lang="en-US" dirty="0">
                <a:sym typeface="Wingdings" panose="05000000000000000000" pitchFamily="2" charset="2"/>
              </a:rPr>
              <a:t> – same order as the left column in Memory Configuration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Default sort option can be set in </a:t>
            </a:r>
            <a:r>
              <a:rPr lang="en-US" i="1" dirty="0">
                <a:sym typeface="Wingdings" panose="05000000000000000000" pitchFamily="2" charset="2"/>
              </a:rPr>
              <a:t>View  Options  Doc Editor</a:t>
            </a:r>
            <a:r>
              <a:rPr lang="en-US" dirty="0">
                <a:sym typeface="Wingdings" panose="05000000000000000000" pitchFamily="2" charset="2"/>
              </a:rPr>
              <a:t> tab</a:t>
            </a:r>
          </a:p>
        </p:txBody>
      </p:sp>
      <p:pic>
        <p:nvPicPr>
          <p:cNvPr id="9218" name="BUT: Ref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44" y="2133600"/>
            <a:ext cx="792956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: Combo_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3505200" cy="17526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: Mem_Confi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87" y="1828800"/>
            <a:ext cx="1343025" cy="29432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ARR: Down_ID#"/>
          <p:cNvSpPr/>
          <p:nvPr/>
        </p:nvSpPr>
        <p:spPr>
          <a:xfrm rot="5400000">
            <a:off x="7303728" y="2005037"/>
            <a:ext cx="609600" cy="44048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: Options_Doc_Edi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338" y="2057400"/>
            <a:ext cx="3431382" cy="284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8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81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81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21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(1) Element Documentation (Cut/Copy/Paste)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Conventional keys supported: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Cut – </a:t>
            </a:r>
            <a:r>
              <a:rPr lang="en-US" i="1" dirty="0">
                <a:sym typeface="Wingdings" panose="05000000000000000000" pitchFamily="2" charset="2"/>
              </a:rPr>
              <a:t>&lt;CTRL&gt; + X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Copy – </a:t>
            </a:r>
            <a:r>
              <a:rPr lang="en-US" i="1" dirty="0">
                <a:sym typeface="Wingdings" panose="05000000000000000000" pitchFamily="2" charset="2"/>
              </a:rPr>
              <a:t>&lt;CTRL&gt; + 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Paste – </a:t>
            </a:r>
            <a:r>
              <a:rPr lang="en-US" i="1" dirty="0">
                <a:sym typeface="Wingdings" panose="05000000000000000000" pitchFamily="2" charset="2"/>
              </a:rPr>
              <a:t>&lt;CTRL&gt; + V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Selection: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Entire row – click on Element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Individual text – double-click on text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Range of rows – click &amp; drag on Element</a:t>
            </a:r>
          </a:p>
          <a:p>
            <a:pPr lvl="1"/>
            <a:r>
              <a:rPr lang="en-US" b="1" u="sng" dirty="0">
                <a:sym typeface="Wingdings" panose="05000000000000000000" pitchFamily="2" charset="2"/>
              </a:rPr>
              <a:t>NOTE</a:t>
            </a:r>
            <a:r>
              <a:rPr lang="en-US" dirty="0">
                <a:sym typeface="Wingdings" panose="05000000000000000000" pitchFamily="2" charset="2"/>
              </a:rPr>
              <a:t>: Since Nicknames must be unique,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 underscore (“_”) will be prepended &amp; an incremented number (“1”, “2”, “3”, etc.) will be appended to pasted Nicknames</a:t>
            </a:r>
          </a:p>
        </p:txBody>
      </p:sp>
      <p:pic>
        <p:nvPicPr>
          <p:cNvPr id="10243" name="PIC: C0-C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2133600"/>
            <a:ext cx="3019425" cy="185737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ALL: C0_Copied"/>
          <p:cNvSpPr/>
          <p:nvPr/>
        </p:nvSpPr>
        <p:spPr>
          <a:xfrm>
            <a:off x="6934200" y="4114800"/>
            <a:ext cx="1981200" cy="990600"/>
          </a:xfrm>
          <a:prstGeom prst="wedgeRectCallout">
            <a:avLst>
              <a:gd name="adj1" fmla="val -61699"/>
              <a:gd name="adj2" fmla="val -220192"/>
            </a:avLst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C0 was copied to C1-C9</a:t>
            </a:r>
          </a:p>
        </p:txBody>
      </p:sp>
    </p:spTree>
    <p:extLst>
      <p:ext uri="{BB962C8B-B14F-4D97-AF65-F5344CB8AC3E}">
        <p14:creationId xmlns:p14="http://schemas.microsoft.com/office/powerpoint/2010/main" val="121790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41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41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(1) Element Documentation (Element Browser)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Element Documentation Editor is the primary tool for creating/editing Element Documentation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Element Browser can be used as well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Search  Element Browser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&lt;F9&gt;</a:t>
            </a:r>
            <a:r>
              <a:rPr lang="en-US" dirty="0">
                <a:sym typeface="Wingdings" panose="05000000000000000000" pitchFamily="2" charset="2"/>
              </a:rPr>
              <a:t> key</a:t>
            </a:r>
          </a:p>
          <a:p>
            <a:pPr marL="704088" lvl="2" indent="0">
              <a:buNone/>
            </a:pPr>
            <a:r>
              <a:rPr lang="en-US" dirty="0">
                <a:sym typeface="Wingdings" panose="05000000000000000000" pitchFamily="2" charset="2"/>
              </a:rPr>
              <a:t>(1) Enter Source Element,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Nickname, Extra Info,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Description</a:t>
            </a:r>
          </a:p>
          <a:p>
            <a:pPr marL="704088" lvl="2" indent="0">
              <a:buNone/>
            </a:pPr>
            <a:r>
              <a:rPr lang="en-US" dirty="0">
                <a:sym typeface="Wingdings" panose="05000000000000000000" pitchFamily="2" charset="2"/>
              </a:rPr>
              <a:t>(2) Press </a:t>
            </a:r>
            <a:r>
              <a:rPr lang="en-US" i="1" dirty="0">
                <a:sym typeface="Wingdings" panose="05000000000000000000" pitchFamily="2" charset="2"/>
              </a:rPr>
              <a:t>&lt;Write Detail&gt;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button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Use </a:t>
            </a:r>
            <a:r>
              <a:rPr lang="en-US" i="1" dirty="0">
                <a:sym typeface="Wingdings" panose="05000000000000000000" pitchFamily="2" charset="2"/>
              </a:rPr>
              <a:t>&lt;Read Detail&gt;</a:t>
            </a:r>
            <a:r>
              <a:rPr lang="en-US" dirty="0">
                <a:sym typeface="Wingdings" panose="05000000000000000000" pitchFamily="2" charset="2"/>
              </a:rPr>
              <a:t> button to reset the test if need be</a:t>
            </a:r>
          </a:p>
        </p:txBody>
      </p:sp>
      <p:pic>
        <p:nvPicPr>
          <p:cNvPr id="11268" name="PIC: Element_Brow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2136029"/>
            <a:ext cx="6524625" cy="44958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17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2849 0.0050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/>
              <a:t>(2) Rung Comments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Each Rung can have a text comment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20 lines of text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Maximum 2400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characters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Number of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characters/line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dependent on font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Any printable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ASCII character 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Tools  Comment 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Editor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&lt;CTRL&gt; + 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Double-clicking in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Rung Comment area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in Ladder View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Double-clicking on existing Rung Comment</a:t>
            </a:r>
          </a:p>
        </p:txBody>
      </p:sp>
      <p:pic>
        <p:nvPicPr>
          <p:cNvPr id="13314" name="PIC: Edit_Com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88" y="2291564"/>
            <a:ext cx="5114925" cy="36861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: Comments_But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16566"/>
            <a:ext cx="112224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8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0.31927 -2.96296E-6 C 0.4625 -2.96296E-6 0.63871 -0.1699 0.63871 -0.30787 L 0.63871 -0.61574 " pathEditMode="relative" rAng="0" ptsTypes="FfFF">
                                      <p:cBhvr>
                                        <p:cTn id="5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27" y="-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(2) Rung Comments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Buttons: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1</a:t>
            </a:r>
            <a:r>
              <a:rPr lang="en-US" baseline="30000" dirty="0">
                <a:sym typeface="Wingdings" panose="05000000000000000000" pitchFamily="2" charset="2"/>
              </a:rPr>
              <a:t>st</a:t>
            </a:r>
            <a:r>
              <a:rPr lang="en-US" dirty="0">
                <a:sym typeface="Wingdings" panose="05000000000000000000" pitchFamily="2" charset="2"/>
              </a:rPr>
              <a:t> Rung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Back 5 Rungs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Back 1 Rung,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&lt;</a:t>
            </a:r>
            <a:r>
              <a:rPr lang="en-US" i="1" dirty="0" err="1">
                <a:sym typeface="Wingdings" panose="05000000000000000000" pitchFamily="2" charset="2"/>
              </a:rPr>
              <a:t>PageUp</a:t>
            </a:r>
            <a:r>
              <a:rPr lang="en-US" i="1" dirty="0">
                <a:sym typeface="Wingdings" panose="05000000000000000000" pitchFamily="2" charset="2"/>
              </a:rPr>
              <a:t>&gt;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Forward 1 Rung,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&lt;</a:t>
            </a:r>
            <a:r>
              <a:rPr lang="en-US" i="1" dirty="0" err="1">
                <a:sym typeface="Wingdings" panose="05000000000000000000" pitchFamily="2" charset="2"/>
              </a:rPr>
              <a:t>PageDown</a:t>
            </a:r>
            <a:r>
              <a:rPr lang="en-US" i="1" dirty="0">
                <a:sym typeface="Wingdings" panose="05000000000000000000" pitchFamily="2" charset="2"/>
              </a:rPr>
              <a:t>&gt;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Forward 5 Rungs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Last Rung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&lt;</a:t>
            </a:r>
            <a:r>
              <a:rPr lang="en-US" i="1" dirty="0" err="1">
                <a:sym typeface="Wingdings" panose="05000000000000000000" pitchFamily="2" charset="2"/>
              </a:rPr>
              <a:t>Goto</a:t>
            </a:r>
            <a:r>
              <a:rPr lang="en-US" i="1" dirty="0">
                <a:sym typeface="Wingdings" panose="05000000000000000000" pitchFamily="2" charset="2"/>
              </a:rPr>
              <a:t>…&gt;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&lt;Move…&gt;</a:t>
            </a:r>
          </a:p>
          <a:p>
            <a:pPr lvl="2"/>
            <a:r>
              <a:rPr lang="en-US" i="1" dirty="0">
                <a:sym typeface="Wingdings" panose="05000000000000000000" pitchFamily="2" charset="2"/>
              </a:rPr>
              <a:t>&lt;Copy…&gt;</a:t>
            </a:r>
          </a:p>
        </p:txBody>
      </p:sp>
      <p:pic>
        <p:nvPicPr>
          <p:cNvPr id="13314" name="PIC: Edit_Com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88" y="2291564"/>
            <a:ext cx="5114925" cy="36861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W: 1st_Rung"/>
          <p:cNvSpPr/>
          <p:nvPr/>
        </p:nvSpPr>
        <p:spPr>
          <a:xfrm rot="5400000">
            <a:off x="4030241" y="5037559"/>
            <a:ext cx="609600" cy="44048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W: Goto"/>
          <p:cNvSpPr/>
          <p:nvPr/>
        </p:nvSpPr>
        <p:spPr>
          <a:xfrm>
            <a:off x="7658100" y="3332586"/>
            <a:ext cx="609600" cy="44048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: G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88" y="3476625"/>
            <a:ext cx="3381375" cy="14478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: Mo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63" y="2577313"/>
            <a:ext cx="4152900" cy="31146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: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63" y="2577312"/>
            <a:ext cx="4152900" cy="31146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1337 -0.04144 C 0.01632 -0.0507 0.02066 -0.05556 0.025 -0.05556 C 0.03004 -0.05556 0.0342 -0.0507 0.03715 -0.04144 L 0.05087 3.33333E-6 " pathEditMode="relative" rAng="0" ptsTypes="FffFF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1"/>
                            </p:stCondLst>
                            <p:childTnLst>
                              <p:par>
                                <p:cTn id="30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3.33333E-6 L 0.06424 -0.04167 C 0.06702 -0.05093 0.07118 -0.05556 0.07552 -0.05556 C 0.08056 -0.05556 0.08455 -0.05093 0.08733 -0.04167 L 0.10087 3.33333E-6 " pathEditMode="relative" rAng="0" ptsTypes="FffFF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1"/>
                            </p:stCondLst>
                            <p:childTnLst>
                              <p:par>
                                <p:cTn id="37" presetID="37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87 3.33333E-6 L 0.15209 -0.08287 C 0.16285 -0.10139 0.179 -0.11111 0.19566 -0.11111 C 0.21493 -0.11111 0.23021 -0.10139 0.24097 -0.08287 L 0.29254 3.33333E-6 " pathEditMode="relative" rAng="0" ptsTypes="FffFF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54 2.22222E-6 L 0.3059 -0.04144 C 0.30868 -0.0507 0.31285 -0.05556 0.31719 -0.05556 C 0.32222 -0.05556 0.32622 -0.0507 0.329 -0.04144 L 0.34254 2.22222E-6 " pathEditMode="relative" rAng="0" ptsTypes="FffFF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7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254 3.33333E-6 L 0.35573 -0.04167 C 0.35868 -0.05093 0.36285 -0.05556 0.36719 -0.05556 C 0.37222 -0.05556 0.37622 -0.05093 0.379 -0.04167 L 0.39254 3.33333E-6 " pathEditMode="relative" rAng="0" ptsTypes="FffFF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24 L -0.02673 0.0125 C -0.03368 0.01527 -0.03732 0.01944 -0.03732 0.02361 C -0.03732 0.0287 -0.03368 0.03263 -0.02673 0.03541 L 0.00417 0.04861 " pathEditMode="relative" rAng="5400000" ptsTypes="FffFF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4792 L -0.02708 0.05973 C -0.03385 0.06227 -0.03733 0.06621 -0.03733 0.07014 C -0.03733 0.07477 -0.03385 0.07824 -0.02708 0.08056 L 0.00382 0.09329 " pathEditMode="relative" rAng="5400000" ptsTypes="FffFF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8" grpId="1" animBg="1"/>
      <p:bldP spid="8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/>
              <a:t>(3) Title Page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Document a general description of entire project &amp; is, by default, the 1</a:t>
            </a:r>
            <a:r>
              <a:rPr lang="en-US" baseline="30000" dirty="0">
                <a:sym typeface="Wingdings" panose="05000000000000000000" pitchFamily="2" charset="2"/>
              </a:rPr>
              <a:t>st</a:t>
            </a:r>
            <a:r>
              <a:rPr lang="en-US" dirty="0">
                <a:sym typeface="Wingdings" panose="05000000000000000000" pitchFamily="2" charset="2"/>
              </a:rPr>
              <a:t> page printed for Project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20 lines of text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Maximum 2400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characters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Number of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characters/line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dependent on font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Any printable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ASCII character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Tools  Title Page 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Editor…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&lt;CTRL&gt; + T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&lt;Edit…&gt;</a:t>
            </a:r>
            <a:r>
              <a:rPr lang="en-US" dirty="0">
                <a:sym typeface="Wingdings" panose="05000000000000000000" pitchFamily="2" charset="2"/>
              </a:rPr>
              <a:t> in </a:t>
            </a:r>
            <a:r>
              <a:rPr lang="en-US" i="1" dirty="0">
                <a:sym typeface="Wingdings" panose="05000000000000000000" pitchFamily="2" charset="2"/>
              </a:rPr>
              <a:t>Print, 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Print All, </a:t>
            </a:r>
            <a:r>
              <a:rPr lang="en-US" dirty="0">
                <a:sym typeface="Wingdings" panose="05000000000000000000" pitchFamily="2" charset="2"/>
              </a:rPr>
              <a:t>or</a:t>
            </a:r>
            <a:r>
              <a:rPr lang="en-US" i="1" dirty="0">
                <a:sym typeface="Wingdings" panose="05000000000000000000" pitchFamily="2" charset="2"/>
              </a:rPr>
              <a:t> Print 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Preview</a:t>
            </a:r>
            <a:r>
              <a:rPr lang="en-US" dirty="0">
                <a:sym typeface="Wingdings" panose="05000000000000000000" pitchFamily="2" charset="2"/>
              </a:rPr>
              <a:t> dialogs</a:t>
            </a:r>
            <a:endParaRPr lang="en-US" i="1" dirty="0">
              <a:sym typeface="Wingdings" panose="05000000000000000000" pitchFamily="2" charset="2"/>
            </a:endParaRPr>
          </a:p>
        </p:txBody>
      </p:sp>
      <p:pic>
        <p:nvPicPr>
          <p:cNvPr id="15362" name="PIC: Title_Edi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67000"/>
            <a:ext cx="5181600" cy="35528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: Print_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5181600" cy="449507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RW: 1st_Rung"/>
          <p:cNvSpPr/>
          <p:nvPr/>
        </p:nvSpPr>
        <p:spPr>
          <a:xfrm rot="5400000">
            <a:off x="4335041" y="5332834"/>
            <a:ext cx="609600" cy="44048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: Title_Butt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53075"/>
            <a:ext cx="899751" cy="89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2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41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41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32951 -1.48148E-6 C 0.47743 -1.48148E-6 0.6592 -0.18634 0.6592 -0.33773 L 0.6592 -0.67523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1" y="-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81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81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pPr marL="109728" indent="0">
              <a:buNone/>
            </a:pPr>
            <a:r>
              <a:rPr lang="en-US" dirty="0"/>
              <a:t>(4) Project Properties Page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Document information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about Project (i.e. version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numbers &amp; changes since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its creation)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Displayed on Title Page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Editor pulled up 1</a:t>
            </a:r>
            <a:r>
              <a:rPr lang="en-US" baseline="30000" dirty="0">
                <a:sym typeface="Wingdings" panose="05000000000000000000" pitchFamily="2" charset="2"/>
              </a:rPr>
              <a:t>st</a:t>
            </a:r>
            <a:r>
              <a:rPr lang="en-US" dirty="0">
                <a:sym typeface="Wingdings" panose="05000000000000000000" pitchFamily="2" charset="2"/>
              </a:rPr>
              <a:t> time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Project is saved to disk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File  Properties</a:t>
            </a:r>
          </a:p>
        </p:txBody>
      </p:sp>
      <p:pic>
        <p:nvPicPr>
          <p:cNvPr id="16386" name="PIC: File_Propert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2045542"/>
            <a:ext cx="3895725" cy="44577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: Prop_But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519510"/>
            <a:ext cx="1143000" cy="96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07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pPr marL="109728" indent="0">
              <a:buNone/>
            </a:pPr>
            <a:r>
              <a:rPr lang="en-US" dirty="0"/>
              <a:t>(5) User Document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Attached to the Project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Displays as the Start Page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Any file type that can be displayed in a web browser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Maximum size: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10 Mbytes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Not stored in CPU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Tools  Attach 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User Document…</a:t>
            </a:r>
          </a:p>
        </p:txBody>
      </p:sp>
      <p:pic>
        <p:nvPicPr>
          <p:cNvPr id="17410" name="PIC: Attach_User_D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545467"/>
            <a:ext cx="4968938" cy="2671211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BTN: Atta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6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pPr marL="109728" indent="0">
              <a:buNone/>
            </a:pPr>
            <a:r>
              <a:rPr lang="en-US" dirty="0"/>
              <a:t>(1) Element Documentation</a:t>
            </a:r>
          </a:p>
          <a:p>
            <a:pPr lvl="1"/>
            <a:r>
              <a:rPr lang="en-US" dirty="0"/>
              <a:t>Nickname</a:t>
            </a:r>
          </a:p>
          <a:p>
            <a:pPr lvl="1"/>
            <a:r>
              <a:rPr lang="en-US" dirty="0"/>
              <a:t>Extra Info</a:t>
            </a:r>
          </a:p>
          <a:p>
            <a:pPr lvl="1"/>
            <a:r>
              <a:rPr lang="en-US" dirty="0"/>
              <a:t>Description</a:t>
            </a:r>
          </a:p>
          <a:p>
            <a:pPr marL="109728" indent="0">
              <a:buNone/>
            </a:pPr>
            <a:r>
              <a:rPr lang="en-US" dirty="0"/>
              <a:t>(2) Rung Comments</a:t>
            </a:r>
          </a:p>
          <a:p>
            <a:pPr marL="109728" indent="0">
              <a:buNone/>
            </a:pPr>
            <a:r>
              <a:rPr lang="en-US" dirty="0"/>
              <a:t>(3) Title Page</a:t>
            </a:r>
          </a:p>
          <a:p>
            <a:pPr marL="109728" indent="0">
              <a:buNone/>
            </a:pPr>
            <a:r>
              <a:rPr lang="en-US" dirty="0"/>
              <a:t>(4) Project Properties Page</a:t>
            </a:r>
          </a:p>
          <a:p>
            <a:pPr marL="109728" indent="0">
              <a:buNone/>
            </a:pPr>
            <a:r>
              <a:rPr lang="en-US" dirty="0"/>
              <a:t>(5)</a:t>
            </a:r>
            <a:r>
              <a:rPr lang="en-US" dirty="0">
                <a:solidFill>
                  <a:srgbClr val="FF0000"/>
                </a:solidFill>
              </a:rPr>
              <a:t> *</a:t>
            </a:r>
            <a:r>
              <a:rPr lang="en-US" dirty="0"/>
              <a:t>User Document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* Not stored in the PLC</a:t>
            </a:r>
          </a:p>
        </p:txBody>
      </p:sp>
      <p:pic>
        <p:nvPicPr>
          <p:cNvPr id="1026" name="PIC-Doc_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50423"/>
            <a:ext cx="4295775" cy="40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-Edit_Comme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0860"/>
            <a:ext cx="4810125" cy="346651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-Title_Edi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4" y="2209800"/>
            <a:ext cx="5095875" cy="34671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-Project_Propert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800475" cy="41624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-User_Do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2"/>
            <a:ext cx="4210048" cy="223090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07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heckma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26001"/>
            <a:ext cx="5562600" cy="469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5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r>
              <a:rPr lang="en-US" dirty="0"/>
              <a:t>Displaying in Ladder View</a:t>
            </a:r>
          </a:p>
          <a:p>
            <a:pPr lvl="1"/>
            <a:r>
              <a:rPr lang="en-US" i="1" dirty="0"/>
              <a:t>View </a:t>
            </a:r>
            <a:r>
              <a:rPr lang="en-US" i="1" dirty="0">
                <a:sym typeface="Wingdings" panose="05000000000000000000" pitchFamily="2" charset="2"/>
              </a:rPr>
              <a:t> Options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Press </a:t>
            </a:r>
            <a:r>
              <a:rPr lang="en-US" i="1" dirty="0">
                <a:sym typeface="Wingdings" panose="05000000000000000000" pitchFamily="2" charset="2"/>
              </a:rPr>
              <a:t>&lt;Options&gt;</a:t>
            </a:r>
            <a:r>
              <a:rPr lang="en-US" dirty="0">
                <a:sym typeface="Wingdings" panose="05000000000000000000" pitchFamily="2" charset="2"/>
              </a:rPr>
              <a:t> button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Right-click in Ladder View,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select “Options”</a:t>
            </a:r>
            <a:endParaRPr lang="en-US" dirty="0"/>
          </a:p>
        </p:txBody>
      </p:sp>
      <p:pic>
        <p:nvPicPr>
          <p:cNvPr id="2050" name="PIC-View_Op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36192"/>
            <a:ext cx="2076450" cy="306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-Options_But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924050"/>
            <a:ext cx="9382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-Right_Click_Opti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77139"/>
            <a:ext cx="2476500" cy="47625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076950" y="5600700"/>
            <a:ext cx="609600" cy="44048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-Opt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457700" cy="35147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962400" y="3400425"/>
            <a:ext cx="1219200" cy="271147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8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1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70000" lnSpcReduction="20000"/>
          </a:bodyPr>
          <a:lstStyle/>
          <a:p>
            <a:pPr marL="624078" indent="-514350">
              <a:buAutoNum type="arabicParenBoth"/>
            </a:pPr>
            <a:r>
              <a:rPr lang="en-US" dirty="0"/>
              <a:t>Element Documentation (pieces)</a:t>
            </a:r>
          </a:p>
          <a:p>
            <a:pPr lvl="1"/>
            <a:r>
              <a:rPr lang="en-US" dirty="0"/>
              <a:t>Saved to the disk automatically upon change</a:t>
            </a:r>
          </a:p>
          <a:p>
            <a:pPr lvl="1"/>
            <a:r>
              <a:rPr lang="en-US" dirty="0"/>
              <a:t>Saved to PLC when “Write PLC” is performed</a:t>
            </a:r>
          </a:p>
          <a:p>
            <a:pPr lvl="1"/>
            <a:r>
              <a:rPr lang="en-US" b="1" dirty="0"/>
              <a:t>Nicknames</a:t>
            </a:r>
            <a:r>
              <a:rPr lang="en-US" dirty="0"/>
              <a:t> – alternate name for Element</a:t>
            </a:r>
          </a:p>
          <a:p>
            <a:pPr lvl="2"/>
            <a:r>
              <a:rPr lang="en-US" dirty="0"/>
              <a:t>1 to 16 characters</a:t>
            </a:r>
          </a:p>
          <a:p>
            <a:pPr lvl="2"/>
            <a:r>
              <a:rPr lang="en-US" dirty="0"/>
              <a:t>Must </a:t>
            </a:r>
            <a:r>
              <a:rPr lang="en-US" b="1" u="sng" dirty="0"/>
              <a:t>begin</a:t>
            </a:r>
            <a:r>
              <a:rPr lang="en-US" dirty="0"/>
              <a:t> with alpha-character (“a-z” or “A-Z”) or underscore (“_”)</a:t>
            </a:r>
          </a:p>
          <a:p>
            <a:pPr lvl="2"/>
            <a:r>
              <a:rPr lang="en-US" dirty="0"/>
              <a:t>All other characters can be alpha-numeric (i.e. including “0-9”) or underscores</a:t>
            </a:r>
          </a:p>
          <a:p>
            <a:pPr lvl="2"/>
            <a:r>
              <a:rPr lang="en-US" dirty="0"/>
              <a:t>No spaces</a:t>
            </a:r>
          </a:p>
          <a:p>
            <a:pPr lvl="2"/>
            <a:r>
              <a:rPr lang="en-US" dirty="0"/>
              <a:t>No punctuation</a:t>
            </a:r>
          </a:p>
          <a:p>
            <a:pPr lvl="1"/>
            <a:r>
              <a:rPr lang="en-US" b="1" dirty="0"/>
              <a:t>Extra Info</a:t>
            </a:r>
            <a:r>
              <a:rPr lang="en-US" dirty="0"/>
              <a:t> – e.g. panel wiring info, etc.</a:t>
            </a:r>
          </a:p>
          <a:p>
            <a:pPr lvl="2"/>
            <a:r>
              <a:rPr lang="en-US" dirty="0"/>
              <a:t>1 to 16 characters</a:t>
            </a:r>
          </a:p>
          <a:p>
            <a:pPr lvl="2"/>
            <a:r>
              <a:rPr lang="en-US" dirty="0"/>
              <a:t>Any character can be alphabet (“a-z” or “A-Z”), numeric (“0-9”), punctuation or arithmetic operator</a:t>
            </a:r>
          </a:p>
          <a:p>
            <a:pPr lvl="1"/>
            <a:r>
              <a:rPr lang="en-US" b="1" dirty="0"/>
              <a:t>Description</a:t>
            </a:r>
            <a:r>
              <a:rPr lang="en-US" dirty="0"/>
              <a:t> – e.g. detailed description</a:t>
            </a:r>
          </a:p>
          <a:p>
            <a:pPr lvl="2"/>
            <a:r>
              <a:rPr lang="en-US" dirty="0"/>
              <a:t>1 to 132 characters</a:t>
            </a:r>
          </a:p>
          <a:p>
            <a:pPr lvl="2"/>
            <a:r>
              <a:rPr lang="en-US" dirty="0"/>
              <a:t>Any characters same as </a:t>
            </a:r>
            <a:r>
              <a:rPr lang="en-US" b="1" dirty="0"/>
              <a:t>Extra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pPr marL="109728" indent="0">
              <a:buNone/>
            </a:pPr>
            <a:r>
              <a:rPr lang="en-US" dirty="0"/>
              <a:t>(1) Element Documentation (edit)</a:t>
            </a:r>
          </a:p>
          <a:p>
            <a:pPr lvl="1"/>
            <a:r>
              <a:rPr lang="en-US" i="1" dirty="0"/>
              <a:t>Tools </a:t>
            </a:r>
            <a:r>
              <a:rPr lang="en-US" i="1" dirty="0">
                <a:sym typeface="Wingdings" panose="05000000000000000000" pitchFamily="2" charset="2"/>
              </a:rPr>
              <a:t> Documentation Editor…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Press </a:t>
            </a:r>
            <a:r>
              <a:rPr lang="en-US" i="1" dirty="0">
                <a:sym typeface="Wingdings" panose="05000000000000000000" pitchFamily="2" charset="2"/>
              </a:rPr>
              <a:t>&lt;CTRL&gt; + 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Press </a:t>
            </a:r>
            <a:r>
              <a:rPr lang="en-US" i="1" dirty="0">
                <a:sym typeface="Wingdings" panose="05000000000000000000" pitchFamily="2" charset="2"/>
              </a:rPr>
              <a:t>&lt;Documentation&gt;</a:t>
            </a:r>
            <a:r>
              <a:rPr lang="en-US" dirty="0">
                <a:sym typeface="Wingdings" panose="05000000000000000000" pitchFamily="2" charset="2"/>
              </a:rPr>
              <a:t> button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Right-click in Ladder View,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select “Documentation Editor…”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pic>
        <p:nvPicPr>
          <p:cNvPr id="3074" name="PIC-Tools_Doc_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38625"/>
            <a:ext cx="2190750" cy="24098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-Button_Do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0"/>
            <a:ext cx="15125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-Right_Click_Do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47750"/>
            <a:ext cx="2476500" cy="4762500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6000750" y="4124325"/>
            <a:ext cx="609600" cy="44048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21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pPr marL="109728" indent="0">
              <a:buNone/>
            </a:pPr>
            <a:r>
              <a:rPr lang="en-US" dirty="0"/>
              <a:t>(1) Element Documentation (columns)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Element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Asterisk (*) means: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Element is used but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has no documentation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Element was used in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current edit session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May or may not exist currently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Elements not used will disappear when project is closed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Element is “Unreferenced…”, and only has a Nickname in the project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Can also be a “Symbolic </a:t>
            </a:r>
            <a:r>
              <a:rPr lang="en-US" dirty="0" err="1">
                <a:sym typeface="Wingdings" panose="05000000000000000000" pitchFamily="2" charset="2"/>
              </a:rPr>
              <a:t>Const</a:t>
            </a:r>
            <a:r>
              <a:rPr lang="en-US" dirty="0">
                <a:sym typeface="Wingdings" panose="05000000000000000000" pitchFamily="2" charset="2"/>
              </a:rPr>
              <a:t>”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2"/>
            <a:ext cx="4473637" cy="194868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5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2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61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(1) Element Documentation (columns)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Nickname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For symbolic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constants, the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Nickname given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is shown (e.g. PI)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Extra Info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For symbolic constants, it will show the value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Description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If longer than column width, line breaks are inserted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Manual line breaks can be inserted with </a:t>
            </a:r>
            <a:r>
              <a:rPr lang="en-US" i="1" dirty="0">
                <a:sym typeface="Wingdings" panose="05000000000000000000" pitchFamily="2" charset="2"/>
              </a:rPr>
              <a:t>&lt;CTRL&gt; </a:t>
            </a:r>
            <a:r>
              <a:rPr lang="en-US" dirty="0">
                <a:sym typeface="Wingdings" panose="05000000000000000000" pitchFamily="2" charset="2"/>
              </a:rPr>
              <a:t>+ </a:t>
            </a:r>
            <a:r>
              <a:rPr lang="en-US" i="1" dirty="0">
                <a:sym typeface="Wingdings" panose="05000000000000000000" pitchFamily="2" charset="2"/>
              </a:rPr>
              <a:t>&lt;Enter&gt;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26492"/>
            <a:ext cx="4920682" cy="214341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49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/>
              <a:t>(1) Element Documentation (buttons)</a:t>
            </a:r>
          </a:p>
          <a:p>
            <a:pPr lvl="1"/>
            <a:r>
              <a:rPr lang="en-US" b="1" i="1" dirty="0">
                <a:sym typeface="Wingdings" panose="05000000000000000000" pitchFamily="2" charset="2"/>
              </a:rPr>
              <a:t>&lt;Add&gt;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Elements already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have a record, so…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Add is mainly used to create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documentation records for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Elements not yet existing in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Ladder Logic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Single Record Mode</a:t>
            </a:r>
            <a:r>
              <a:rPr lang="en-US" dirty="0">
                <a:sym typeface="Wingdings" panose="05000000000000000000" pitchFamily="2" charset="2"/>
              </a:rPr>
              <a:t> –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Enter fields then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press </a:t>
            </a:r>
            <a:r>
              <a:rPr lang="en-US" i="1" dirty="0">
                <a:sym typeface="Wingdings" panose="05000000000000000000" pitchFamily="2" charset="2"/>
              </a:rPr>
              <a:t>&lt;Add Record&gt;</a:t>
            </a:r>
            <a:r>
              <a:rPr lang="en-US" dirty="0">
                <a:sym typeface="Wingdings" panose="05000000000000000000" pitchFamily="2" charset="2"/>
              </a:rPr>
              <a:t> button</a:t>
            </a:r>
          </a:p>
          <a:p>
            <a:pPr lvl="2"/>
            <a:r>
              <a:rPr lang="en-US" b="1" dirty="0">
                <a:sym typeface="Wingdings" panose="05000000000000000000" pitchFamily="2" charset="2"/>
              </a:rPr>
              <a:t>Range Mode</a:t>
            </a:r>
            <a:r>
              <a:rPr lang="en-US" dirty="0">
                <a:sym typeface="Wingdings" panose="05000000000000000000" pitchFamily="2" charset="2"/>
              </a:rPr>
              <a:t> – creates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records for a range of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Elements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Any Elements in the range that already have documentation will not be changed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Provides a means to create records that can subsequently be edited</a:t>
            </a:r>
          </a:p>
          <a:p>
            <a:pPr lvl="2"/>
            <a:endParaRPr lang="en-US" b="1" dirty="0"/>
          </a:p>
        </p:txBody>
      </p:sp>
      <p:pic>
        <p:nvPicPr>
          <p:cNvPr id="4099" name="PIC: Doc_Edi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33600"/>
            <a:ext cx="4920682" cy="2143416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IR: Buttons"/>
          <p:cNvSpPr/>
          <p:nvPr/>
        </p:nvSpPr>
        <p:spPr>
          <a:xfrm>
            <a:off x="3962400" y="2326433"/>
            <a:ext cx="3914796" cy="381000"/>
          </a:xfrm>
          <a:prstGeom prst="roundRect">
            <a:avLst/>
          </a:prstGeom>
          <a:noFill/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: Add_But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844" y="1981197"/>
            <a:ext cx="792956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: Add_Do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14800" cy="32861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38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41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</p:spPr>
        <p:txBody>
          <a:bodyPr numCol="1">
            <a:normAutofit/>
          </a:bodyPr>
          <a:lstStyle/>
          <a:p>
            <a:pPr marL="109728" indent="0">
              <a:buNone/>
            </a:pPr>
            <a:r>
              <a:rPr lang="en-US" dirty="0"/>
              <a:t>(1) Element Documentation (buttons)</a:t>
            </a:r>
          </a:p>
          <a:p>
            <a:pPr lvl="1"/>
            <a:r>
              <a:rPr lang="en-US" b="1" i="1" dirty="0">
                <a:sym typeface="Wingdings" panose="05000000000000000000" pitchFamily="2" charset="2"/>
              </a:rPr>
              <a:t>&lt;</a:t>
            </a:r>
            <a:r>
              <a:rPr lang="en-US" b="1" i="1" dirty="0" err="1">
                <a:sym typeface="Wingdings" panose="05000000000000000000" pitchFamily="2" charset="2"/>
              </a:rPr>
              <a:t>Symb</a:t>
            </a:r>
            <a:r>
              <a:rPr lang="en-US" b="1" i="1" dirty="0">
                <a:sym typeface="Wingdings" panose="05000000000000000000" pitchFamily="2" charset="2"/>
              </a:rPr>
              <a:t>&gt;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– adds a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Symbolic Constant not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already being used in the Ladder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Logic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Enter the fields &amp; press </a:t>
            </a:r>
            <a:r>
              <a:rPr lang="en-US" i="1" dirty="0">
                <a:sym typeface="Wingdings" panose="05000000000000000000" pitchFamily="2" charset="2"/>
              </a:rPr>
              <a:t>&lt;Add Record&gt;</a:t>
            </a:r>
            <a:r>
              <a:rPr lang="en-US" dirty="0">
                <a:sym typeface="Wingdings" panose="05000000000000000000" pitchFamily="2" charset="2"/>
              </a:rPr>
              <a:t> button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Notice: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Constant’s Name shows up in the </a:t>
            </a:r>
            <a:r>
              <a:rPr lang="en-US" b="1" dirty="0">
                <a:sym typeface="Wingdings" panose="05000000000000000000" pitchFamily="2" charset="2"/>
              </a:rPr>
              <a:t>Nickname</a:t>
            </a:r>
            <a:r>
              <a:rPr lang="en-US" dirty="0">
                <a:sym typeface="Wingdings" panose="05000000000000000000" pitchFamily="2" charset="2"/>
              </a:rPr>
              <a:t> field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Constant’s Value shows up in the </a:t>
            </a:r>
            <a:r>
              <a:rPr lang="en-US" b="1" dirty="0">
                <a:sym typeface="Wingdings" panose="05000000000000000000" pitchFamily="2" charset="2"/>
              </a:rPr>
              <a:t>Extra</a:t>
            </a:r>
            <a:r>
              <a:rPr lang="en-US" dirty="0">
                <a:sym typeface="Wingdings" panose="05000000000000000000" pitchFamily="2" charset="2"/>
              </a:rPr>
              <a:t> Info field</a:t>
            </a:r>
          </a:p>
        </p:txBody>
      </p:sp>
      <p:pic>
        <p:nvPicPr>
          <p:cNvPr id="6146" name="PIC: Symb_But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7" y="2057397"/>
            <a:ext cx="792956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: Add_Symb_Con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7400"/>
            <a:ext cx="2543175" cy="164782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5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241575</TotalTime>
  <Words>585</Words>
  <Application>Microsoft Office PowerPoint</Application>
  <PresentationFormat>On-screen Show (4:3)</PresentationFormat>
  <Paragraphs>190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Trebuchet MS</vt:lpstr>
      <vt:lpstr>Wingdings</vt:lpstr>
      <vt:lpstr>Wingdings 2</vt:lpstr>
      <vt:lpstr>Urban</vt:lpstr>
      <vt:lpstr>Do-more Technical Training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Gregory Kiser</cp:lastModifiedBy>
  <cp:revision>1701</cp:revision>
  <dcterms:created xsi:type="dcterms:W3CDTF">2014-08-20T17:24:46Z</dcterms:created>
  <dcterms:modified xsi:type="dcterms:W3CDTF">2016-03-14T03:10:47Z</dcterms:modified>
</cp:coreProperties>
</file>