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6"/>
  </p:notesMasterIdLst>
  <p:sldIdLst>
    <p:sldId id="256" r:id="rId2"/>
    <p:sldId id="292" r:id="rId3"/>
    <p:sldId id="367" r:id="rId4"/>
    <p:sldId id="364" r:id="rId5"/>
    <p:sldId id="366" r:id="rId6"/>
    <p:sldId id="416" r:id="rId7"/>
    <p:sldId id="417" r:id="rId8"/>
    <p:sldId id="400" r:id="rId9"/>
    <p:sldId id="441" r:id="rId10"/>
    <p:sldId id="442" r:id="rId11"/>
    <p:sldId id="443" r:id="rId12"/>
    <p:sldId id="444" r:id="rId13"/>
    <p:sldId id="445" r:id="rId14"/>
    <p:sldId id="446" r:id="rId15"/>
    <p:sldId id="430" r:id="rId16"/>
    <p:sldId id="447" r:id="rId17"/>
    <p:sldId id="448" r:id="rId18"/>
    <p:sldId id="449" r:id="rId19"/>
    <p:sldId id="450" r:id="rId20"/>
    <p:sldId id="451" r:id="rId21"/>
    <p:sldId id="452" r:id="rId22"/>
    <p:sldId id="431" r:id="rId23"/>
    <p:sldId id="453" r:id="rId24"/>
    <p:sldId id="454" r:id="rId25"/>
    <p:sldId id="455" r:id="rId26"/>
    <p:sldId id="456" r:id="rId27"/>
    <p:sldId id="458" r:id="rId28"/>
    <p:sldId id="473" r:id="rId29"/>
    <p:sldId id="432" r:id="rId30"/>
    <p:sldId id="457" r:id="rId31"/>
    <p:sldId id="459" r:id="rId32"/>
    <p:sldId id="433" r:id="rId33"/>
    <p:sldId id="460" r:id="rId34"/>
    <p:sldId id="461" r:id="rId35"/>
    <p:sldId id="462" r:id="rId36"/>
    <p:sldId id="463" r:id="rId37"/>
    <p:sldId id="464" r:id="rId38"/>
    <p:sldId id="465" r:id="rId39"/>
    <p:sldId id="466" r:id="rId40"/>
    <p:sldId id="434" r:id="rId41"/>
    <p:sldId id="467" r:id="rId42"/>
    <p:sldId id="468" r:id="rId43"/>
    <p:sldId id="469" r:id="rId44"/>
    <p:sldId id="470" r:id="rId45"/>
    <p:sldId id="471" r:id="rId46"/>
    <p:sldId id="472" r:id="rId47"/>
    <p:sldId id="435" r:id="rId48"/>
    <p:sldId id="474" r:id="rId49"/>
    <p:sldId id="475" r:id="rId50"/>
    <p:sldId id="476" r:id="rId51"/>
    <p:sldId id="477" r:id="rId52"/>
    <p:sldId id="478" r:id="rId53"/>
    <p:sldId id="479" r:id="rId54"/>
    <p:sldId id="436" r:id="rId55"/>
    <p:sldId id="480" r:id="rId56"/>
    <p:sldId id="481" r:id="rId57"/>
    <p:sldId id="482" r:id="rId58"/>
    <p:sldId id="483" r:id="rId59"/>
    <p:sldId id="484" r:id="rId60"/>
    <p:sldId id="485" r:id="rId61"/>
    <p:sldId id="437" r:id="rId62"/>
    <p:sldId id="438" r:id="rId63"/>
    <p:sldId id="439" r:id="rId64"/>
    <p:sldId id="440" r:id="rId6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F00"/>
    <a:srgbClr val="FF6700"/>
    <a:srgbClr val="4D4E80"/>
    <a:srgbClr val="C9C9DA"/>
    <a:srgbClr val="C9C9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39" autoAdjust="0"/>
  </p:normalViewPr>
  <p:slideViewPr>
    <p:cSldViewPr>
      <p:cViewPr varScale="1">
        <p:scale>
          <a:sx n="116" d="100"/>
          <a:sy n="116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E13E39-AB88-423A-BDDD-43F2F121EA26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Do-more Technical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Do-more Way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17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8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Configuration – </a:t>
            </a:r>
            <a:r>
              <a:rPr lang="en-US" sz="1400" b="1" dirty="0" smtClean="0"/>
              <a:t>DL Server (K-</a:t>
            </a:r>
            <a:r>
              <a:rPr lang="en-US" sz="1400" b="1" dirty="0" err="1" smtClean="0"/>
              <a:t>seq</a:t>
            </a:r>
            <a:r>
              <a:rPr lang="en-US" sz="1400" b="1" dirty="0" smtClean="0"/>
              <a:t>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DL-Memory</a:t>
            </a:r>
            <a:endParaRPr lang="en-US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 Server on </a:t>
            </a:r>
            <a:r>
              <a:rPr lang="en-US" sz="1600" b="1" dirty="0" smtClean="0">
                <a:solidFill>
                  <a:schemeClr val="accent1"/>
                </a:solidFill>
              </a:rPr>
              <a:t>@</a:t>
            </a:r>
            <a:r>
              <a:rPr lang="en-US" sz="1600" b="1" dirty="0" err="1" smtClean="0">
                <a:solidFill>
                  <a:schemeClr val="accent1"/>
                </a:solidFill>
              </a:rPr>
              <a:t>IntEthernet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747164" y="1938087"/>
            <a:ext cx="1593273" cy="391026"/>
          </a:xfrm>
          <a:prstGeom prst="wedgeRoundRectCallout">
            <a:avLst>
              <a:gd name="adj1" fmla="val -21303"/>
              <a:gd name="adj2" fmla="val 27527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DL Server runs in the background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854911" y="1767016"/>
            <a:ext cx="1752600" cy="762000"/>
          </a:xfrm>
          <a:prstGeom prst="wedgeRoundRectCallout">
            <a:avLst>
              <a:gd name="adj1" fmla="val -108730"/>
              <a:gd name="adj2" fmla="val 9060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DL Server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19226" y="4284128"/>
            <a:ext cx="1632590" cy="804343"/>
          </a:xfrm>
          <a:prstGeom prst="wedgeRoundRectCallout">
            <a:avLst>
              <a:gd name="adj1" fmla="val -75945"/>
              <a:gd name="adj2" fmla="val 136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DL Server 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</a:t>
            </a:r>
            <a:r>
              <a:rPr lang="en-US" sz="1200" b="1" i="1" dirty="0" smtClean="0">
                <a:solidFill>
                  <a:srgbClr val="0070C0"/>
                </a:solidFill>
              </a:rPr>
              <a:t>DL memory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5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37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8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Configuration – </a:t>
            </a:r>
            <a:r>
              <a:rPr lang="en-US" sz="1400" b="1" dirty="0" smtClean="0"/>
              <a:t>SNTP “Simple Network Time Protocol”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IntEthernet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NETTIME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531810" y="2971800"/>
            <a:ext cx="2822580" cy="838200"/>
          </a:xfrm>
          <a:prstGeom prst="wedgeRoundRectCallout">
            <a:avLst>
              <a:gd name="adj1" fmla="val 91274"/>
              <a:gd name="adj2" fmla="val -458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70C0"/>
                </a:solidFill>
              </a:rPr>
              <a:t>@</a:t>
            </a:r>
            <a:r>
              <a:rPr lang="en-US" sz="1200" b="1" i="1" dirty="0" err="1" smtClean="0">
                <a:solidFill>
                  <a:srgbClr val="0070C0"/>
                </a:solidFill>
              </a:rPr>
              <a:t>IntEthernet</a:t>
            </a:r>
            <a:r>
              <a:rPr lang="en-US" sz="1200" b="1" i="1" dirty="0" smtClean="0">
                <a:solidFill>
                  <a:srgbClr val="0070C0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SNTP “Simple Network Time Protocol”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979170" y="3352800"/>
            <a:ext cx="1927860" cy="762000"/>
          </a:xfrm>
          <a:prstGeom prst="wedgeRoundRectCallout">
            <a:avLst>
              <a:gd name="adj1" fmla="val 79070"/>
              <a:gd name="adj2" fmla="val 13385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NETTIME</a:t>
            </a:r>
            <a:r>
              <a:rPr lang="en-US" sz="1200" i="1" dirty="0" smtClean="0">
                <a:solidFill>
                  <a:schemeClr val="tx1"/>
                </a:solidFill>
              </a:rPr>
              <a:t> instruction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324600" y="3657598"/>
            <a:ext cx="1752600" cy="762000"/>
          </a:xfrm>
          <a:prstGeom prst="wedgeRoundRectCallout">
            <a:avLst>
              <a:gd name="adj1" fmla="val -132232"/>
              <a:gd name="adj2" fmla="val 22141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NETTIME</a:t>
            </a:r>
            <a:r>
              <a:rPr lang="en-US" sz="1200" i="1" dirty="0" smtClean="0">
                <a:solidFill>
                  <a:schemeClr val="tx1"/>
                </a:solidFill>
              </a:rPr>
              <a:t> instruction uses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5" name="-(devices)"/>
          <p:cNvSpPr/>
          <p:nvPr/>
        </p:nvSpPr>
        <p:spPr>
          <a:xfrm>
            <a:off x="381000" y="3465574"/>
            <a:ext cx="2819400" cy="430129"/>
          </a:xfrm>
          <a:prstGeom prst="wedgeRoundRectCallout">
            <a:avLst>
              <a:gd name="adj1" fmla="val 72754"/>
              <a:gd name="adj2" fmla="val 1925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access to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</a:t>
            </a:r>
          </a:p>
        </p:txBody>
      </p:sp>
    </p:spTree>
    <p:extLst>
      <p:ext uri="{BB962C8B-B14F-4D97-AF65-F5344CB8AC3E}">
        <p14:creationId xmlns:p14="http://schemas.microsoft.com/office/powerpoint/2010/main" val="328842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Configuration – </a:t>
            </a:r>
            <a:r>
              <a:rPr lang="en-US" sz="1400" b="1" dirty="0" smtClean="0"/>
              <a:t>ICMP “Internet Control Message Protocol”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IntEthernet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PING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531810" y="2971800"/>
            <a:ext cx="2822580" cy="1014222"/>
          </a:xfrm>
          <a:prstGeom prst="wedgeRoundRectCallout">
            <a:avLst>
              <a:gd name="adj1" fmla="val 91274"/>
              <a:gd name="adj2" fmla="val -458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ICMP “Internet Control Message Protocol” &amp; responding to external ICMP “pings”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979170" y="3352800"/>
            <a:ext cx="1927860" cy="762000"/>
          </a:xfrm>
          <a:prstGeom prst="wedgeRoundRectCallout">
            <a:avLst>
              <a:gd name="adj1" fmla="val 78643"/>
              <a:gd name="adj2" fmla="val 13277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PING</a:t>
            </a:r>
            <a:r>
              <a:rPr lang="en-US" sz="1200" i="1" dirty="0" smtClean="0">
                <a:solidFill>
                  <a:schemeClr val="tx1"/>
                </a:solidFill>
              </a:rPr>
              <a:t> instruction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324600" y="3657598"/>
            <a:ext cx="1752600" cy="762000"/>
          </a:xfrm>
          <a:prstGeom prst="wedgeRoundRectCallout">
            <a:avLst>
              <a:gd name="adj1" fmla="val -132232"/>
              <a:gd name="adj2" fmla="val 22141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PING</a:t>
            </a:r>
            <a:r>
              <a:rPr lang="en-US" sz="1200" i="1" dirty="0" smtClean="0">
                <a:solidFill>
                  <a:schemeClr val="tx1"/>
                </a:solidFill>
              </a:rPr>
              <a:t> instruction uses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4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DNS “Domain Name System” Protocol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IntEthernet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DNSLOOKUP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531810" y="2971800"/>
            <a:ext cx="2822580" cy="762000"/>
          </a:xfrm>
          <a:prstGeom prst="wedgeRoundRectCallout">
            <a:avLst>
              <a:gd name="adj1" fmla="val 91274"/>
              <a:gd name="adj2" fmla="val -458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DNS “Domain Name System”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979170" y="3272790"/>
            <a:ext cx="1927860" cy="922020"/>
          </a:xfrm>
          <a:prstGeom prst="wedgeRoundRectCallout">
            <a:avLst>
              <a:gd name="adj1" fmla="val 78130"/>
              <a:gd name="adj2" fmla="val 11099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DNSLOOKUP</a:t>
            </a:r>
            <a:r>
              <a:rPr lang="en-US" sz="1200" i="1" dirty="0" smtClean="0">
                <a:solidFill>
                  <a:schemeClr val="tx1"/>
                </a:solidFill>
              </a:rPr>
              <a:t>  instruction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324600" y="3657598"/>
            <a:ext cx="1752600" cy="762000"/>
          </a:xfrm>
          <a:prstGeom prst="wedgeRoundRectCallout">
            <a:avLst>
              <a:gd name="adj1" fmla="val -132232"/>
              <a:gd name="adj2" fmla="val 22141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DNSLOOKUP</a:t>
            </a:r>
            <a:r>
              <a:rPr lang="en-US" sz="1200" i="1" dirty="0" smtClean="0">
                <a:solidFill>
                  <a:schemeClr val="tx1"/>
                </a:solidFill>
              </a:rPr>
              <a:t> instruction uses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4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37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8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</a:t>
            </a:r>
            <a:r>
              <a:rPr lang="en-US" sz="1400" b="1" dirty="0" err="1" smtClean="0"/>
              <a:t>Peerlink</a:t>
            </a:r>
            <a:r>
              <a:rPr lang="en-US" sz="1400" b="1" dirty="0" smtClean="0"/>
              <a:t> Function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IntEthernet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 Blocks</a:t>
            </a:r>
            <a:br>
              <a:rPr lang="en-US" dirty="0" smtClean="0"/>
            </a:br>
            <a:r>
              <a:rPr lang="en-US" dirty="0" smtClean="0"/>
              <a:t>PL Structure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PEERLINK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531810" y="3027848"/>
            <a:ext cx="2822580" cy="629752"/>
          </a:xfrm>
          <a:prstGeom prst="wedgeRoundRectCallout">
            <a:avLst>
              <a:gd name="adj1" fmla="val 91274"/>
              <a:gd name="adj2" fmla="val -458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</a:t>
            </a:r>
            <a:r>
              <a:rPr lang="en-US" sz="1200" i="1" dirty="0" err="1" smtClean="0">
                <a:solidFill>
                  <a:schemeClr val="tx1"/>
                </a:solidFill>
              </a:rPr>
              <a:t>Peerlink</a:t>
            </a:r>
            <a:r>
              <a:rPr lang="en-US" sz="1200" i="1" dirty="0" smtClean="0">
                <a:solidFill>
                  <a:schemeClr val="tx1"/>
                </a:solidFill>
              </a:rPr>
              <a:t>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838200" y="3352800"/>
            <a:ext cx="1927860" cy="762000"/>
          </a:xfrm>
          <a:prstGeom prst="wedgeRoundRectCallout">
            <a:avLst>
              <a:gd name="adj1" fmla="val 86334"/>
              <a:gd name="adj2" fmla="val 13601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PEERLINK</a:t>
            </a:r>
            <a:r>
              <a:rPr lang="en-US" sz="1200" i="1" dirty="0" smtClean="0">
                <a:solidFill>
                  <a:schemeClr val="tx1"/>
                </a:solidFill>
              </a:rPr>
              <a:t> instruction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9" name="-(dev-mem)"/>
          <p:cNvSpPr/>
          <p:nvPr/>
        </p:nvSpPr>
        <p:spPr>
          <a:xfrm>
            <a:off x="6413754" y="3352800"/>
            <a:ext cx="2120646" cy="762000"/>
          </a:xfrm>
          <a:prstGeom prst="wedgeRoundRectCallout">
            <a:avLst>
              <a:gd name="adj1" fmla="val -86639"/>
              <a:gd name="adj2" fmla="val 12952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hardware for </a:t>
            </a:r>
            <a:r>
              <a:rPr lang="en-US" sz="1200" b="1" i="1" dirty="0" smtClean="0">
                <a:solidFill>
                  <a:srgbClr val="0070C0"/>
                </a:solidFill>
              </a:rPr>
              <a:t>PL Memory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3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o-more PLC" descr="http://www.automationdirect.com/images/products/views/pv_h2dm1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2342068" cy="45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rchite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9" y="740719"/>
            <a:ext cx="1809750" cy="124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7824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(1) CPU Configuration (Manual)</a:t>
            </a:r>
            <a:br>
              <a:rPr lang="en-US" sz="3600" dirty="0" smtClean="0"/>
            </a:br>
            <a:endParaRPr lang="en-US" sz="2800" dirty="0"/>
          </a:p>
        </p:txBody>
      </p:sp>
      <p:pic>
        <p:nvPicPr>
          <p:cNvPr id="4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os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28600" y="1328450"/>
            <a:ext cx="8686800" cy="5374817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TimeSync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Configuration 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IntEthernet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 smtClean="0"/>
              <a:t>Allows access to: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SDT0 ($Now)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system date/time structure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ST23 ($</a:t>
            </a:r>
            <a:r>
              <a:rPr lang="en-US" b="1" dirty="0" err="1" smtClean="0">
                <a:solidFill>
                  <a:srgbClr val="0070C0"/>
                </a:solidFill>
              </a:rPr>
              <a:t>TimeSynced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 system bit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Ethernet Port 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IntEthernet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 smtClean="0"/>
              <a:t>Configure IP settings</a:t>
            </a:r>
          </a:p>
          <a:p>
            <a:pPr lvl="1"/>
            <a:r>
              <a:rPr lang="en-US" dirty="0" smtClean="0"/>
              <a:t>Enable Secondary Ethernet Connection</a:t>
            </a:r>
          </a:p>
          <a:p>
            <a:pPr lvl="2"/>
            <a:r>
              <a:rPr lang="en-US" dirty="0" smtClean="0"/>
              <a:t>Allows access to all </a:t>
            </a:r>
            <a:r>
              <a:rPr lang="en-US" b="1" dirty="0" smtClean="0">
                <a:solidFill>
                  <a:srgbClr val="0070C0"/>
                </a:solidFill>
              </a:rPr>
              <a:t>Do-more memory</a:t>
            </a:r>
            <a:r>
              <a:rPr lang="en-US" dirty="0" smtClean="0"/>
              <a:t> over a different </a:t>
            </a:r>
            <a:br>
              <a:rPr lang="en-US" dirty="0" smtClean="0"/>
            </a:br>
            <a:r>
              <a:rPr lang="en-US" dirty="0" smtClean="0"/>
              <a:t>UDP Port Number</a:t>
            </a:r>
            <a:endParaRPr lang="en-US" b="1" dirty="0" smtClean="0"/>
          </a:p>
          <a:p>
            <a:pPr lvl="2"/>
            <a:r>
              <a:rPr lang="en-US" dirty="0" smtClean="0"/>
              <a:t>Do-more Designer uses this</a:t>
            </a:r>
          </a:p>
          <a:p>
            <a:pPr lvl="1"/>
            <a:r>
              <a:rPr lang="en-US" dirty="0" smtClean="0"/>
              <a:t>(By default,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DLRX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rgbClr val="00B050"/>
                </a:solidFill>
              </a:rPr>
              <a:t>DLWX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 can be used)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Modbus/TCP Server Configuration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ModbusTCPServer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 smtClean="0"/>
              <a:t>Allows access to </a:t>
            </a:r>
            <a:r>
              <a:rPr lang="en-US" b="1" dirty="0" smtClean="0">
                <a:solidFill>
                  <a:srgbClr val="0070C0"/>
                </a:solidFill>
              </a:rPr>
              <a:t>M-memory</a:t>
            </a:r>
          </a:p>
          <a:p>
            <a:pPr lvl="1"/>
            <a:r>
              <a:rPr lang="en-US" dirty="0" smtClean="0"/>
              <a:t>Uses </a:t>
            </a:r>
            <a:r>
              <a:rPr lang="en-US" b="1" dirty="0" err="1" smtClean="0">
                <a:solidFill>
                  <a:srgbClr val="0070C0"/>
                </a:solidFill>
              </a:rPr>
              <a:t>ModbusTCPServer</a:t>
            </a:r>
            <a:r>
              <a:rPr lang="en-US" dirty="0" smtClean="0"/>
              <a:t> memory structure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Ethernet/IP Explicit Message Server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IntEIPServer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 smtClean="0"/>
              <a:t>Allows access to up to 8 configured </a:t>
            </a:r>
            <a:r>
              <a:rPr lang="en-US" b="1" dirty="0" smtClean="0">
                <a:solidFill>
                  <a:srgbClr val="0070C0"/>
                </a:solidFill>
              </a:rPr>
              <a:t>Do-more memory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blocks</a:t>
            </a:r>
          </a:p>
          <a:p>
            <a:pPr lvl="1"/>
            <a:r>
              <a:rPr lang="en-US" dirty="0" smtClean="0"/>
              <a:t>Uses </a:t>
            </a:r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IntEIPServer</a:t>
            </a:r>
            <a:r>
              <a:rPr lang="en-US" dirty="0" smtClean="0"/>
              <a:t> memory structure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3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21880" y="4686300"/>
            <a:ext cx="1005840" cy="838200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2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3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</a:t>
            </a:r>
            <a:r>
              <a:rPr lang="en-US" sz="1400" b="1" dirty="0" err="1" smtClean="0"/>
              <a:t>TimeSync</a:t>
            </a:r>
            <a:r>
              <a:rPr lang="en-US" sz="1400" b="1" dirty="0" smtClean="0"/>
              <a:t> Configuration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IntEthernet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SDT0 ($Now)</a:t>
            </a:r>
            <a:br>
              <a:rPr lang="en-US" sz="1200" dirty="0" smtClean="0"/>
            </a:br>
            <a:r>
              <a:rPr lang="en-US" sz="1200" dirty="0" smtClean="0"/>
              <a:t>ST23 ($</a:t>
            </a:r>
            <a:r>
              <a:rPr lang="en-US" sz="1200" dirty="0" err="1" smtClean="0"/>
              <a:t>TimeSynced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8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390681" y="3027848"/>
            <a:ext cx="3104838" cy="629752"/>
          </a:xfrm>
          <a:prstGeom prst="wedgeRoundRectCallout">
            <a:avLst>
              <a:gd name="adj1" fmla="val 82518"/>
              <a:gd name="adj2" fmla="val -4974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Time Sync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9" name="-(dev-mem)"/>
          <p:cNvSpPr/>
          <p:nvPr/>
        </p:nvSpPr>
        <p:spPr>
          <a:xfrm>
            <a:off x="6307722" y="3352800"/>
            <a:ext cx="2332711" cy="762000"/>
          </a:xfrm>
          <a:prstGeom prst="wedgeRoundRectCallout">
            <a:avLst>
              <a:gd name="adj1" fmla="val -77457"/>
              <a:gd name="adj2" fmla="val 13168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>
                <a:solidFill>
                  <a:schemeClr val="tx1"/>
                </a:solidFill>
              </a:rPr>
              <a:t>hardware</a:t>
            </a:r>
            <a:r>
              <a:rPr lang="en-US" sz="1200" i="1" dirty="0">
                <a:solidFill>
                  <a:schemeClr val="tx1"/>
                </a:solidFill>
              </a:rPr>
              <a:t> for </a:t>
            </a:r>
            <a:r>
              <a:rPr lang="en-US" sz="1200" b="1" i="1" dirty="0" smtClean="0">
                <a:solidFill>
                  <a:srgbClr val="0070C0"/>
                </a:solidFill>
              </a:rPr>
              <a:t>System Clock Memory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20" name="&lt;-Configure"/>
          <p:cNvCxnSpPr/>
          <p:nvPr/>
        </p:nvCxnSpPr>
        <p:spPr>
          <a:xfrm flipH="1">
            <a:off x="5423586" y="3163234"/>
            <a:ext cx="370700" cy="381000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[Configure]"/>
          <p:cNvSpPr/>
          <p:nvPr/>
        </p:nvSpPr>
        <p:spPr>
          <a:xfrm>
            <a:off x="5724511" y="2050536"/>
            <a:ext cx="1506600" cy="11498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TimeSync</a:t>
            </a:r>
            <a:r>
              <a:rPr lang="en-US" sz="1200" b="1" dirty="0" smtClean="0">
                <a:solidFill>
                  <a:schemeClr val="tx1"/>
                </a:solidFill>
              </a:rPr>
              <a:t>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Server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Alternate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Update Interval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4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8" grpId="0" animBg="1"/>
      <p:bldP spid="27" grpId="0" animBg="1"/>
      <p:bldP spid="27" grpId="1" animBg="1"/>
      <p:bldP spid="29" grpId="0" animBg="1"/>
      <p:bldP spid="29" grpId="1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3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4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IP Configuration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IntEthernet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531810" y="3027848"/>
            <a:ext cx="2822580" cy="629752"/>
          </a:xfrm>
          <a:prstGeom prst="wedgeRoundRectCallout">
            <a:avLst>
              <a:gd name="adj1" fmla="val 91274"/>
              <a:gd name="adj2" fmla="val -458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all Ethernet telegrams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20" name="&lt;-Configure"/>
          <p:cNvCxnSpPr/>
          <p:nvPr/>
        </p:nvCxnSpPr>
        <p:spPr>
          <a:xfrm flipH="1">
            <a:off x="5423586" y="3163234"/>
            <a:ext cx="370700" cy="381000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[Configure]"/>
          <p:cNvSpPr/>
          <p:nvPr/>
        </p:nvSpPr>
        <p:spPr>
          <a:xfrm>
            <a:off x="5566318" y="1745967"/>
            <a:ext cx="1822986" cy="13913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IP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Module ID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Name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Description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IP Address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Subnet Mask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Gateway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8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7" grpId="0" animBg="1"/>
      <p:bldP spid="27" grpId="1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19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Secondary Ethernet Connection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PLC Memory</a:t>
            </a:r>
            <a:endParaRPr lang="en-US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Do-more Server on </a:t>
            </a:r>
            <a:r>
              <a:rPr lang="en-US" sz="1600" b="1" dirty="0" smtClean="0">
                <a:solidFill>
                  <a:schemeClr val="accent1"/>
                </a:solidFill>
              </a:rPr>
              <a:t>@</a:t>
            </a:r>
            <a:r>
              <a:rPr lang="en-US" sz="1600" b="1" dirty="0" err="1" smtClean="0">
                <a:solidFill>
                  <a:schemeClr val="accent1"/>
                </a:solidFill>
              </a:rPr>
              <a:t>IntEthernet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667500" y="1918536"/>
            <a:ext cx="1752600" cy="430129"/>
          </a:xfrm>
          <a:prstGeom prst="wedgeRoundRectCallout">
            <a:avLst>
              <a:gd name="adj1" fmla="val -21303"/>
              <a:gd name="adj2" fmla="val 24042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runs in the background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854911" y="1767016"/>
            <a:ext cx="1752600" cy="762000"/>
          </a:xfrm>
          <a:prstGeom prst="wedgeRoundRectCallout">
            <a:avLst>
              <a:gd name="adj1" fmla="val -108730"/>
              <a:gd name="adj2" fmla="val 9060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19226" y="4097480"/>
            <a:ext cx="1632590" cy="1177638"/>
          </a:xfrm>
          <a:prstGeom prst="wedgeRoundRectCallout">
            <a:avLst>
              <a:gd name="adj1" fmla="val -75945"/>
              <a:gd name="adj2" fmla="val 136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all the </a:t>
            </a:r>
            <a:r>
              <a:rPr lang="en-US" sz="1200" b="1" i="1" dirty="0" smtClean="0">
                <a:solidFill>
                  <a:srgbClr val="0070C0"/>
                </a:solidFill>
              </a:rPr>
              <a:t>PLC’s memory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17" name="&lt;-Configure"/>
          <p:cNvCxnSpPr>
            <a:endCxn id="20" idx="1"/>
          </p:cNvCxnSpPr>
          <p:nvPr/>
        </p:nvCxnSpPr>
        <p:spPr>
          <a:xfrm flipV="1">
            <a:off x="5408141" y="3536092"/>
            <a:ext cx="910386" cy="348644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[Configure]"/>
          <p:cNvSpPr/>
          <p:nvPr/>
        </p:nvSpPr>
        <p:spPr>
          <a:xfrm>
            <a:off x="3785286" y="3842061"/>
            <a:ext cx="1657260" cy="9503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Secondary Ethernet Connection: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Enable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UDP Port Number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8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DL Client (K-</a:t>
            </a:r>
            <a:r>
              <a:rPr lang="en-US" sz="1400" b="1" dirty="0" err="1" smtClean="0"/>
              <a:t>seq</a:t>
            </a:r>
            <a:r>
              <a:rPr lang="en-US" sz="1400" b="1" dirty="0" smtClean="0"/>
              <a:t>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IntEthernet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DLRX</a:t>
            </a:r>
          </a:p>
          <a:p>
            <a:pPr algn="ctr"/>
            <a:r>
              <a:rPr lang="en-US" dirty="0" smtClean="0"/>
              <a:t>DLWX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941684" y="2948178"/>
            <a:ext cx="2685588" cy="1014222"/>
          </a:xfrm>
          <a:prstGeom prst="wedgeRoundRectCallout">
            <a:avLst>
              <a:gd name="adj1" fmla="val 83605"/>
              <a:gd name="adj2" fmla="val -4338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</a:t>
            </a:r>
            <a:r>
              <a:rPr lang="en-US" sz="1200" i="1" dirty="0" smtClean="0">
                <a:solidFill>
                  <a:schemeClr val="tx1"/>
                </a:solidFill>
              </a:rPr>
              <a:t> handling the hidden background DL Client’s K-</a:t>
            </a:r>
            <a:r>
              <a:rPr lang="en-US" sz="1200" i="1" dirty="0" err="1" smtClean="0">
                <a:solidFill>
                  <a:schemeClr val="tx1"/>
                </a:solidFill>
              </a:rPr>
              <a:t>seq</a:t>
            </a:r>
            <a:r>
              <a:rPr lang="en-US" sz="1200" i="1" dirty="0" smtClean="0">
                <a:solidFill>
                  <a:schemeClr val="tx1"/>
                </a:solidFill>
              </a:rPr>
              <a:t>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776745" y="3352800"/>
            <a:ext cx="2332711" cy="762000"/>
          </a:xfrm>
          <a:prstGeom prst="wedgeRoundRectCallout">
            <a:avLst>
              <a:gd name="adj1" fmla="val 65110"/>
              <a:gd name="adj2" fmla="val 13385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DLRX/DLWX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140577" y="3723722"/>
            <a:ext cx="2120646" cy="629752"/>
          </a:xfrm>
          <a:prstGeom prst="wedgeRoundRectCallout">
            <a:avLst>
              <a:gd name="adj1" fmla="val -119801"/>
              <a:gd name="adj2" fmla="val 265895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DLRX/DLWX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4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Do-more Architecture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or</a:t>
            </a:r>
            <a:br>
              <a:rPr lang="en-US" dirty="0" smtClean="0"/>
            </a:br>
            <a:r>
              <a:rPr lang="en-US" dirty="0" smtClean="0"/>
              <a:t>System Resource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24" name="&lt;-&gt; Inst-Serv"/>
          <p:cNvCxnSpPr/>
          <p:nvPr/>
        </p:nvCxnSpPr>
        <p:spPr>
          <a:xfrm flipH="1">
            <a:off x="3124200" y="3810000"/>
            <a:ext cx="3451748" cy="1828800"/>
          </a:xfrm>
          <a:prstGeom prst="straightConnector1">
            <a:avLst/>
          </a:prstGeom>
          <a:ln w="69850" cap="rnd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-(device-centric)"/>
          <p:cNvSpPr/>
          <p:nvPr/>
        </p:nvSpPr>
        <p:spPr>
          <a:xfrm>
            <a:off x="1146464" y="2430429"/>
            <a:ext cx="1593273" cy="473142"/>
          </a:xfrm>
          <a:prstGeom prst="wedgeRoundRectCallout">
            <a:avLst>
              <a:gd name="adj1" fmla="val 115947"/>
              <a:gd name="adj2" fmla="val 20067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PLCs are “device-centric”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7" name="-(interface-hw)"/>
          <p:cNvSpPr/>
          <p:nvPr/>
        </p:nvSpPr>
        <p:spPr>
          <a:xfrm>
            <a:off x="531810" y="2967796"/>
            <a:ext cx="2822580" cy="1227208"/>
          </a:xfrm>
          <a:prstGeom prst="wedgeRoundRectCallout">
            <a:avLst>
              <a:gd name="adj1" fmla="val 91274"/>
              <a:gd name="adj2" fmla="val -458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Devices interface directly to the PLC’s hardware &amp; system resources, handling low-level issues like protocols, handshaking, memory allocation, status flags &amp; communication buffer management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1066800" y="3352800"/>
            <a:ext cx="1752600" cy="762000"/>
          </a:xfrm>
          <a:prstGeom prst="wedgeRoundRectCallout">
            <a:avLst>
              <a:gd name="adj1" fmla="val 86334"/>
              <a:gd name="adj2" fmla="val 13601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Devices provide a uniform interface to the hardware for the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9" name="-(dev-mem)"/>
          <p:cNvSpPr/>
          <p:nvPr/>
        </p:nvSpPr>
        <p:spPr>
          <a:xfrm>
            <a:off x="6318527" y="3352800"/>
            <a:ext cx="1752600" cy="762000"/>
          </a:xfrm>
          <a:prstGeom prst="wedgeRoundRectCallout">
            <a:avLst>
              <a:gd name="adj1" fmla="val -86639"/>
              <a:gd name="adj2" fmla="val 12952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Devices also provide a uniform interface to the hardware for the memory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324600" y="3657598"/>
            <a:ext cx="1752600" cy="762000"/>
          </a:xfrm>
          <a:prstGeom prst="wedgeRoundRectCallout">
            <a:avLst>
              <a:gd name="adj1" fmla="val -132232"/>
              <a:gd name="adj2" fmla="val 22141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Most instructions do not use Devices but interface directly to memory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1" name="-(serv background)"/>
          <p:cNvSpPr/>
          <p:nvPr/>
        </p:nvSpPr>
        <p:spPr>
          <a:xfrm>
            <a:off x="6667500" y="1752600"/>
            <a:ext cx="1752600" cy="762000"/>
          </a:xfrm>
          <a:prstGeom prst="wedgeRoundRectCallout">
            <a:avLst>
              <a:gd name="adj1" fmla="val -18013"/>
              <a:gd name="adj2" fmla="val 14466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Servers are similar to Devices but run in the background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854911" y="1767016"/>
            <a:ext cx="1752600" cy="762000"/>
          </a:xfrm>
          <a:prstGeom prst="wedgeRoundRectCallout">
            <a:avLst>
              <a:gd name="adj1" fmla="val -108730"/>
              <a:gd name="adj2" fmla="val 9060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Servers (like Devices) interface directly to the PLC’s hardware or System Resources 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19226" y="4038598"/>
            <a:ext cx="1632590" cy="1295402"/>
          </a:xfrm>
          <a:prstGeom prst="wedgeRoundRectCallout">
            <a:avLst>
              <a:gd name="adj1" fmla="val -75945"/>
              <a:gd name="adj2" fmla="val 136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Servers (like Devices) also provide a uniform interface to the hardware for the memory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4" name="-(serv-inst)"/>
          <p:cNvSpPr/>
          <p:nvPr/>
        </p:nvSpPr>
        <p:spPr>
          <a:xfrm>
            <a:off x="990600" y="3810000"/>
            <a:ext cx="1828800" cy="846004"/>
          </a:xfrm>
          <a:prstGeom prst="wedgeRoundRectCallout">
            <a:avLst>
              <a:gd name="adj1" fmla="val 145891"/>
              <a:gd name="adj2" fmla="val 7459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With a few exceptions, Servers do not normally interface with instructions 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5" name="-(devices)"/>
          <p:cNvSpPr/>
          <p:nvPr/>
        </p:nvSpPr>
        <p:spPr>
          <a:xfrm>
            <a:off x="381000" y="3465574"/>
            <a:ext cx="2819400" cy="430129"/>
          </a:xfrm>
          <a:prstGeom prst="wedgeRoundRectCallout">
            <a:avLst>
              <a:gd name="adj1" fmla="val 72754"/>
              <a:gd name="adj2" fmla="val 1925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Devices are interfaces that provide access to Do-more resources</a:t>
            </a:r>
          </a:p>
        </p:txBody>
      </p:sp>
    </p:spTree>
    <p:extLst>
      <p:ext uri="{BB962C8B-B14F-4D97-AF65-F5344CB8AC3E}">
        <p14:creationId xmlns:p14="http://schemas.microsoft.com/office/powerpoint/2010/main" val="212731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18" grpId="0" animBg="1"/>
      <p:bldP spid="20" grpId="0" animBg="1"/>
      <p:bldP spid="22" grpId="0" animBg="1"/>
      <p:bldP spid="23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19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Modbus TCP Server (Slave)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M-Memory</a:t>
            </a:r>
          </a:p>
          <a:p>
            <a:pPr algn="ctr"/>
            <a:r>
              <a:rPr lang="en-US" sz="1200" dirty="0" smtClean="0"/>
              <a:t>$</a:t>
            </a:r>
            <a:r>
              <a:rPr lang="en-US" sz="1200" dirty="0" err="1" smtClean="0"/>
              <a:t>ModbusTCPServer</a:t>
            </a:r>
            <a:endParaRPr lang="en-US" sz="1200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@</a:t>
            </a:r>
            <a:r>
              <a:rPr lang="en-US" sz="1100" b="1" dirty="0" err="1" smtClean="0">
                <a:solidFill>
                  <a:schemeClr val="accent1"/>
                </a:solidFill>
              </a:rPr>
              <a:t>ModbusTCPServer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667500" y="1752600"/>
            <a:ext cx="1752600" cy="762000"/>
          </a:xfrm>
          <a:prstGeom prst="wedgeRoundRectCallout">
            <a:avLst>
              <a:gd name="adj1" fmla="val -18013"/>
              <a:gd name="adj2" fmla="val 14466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err="1" smtClean="0">
                <a:solidFill>
                  <a:schemeClr val="accent1"/>
                </a:solidFill>
              </a:rPr>
              <a:t>ModbusTCP</a:t>
            </a:r>
            <a:r>
              <a:rPr lang="en-US" sz="1200" b="1" i="1" dirty="0" smtClean="0">
                <a:solidFill>
                  <a:schemeClr val="accent1"/>
                </a:solidFill>
              </a:rPr>
              <a:t> Server </a:t>
            </a:r>
            <a:r>
              <a:rPr lang="en-US" sz="1200" i="1" dirty="0" smtClean="0">
                <a:solidFill>
                  <a:schemeClr val="tx1"/>
                </a:solidFill>
              </a:rPr>
              <a:t>runs in the background but is visible &amp; configurable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767281" y="1767016"/>
            <a:ext cx="1927860" cy="762000"/>
          </a:xfrm>
          <a:prstGeom prst="wedgeRoundRectCallout">
            <a:avLst>
              <a:gd name="adj1" fmla="val -100184"/>
              <a:gd name="adj2" fmla="val 9385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Modbus TCP Server </a:t>
            </a:r>
            <a:r>
              <a:rPr lang="en-US" sz="1200" i="1" dirty="0" smtClean="0">
                <a:solidFill>
                  <a:schemeClr val="tx1"/>
                </a:solidFill>
              </a:rPr>
              <a:t>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19226" y="4038598"/>
            <a:ext cx="1632590" cy="1295402"/>
          </a:xfrm>
          <a:prstGeom prst="wedgeRoundRectCallout">
            <a:avLst>
              <a:gd name="adj1" fmla="val -75945"/>
              <a:gd name="adj2" fmla="val 136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Modbus TCP Server </a:t>
            </a:r>
            <a:r>
              <a:rPr lang="en-US" sz="1200" i="1" dirty="0" smtClean="0">
                <a:solidFill>
                  <a:schemeClr val="tx1"/>
                </a:solidFill>
              </a:rPr>
              <a:t>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</a:t>
            </a:r>
            <a:r>
              <a:rPr lang="en-US" sz="1200" b="1" i="1" dirty="0" smtClean="0">
                <a:solidFill>
                  <a:srgbClr val="0070C0"/>
                </a:solidFill>
              </a:rPr>
              <a:t>M-memory</a:t>
            </a:r>
            <a:r>
              <a:rPr lang="en-US" sz="1200" i="1" dirty="0" smtClean="0">
                <a:solidFill>
                  <a:schemeClr val="tx1"/>
                </a:solidFill>
              </a:rPr>
              <a:t> &amp; the </a:t>
            </a:r>
            <a:r>
              <a:rPr lang="en-US" sz="1200" b="1" i="1" dirty="0" smtClean="0">
                <a:solidFill>
                  <a:srgbClr val="0070C0"/>
                </a:solidFill>
              </a:rPr>
              <a:t>Server’s Structure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sp>
        <p:nvSpPr>
          <p:cNvPr id="15" name="[Configure]"/>
          <p:cNvSpPr/>
          <p:nvPr/>
        </p:nvSpPr>
        <p:spPr>
          <a:xfrm>
            <a:off x="2743200" y="3742279"/>
            <a:ext cx="2669035" cy="11498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Modbus TCP Server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Enable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Maximum Concurrent Sessions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Client Inactivity Timeout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TCP Port Number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17" name="&lt;-Configure"/>
          <p:cNvCxnSpPr>
            <a:endCxn id="20" idx="1"/>
          </p:cNvCxnSpPr>
          <p:nvPr/>
        </p:nvCxnSpPr>
        <p:spPr>
          <a:xfrm flipV="1">
            <a:off x="5408141" y="3536092"/>
            <a:ext cx="910386" cy="348644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4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19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</a:t>
            </a:r>
            <a:r>
              <a:rPr lang="en-US" sz="1400" b="1" dirty="0" err="1" smtClean="0"/>
              <a:t>EtherNet</a:t>
            </a:r>
            <a:r>
              <a:rPr lang="en-US" sz="1400" b="1" dirty="0" smtClean="0"/>
              <a:t>/IP Explicit Message Server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Block1-8</a:t>
            </a:r>
          </a:p>
          <a:p>
            <a:pPr algn="ctr"/>
            <a:r>
              <a:rPr lang="en-US" dirty="0" smtClean="0"/>
              <a:t>$</a:t>
            </a:r>
            <a:r>
              <a:rPr lang="en-US" dirty="0" err="1" smtClean="0"/>
              <a:t>IntEIPServer</a:t>
            </a:r>
            <a:endParaRPr lang="en-US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@</a:t>
            </a:r>
            <a:r>
              <a:rPr lang="en-US" sz="1400" b="1" dirty="0" err="1" smtClean="0">
                <a:solidFill>
                  <a:schemeClr val="accent1"/>
                </a:solidFill>
              </a:rPr>
              <a:t>IntEIPServer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579870" y="1714500"/>
            <a:ext cx="1927860" cy="838200"/>
          </a:xfrm>
          <a:prstGeom prst="wedgeRoundRectCallout">
            <a:avLst>
              <a:gd name="adj1" fmla="val -18440"/>
              <a:gd name="adj2" fmla="val 1299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err="1" smtClean="0">
                <a:solidFill>
                  <a:schemeClr val="accent1"/>
                </a:solidFill>
              </a:rPr>
              <a:t>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/IP Explicit Message Server </a:t>
            </a:r>
            <a:r>
              <a:rPr lang="en-US" sz="1200" i="1" dirty="0" smtClean="0">
                <a:solidFill>
                  <a:schemeClr val="tx1"/>
                </a:solidFill>
              </a:rPr>
              <a:t>runs in the background but is visible &amp; configurable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670888" y="1728916"/>
            <a:ext cx="2120646" cy="838200"/>
          </a:xfrm>
          <a:prstGeom prst="wedgeRoundRectCallout">
            <a:avLst>
              <a:gd name="adj1" fmla="val -92415"/>
              <a:gd name="adj2" fmla="val 8569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err="1" smtClean="0">
                <a:solidFill>
                  <a:schemeClr val="accent1"/>
                </a:solidFill>
              </a:rPr>
              <a:t>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/IP Explicit Message Server </a:t>
            </a:r>
            <a:r>
              <a:rPr lang="en-US" sz="1200" i="1" dirty="0" smtClean="0">
                <a:solidFill>
                  <a:schemeClr val="tx1"/>
                </a:solidFill>
              </a:rPr>
              <a:t>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19226" y="3824209"/>
            <a:ext cx="1632590" cy="1724180"/>
          </a:xfrm>
          <a:prstGeom prst="wedgeRoundRectCallout">
            <a:avLst>
              <a:gd name="adj1" fmla="val -75945"/>
              <a:gd name="adj2" fmla="val 136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err="1" smtClean="0">
                <a:solidFill>
                  <a:schemeClr val="accent1"/>
                </a:solidFill>
              </a:rPr>
              <a:t>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/IP Explicit Message Server </a:t>
            </a:r>
            <a:r>
              <a:rPr lang="en-US" sz="1200" i="1" dirty="0" smtClean="0">
                <a:solidFill>
                  <a:schemeClr val="tx1"/>
                </a:solidFill>
              </a:rPr>
              <a:t>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 </a:t>
            </a:r>
            <a:r>
              <a:rPr lang="en-US" sz="1200" i="1" dirty="0" smtClean="0">
                <a:solidFill>
                  <a:schemeClr val="tx1"/>
                </a:solidFill>
              </a:rPr>
              <a:t>for </a:t>
            </a:r>
            <a:r>
              <a:rPr lang="en-US" sz="1200" b="1" i="1" dirty="0" smtClean="0">
                <a:solidFill>
                  <a:srgbClr val="0070C0"/>
                </a:solidFill>
              </a:rPr>
              <a:t>Block1-8</a:t>
            </a:r>
            <a:r>
              <a:rPr lang="en-US" sz="1200" i="1" dirty="0" smtClean="0">
                <a:solidFill>
                  <a:schemeClr val="tx1"/>
                </a:solidFill>
              </a:rPr>
              <a:t> &amp; the </a:t>
            </a:r>
            <a:r>
              <a:rPr lang="en-US" sz="1200" b="1" i="1" dirty="0" smtClean="0">
                <a:solidFill>
                  <a:srgbClr val="0070C0"/>
                </a:solidFill>
              </a:rPr>
              <a:t>Server’s Structure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17" name="&lt;-Configure"/>
          <p:cNvCxnSpPr>
            <a:endCxn id="20" idx="1"/>
          </p:cNvCxnSpPr>
          <p:nvPr/>
        </p:nvCxnSpPr>
        <p:spPr>
          <a:xfrm flipV="1">
            <a:off x="5408141" y="3536092"/>
            <a:ext cx="910386" cy="348644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[Configure]"/>
          <p:cNvSpPr/>
          <p:nvPr/>
        </p:nvSpPr>
        <p:spPr>
          <a:xfrm>
            <a:off x="2726724" y="3551977"/>
            <a:ext cx="2669035" cy="15304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EtherNet</a:t>
            </a:r>
            <a:r>
              <a:rPr lang="en-US" sz="1200" b="1" dirty="0" smtClean="0">
                <a:solidFill>
                  <a:schemeClr val="tx1"/>
                </a:solidFill>
              </a:rPr>
              <a:t>/IP Explicit Message Server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Enable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Maximum Concurrent Sessions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Client Inactivity Timeout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TCP Port Number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Device Name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Block1-8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0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o-more PLC" descr="http://www.automationdirect.com/images/products/views/pv_h2dm1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2342068" cy="45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rchite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9" y="740719"/>
            <a:ext cx="1809750" cy="124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7824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(1) CPU Configuration (Manual)</a:t>
            </a:r>
            <a:br>
              <a:rPr lang="en-US" sz="3600" dirty="0" smtClean="0"/>
            </a:br>
            <a:endParaRPr lang="en-US" sz="2800" dirty="0"/>
          </a:p>
        </p:txBody>
      </p:sp>
      <p:pic>
        <p:nvPicPr>
          <p:cNvPr id="4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os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28600" y="1328450"/>
            <a:ext cx="8686800" cy="537481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 Port Mode</a:t>
            </a:r>
            <a:r>
              <a:rPr lang="en-US" b="1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IntSerial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 smtClean="0"/>
              <a:t>Do-more Programming</a:t>
            </a:r>
          </a:p>
          <a:p>
            <a:pPr lvl="2"/>
            <a:r>
              <a:rPr lang="en-US" dirty="0" smtClean="0"/>
              <a:t>Allows access to all </a:t>
            </a:r>
            <a:r>
              <a:rPr lang="en-US" b="1" dirty="0" smtClean="0">
                <a:solidFill>
                  <a:srgbClr val="0070C0"/>
                </a:solidFill>
              </a:rPr>
              <a:t>Do-more memory</a:t>
            </a:r>
          </a:p>
          <a:p>
            <a:pPr lvl="2"/>
            <a:r>
              <a:rPr lang="en-US" dirty="0" smtClean="0"/>
              <a:t>Uses </a:t>
            </a:r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IntSerialServer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memory structure</a:t>
            </a:r>
          </a:p>
          <a:p>
            <a:pPr lvl="1"/>
            <a:r>
              <a:rPr lang="en-US" dirty="0" smtClean="0"/>
              <a:t>K-sequence Server</a:t>
            </a:r>
          </a:p>
          <a:p>
            <a:pPr lvl="2"/>
            <a:r>
              <a:rPr lang="en-US" dirty="0" smtClean="0"/>
              <a:t>Allows access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b="1" dirty="0" smtClean="0">
                <a:solidFill>
                  <a:srgbClr val="0070C0"/>
                </a:solidFill>
              </a:rPr>
              <a:t>DL-memory</a:t>
            </a:r>
          </a:p>
          <a:p>
            <a:pPr lvl="2"/>
            <a:r>
              <a:rPr lang="en-US" dirty="0" smtClean="0"/>
              <a:t>Uses </a:t>
            </a:r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IntSerialServer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memory structure</a:t>
            </a:r>
          </a:p>
          <a:p>
            <a:pPr lvl="1"/>
            <a:r>
              <a:rPr lang="en-US" dirty="0" smtClean="0"/>
              <a:t>Modbus RTU Server (Slave)</a:t>
            </a:r>
          </a:p>
          <a:p>
            <a:pPr lvl="2"/>
            <a:r>
              <a:rPr lang="en-US" dirty="0" smtClean="0"/>
              <a:t>Allows access to </a:t>
            </a:r>
            <a:r>
              <a:rPr lang="en-US" b="1" dirty="0" smtClean="0">
                <a:solidFill>
                  <a:srgbClr val="0070C0"/>
                </a:solidFill>
              </a:rPr>
              <a:t>M-memory</a:t>
            </a:r>
          </a:p>
          <a:p>
            <a:pPr lvl="2"/>
            <a:r>
              <a:rPr lang="en-US" dirty="0" smtClean="0"/>
              <a:t>Uses </a:t>
            </a:r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IntSerialServer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memory structure</a:t>
            </a:r>
          </a:p>
          <a:p>
            <a:pPr lvl="1"/>
            <a:r>
              <a:rPr lang="en-US" dirty="0" smtClean="0"/>
              <a:t>Modbus RTU Client (Master) 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IntSerModbusClient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MRX/MWX</a:t>
            </a:r>
            <a:r>
              <a:rPr lang="en-US" dirty="0" smtClean="0"/>
              <a:t> instructions</a:t>
            </a:r>
          </a:p>
          <a:p>
            <a:pPr lvl="1"/>
            <a:r>
              <a:rPr lang="en-US" dirty="0" smtClean="0"/>
              <a:t>General Purpose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STREAMIN/STREAMOUT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</a:t>
            </a:r>
          </a:p>
          <a:p>
            <a:pPr lvl="2"/>
            <a:r>
              <a:rPr lang="en-US" dirty="0" smtClean="0"/>
              <a:t>Uses </a:t>
            </a:r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IntSerial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memory structure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Watchdog Timeout</a:t>
            </a:r>
          </a:p>
          <a:p>
            <a:pPr lvl="1"/>
            <a:r>
              <a:rPr lang="en-US" dirty="0" smtClean="0"/>
              <a:t>Uses: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ST13 ($</a:t>
            </a:r>
            <a:r>
              <a:rPr lang="en-US" b="1" dirty="0" err="1" smtClean="0">
                <a:solidFill>
                  <a:srgbClr val="0070C0"/>
                </a:solidFill>
              </a:rPr>
              <a:t>WatchdogReboot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system bit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ST24 ($</a:t>
            </a:r>
            <a:r>
              <a:rPr lang="en-US" b="1" dirty="0" err="1" smtClean="0">
                <a:solidFill>
                  <a:srgbClr val="0070C0"/>
                </a:solidFill>
              </a:rPr>
              <a:t>HwWatchdogMode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system bit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ST25 ($</a:t>
            </a:r>
            <a:r>
              <a:rPr lang="en-US" b="1" dirty="0" err="1" smtClean="0">
                <a:solidFill>
                  <a:srgbClr val="0070C0"/>
                </a:solidFill>
              </a:rPr>
              <a:t>DisableHwWdog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system bit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ST37 ($</a:t>
            </a:r>
            <a:r>
              <a:rPr lang="en-US" b="1" dirty="0" err="1" smtClean="0">
                <a:solidFill>
                  <a:srgbClr val="0070C0"/>
                </a:solidFill>
              </a:rPr>
              <a:t>DisableSwWdog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system bit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ST128 ($</a:t>
            </a:r>
            <a:r>
              <a:rPr lang="en-US" b="1" dirty="0" err="1" smtClean="0">
                <a:solidFill>
                  <a:srgbClr val="0070C0"/>
                </a:solidFill>
              </a:rPr>
              <a:t>WatchdogTimeout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system bit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DST23 ($</a:t>
            </a:r>
            <a:r>
              <a:rPr lang="en-US" b="1" dirty="0" err="1" smtClean="0">
                <a:solidFill>
                  <a:srgbClr val="0070C0"/>
                </a:solidFill>
              </a:rPr>
              <a:t>WatchdogTimeVal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system double word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DST385 ($</a:t>
            </a:r>
            <a:r>
              <a:rPr lang="en-US" b="1" dirty="0" err="1" smtClean="0">
                <a:solidFill>
                  <a:srgbClr val="0070C0"/>
                </a:solidFill>
              </a:rPr>
              <a:t>WatchdogReboots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system double word</a:t>
            </a:r>
          </a:p>
          <a:p>
            <a:pPr lvl="1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WATCHDOG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3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21880" y="4180924"/>
            <a:ext cx="1005840" cy="629752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4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17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8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Do-more Programming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Serial Port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All PLC Memory</a:t>
            </a:r>
          </a:p>
          <a:p>
            <a:pPr algn="ctr"/>
            <a:r>
              <a:rPr lang="en-US" sz="1400" dirty="0" smtClean="0"/>
              <a:t>$</a:t>
            </a:r>
            <a:r>
              <a:rPr lang="en-US" sz="1400" dirty="0" err="1" smtClean="0"/>
              <a:t>IntSerialServer</a:t>
            </a:r>
            <a:endParaRPr lang="en-US" sz="1400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Server on 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IntSerial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667500" y="1918536"/>
            <a:ext cx="1752600" cy="430129"/>
          </a:xfrm>
          <a:prstGeom prst="wedgeRoundRectCallout">
            <a:avLst>
              <a:gd name="adj1" fmla="val -22243"/>
              <a:gd name="adj2" fmla="val 24233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runs in the background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854911" y="1767016"/>
            <a:ext cx="1752600" cy="762000"/>
          </a:xfrm>
          <a:prstGeom prst="wedgeRoundRectCallout">
            <a:avLst>
              <a:gd name="adj1" fmla="val -108730"/>
              <a:gd name="adj2" fmla="val 9060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Serial Port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19226" y="4097480"/>
            <a:ext cx="1632590" cy="1177638"/>
          </a:xfrm>
          <a:prstGeom prst="wedgeRoundRectCallout">
            <a:avLst>
              <a:gd name="adj1" fmla="val -75945"/>
              <a:gd name="adj2" fmla="val 136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all the </a:t>
            </a:r>
            <a:r>
              <a:rPr lang="en-US" sz="1200" b="1" i="1" dirty="0" smtClean="0">
                <a:solidFill>
                  <a:srgbClr val="0070C0"/>
                </a:solidFill>
              </a:rPr>
              <a:t>PLC’s memory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35" name="&lt;-Configure"/>
          <p:cNvCxnSpPr/>
          <p:nvPr/>
        </p:nvCxnSpPr>
        <p:spPr>
          <a:xfrm flipV="1">
            <a:off x="5408141" y="3536092"/>
            <a:ext cx="910386" cy="348644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3396677" y="3621544"/>
            <a:ext cx="2005285" cy="13913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Serial Port Settings: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8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17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8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DL Server (K-</a:t>
            </a:r>
            <a:r>
              <a:rPr lang="en-US" sz="1400" b="1" dirty="0" err="1" smtClean="0"/>
              <a:t>seq</a:t>
            </a:r>
            <a:r>
              <a:rPr lang="en-US" sz="1400" b="1" dirty="0" smtClean="0"/>
              <a:t>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Serial Port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DL-Memory</a:t>
            </a:r>
          </a:p>
          <a:p>
            <a:pPr algn="ctr"/>
            <a:r>
              <a:rPr lang="en-US" sz="1400" dirty="0" smtClean="0"/>
              <a:t>$</a:t>
            </a:r>
            <a:r>
              <a:rPr lang="en-US" sz="1400" dirty="0" err="1" smtClean="0"/>
              <a:t>IntSerialServer</a:t>
            </a:r>
            <a:endParaRPr lang="en-US" sz="1400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DL Server on 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IntSerial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667500" y="1918536"/>
            <a:ext cx="1752600" cy="430129"/>
          </a:xfrm>
          <a:prstGeom prst="wedgeRoundRectCallout">
            <a:avLst>
              <a:gd name="adj1" fmla="val -18483"/>
              <a:gd name="adj2" fmla="val 25191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DL Server runs in the background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854911" y="1767016"/>
            <a:ext cx="1752600" cy="762000"/>
          </a:xfrm>
          <a:prstGeom prst="wedgeRoundRectCallout">
            <a:avLst>
              <a:gd name="adj1" fmla="val -108730"/>
              <a:gd name="adj2" fmla="val 9060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DL Server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Serial Port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239000" y="4199672"/>
            <a:ext cx="1795849" cy="973255"/>
          </a:xfrm>
          <a:prstGeom prst="wedgeRoundRectCallout">
            <a:avLst>
              <a:gd name="adj1" fmla="val -63332"/>
              <a:gd name="adj2" fmla="val -553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DL Server 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</a:t>
            </a:r>
            <a:r>
              <a:rPr lang="en-US" sz="1200" b="1" i="1" dirty="0" smtClean="0">
                <a:solidFill>
                  <a:srgbClr val="0070C0"/>
                </a:solidFill>
              </a:rPr>
              <a:t>DL memory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70C0"/>
                </a:solidFill>
              </a:rPr>
              <a:t>$</a:t>
            </a:r>
            <a:r>
              <a:rPr lang="en-US" sz="1200" b="1" i="1" dirty="0" err="1" smtClean="0">
                <a:solidFill>
                  <a:srgbClr val="0070C0"/>
                </a:solidFill>
              </a:rPr>
              <a:t>IntSerialServer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35" name="&lt;-Configure"/>
          <p:cNvCxnSpPr/>
          <p:nvPr/>
        </p:nvCxnSpPr>
        <p:spPr>
          <a:xfrm flipV="1">
            <a:off x="5408141" y="3536092"/>
            <a:ext cx="910386" cy="348644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3396677" y="3551977"/>
            <a:ext cx="2005285" cy="15304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Serial Port Settings: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Station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19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Modbus RTU Server (Slave)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Serial Port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M-Memory</a:t>
            </a:r>
          </a:p>
          <a:p>
            <a:pPr algn="ctr"/>
            <a:r>
              <a:rPr lang="en-US" sz="1400" dirty="0" smtClean="0"/>
              <a:t>$</a:t>
            </a:r>
            <a:r>
              <a:rPr lang="en-US" sz="1400" dirty="0" err="1" smtClean="0"/>
              <a:t>IntSerialServer</a:t>
            </a:r>
            <a:endParaRPr lang="en-US" sz="1400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Modbus RTU </a:t>
            </a:r>
            <a:r>
              <a:rPr lang="en-US" dirty="0"/>
              <a:t>Server on 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IntSerial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667500" y="1752600"/>
            <a:ext cx="1752600" cy="762000"/>
          </a:xfrm>
          <a:prstGeom prst="wedgeRoundRectCallout">
            <a:avLst>
              <a:gd name="adj1" fmla="val -18013"/>
              <a:gd name="adj2" fmla="val 14466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Modbus RTU Server runs in the background but is visible &amp; configurable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854911" y="1767016"/>
            <a:ext cx="1752600" cy="762000"/>
          </a:xfrm>
          <a:prstGeom prst="wedgeRoundRectCallout">
            <a:avLst>
              <a:gd name="adj1" fmla="val -108730"/>
              <a:gd name="adj2" fmla="val 9060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Modbus RTU Server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Serial Port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19226" y="4038598"/>
            <a:ext cx="1632590" cy="1295402"/>
          </a:xfrm>
          <a:prstGeom prst="wedgeRoundRectCallout">
            <a:avLst>
              <a:gd name="adj1" fmla="val -75945"/>
              <a:gd name="adj2" fmla="val 136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Modbus RTU Server 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</a:t>
            </a:r>
            <a:r>
              <a:rPr lang="en-US" sz="1200" b="1" i="1" dirty="0" smtClean="0">
                <a:solidFill>
                  <a:srgbClr val="0070C0"/>
                </a:solidFill>
              </a:rPr>
              <a:t>M-memory</a:t>
            </a:r>
            <a:r>
              <a:rPr lang="en-US" sz="1200" i="1" dirty="0" smtClean="0">
                <a:solidFill>
                  <a:schemeClr val="tx1"/>
                </a:solidFill>
              </a:rPr>
              <a:t> &amp; the </a:t>
            </a:r>
            <a:r>
              <a:rPr lang="en-US" sz="1200" b="1" i="1" dirty="0" smtClean="0">
                <a:solidFill>
                  <a:srgbClr val="0070C0"/>
                </a:solidFill>
              </a:rPr>
              <a:t>Server’s Structure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37" name="&lt;-Configure"/>
          <p:cNvCxnSpPr/>
          <p:nvPr/>
        </p:nvCxnSpPr>
        <p:spPr>
          <a:xfrm flipV="1">
            <a:off x="5408141" y="3536092"/>
            <a:ext cx="910386" cy="348644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[Configure]"/>
          <p:cNvSpPr/>
          <p:nvPr/>
        </p:nvSpPr>
        <p:spPr>
          <a:xfrm>
            <a:off x="3396677" y="3475453"/>
            <a:ext cx="2005285" cy="16835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Modbus RTU Server Settings: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Unit ID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1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Modbus RTU Client (Master)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Serial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@</a:t>
            </a:r>
            <a:r>
              <a:rPr lang="en-US" sz="1100" dirty="0" err="1" smtClean="0"/>
              <a:t>IntSerModbusClient</a:t>
            </a:r>
            <a:endParaRPr lang="en-US" sz="11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MRX</a:t>
            </a:r>
          </a:p>
          <a:p>
            <a:pPr algn="ctr"/>
            <a:r>
              <a:rPr lang="en-US" dirty="0" smtClean="0"/>
              <a:t>MWX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063756" y="2948178"/>
            <a:ext cx="2441444" cy="1014222"/>
          </a:xfrm>
          <a:prstGeom prst="wedgeRoundRectCallout">
            <a:avLst>
              <a:gd name="adj1" fmla="val 91274"/>
              <a:gd name="adj2" fmla="val -458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IntSerModbusClient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Serial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Modbus RTU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882777" y="3352800"/>
            <a:ext cx="2120646" cy="762000"/>
          </a:xfrm>
          <a:prstGeom prst="wedgeRoundRectCallout">
            <a:avLst>
              <a:gd name="adj1" fmla="val 70407"/>
              <a:gd name="adj2" fmla="val 13601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IntSerModbusClient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MRX/MWX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5" name="&lt;-Configure"/>
          <p:cNvCxnSpPr/>
          <p:nvPr/>
        </p:nvCxnSpPr>
        <p:spPr>
          <a:xfrm flipH="1">
            <a:off x="5448300" y="2819401"/>
            <a:ext cx="952500" cy="716691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6400800" y="1676400"/>
            <a:ext cx="1676400" cy="228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Modbus RTU Client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Timeout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Retries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Inter-packet Delay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140577" y="3723722"/>
            <a:ext cx="2120646" cy="629752"/>
          </a:xfrm>
          <a:prstGeom prst="wedgeRoundRectCallout">
            <a:avLst>
              <a:gd name="adj1" fmla="val -120190"/>
              <a:gd name="adj2" fmla="val 26327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MRX/MWX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3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4" grpId="0" animBg="1"/>
      <p:bldP spid="30" grpId="0" animBg="1"/>
      <p:bldP spid="3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General Purpose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Serial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IntSerial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Do-more Memory</a:t>
            </a:r>
          </a:p>
          <a:p>
            <a:pPr algn="ctr"/>
            <a:r>
              <a:rPr lang="en-US" sz="1400" dirty="0" err="1" smtClean="0"/>
              <a:t>IntSerial</a:t>
            </a:r>
            <a:r>
              <a:rPr lang="en-US" sz="1400" dirty="0" smtClean="0"/>
              <a:t> Structure</a:t>
            </a:r>
            <a:endParaRPr lang="en-US" sz="1400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STREAMIN</a:t>
            </a:r>
          </a:p>
          <a:p>
            <a:pPr algn="ctr"/>
            <a:r>
              <a:rPr lang="en-US" dirty="0" smtClean="0"/>
              <a:t>STREAMOUT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063756" y="3036189"/>
            <a:ext cx="2441444" cy="838200"/>
          </a:xfrm>
          <a:prstGeom prst="wedgeRoundRectCallout">
            <a:avLst>
              <a:gd name="adj1" fmla="val 91274"/>
              <a:gd name="adj2" fmla="val -458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IntSerial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Serial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general purpose </a:t>
            </a:r>
            <a:r>
              <a:rPr lang="en-US" sz="1200" i="1" dirty="0" err="1" smtClean="0">
                <a:solidFill>
                  <a:schemeClr val="tx1"/>
                </a:solidFill>
              </a:rPr>
              <a:t>comms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776745" y="3226689"/>
            <a:ext cx="2332711" cy="1014222"/>
          </a:xfrm>
          <a:prstGeom prst="wedgeRoundRectCallout">
            <a:avLst>
              <a:gd name="adj1" fmla="val 64298"/>
              <a:gd name="adj2" fmla="val 10027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IntSerial</a:t>
            </a:r>
            <a:r>
              <a:rPr lang="en-US" sz="1200" b="1" i="1" dirty="0" smtClean="0">
                <a:solidFill>
                  <a:schemeClr val="accent1"/>
                </a:solidFill>
              </a:rPr>
              <a:t> Device </a:t>
            </a:r>
            <a:r>
              <a:rPr lang="en-US" sz="1200" i="1" dirty="0" smtClean="0">
                <a:solidFill>
                  <a:schemeClr val="tx1"/>
                </a:solidFill>
              </a:rPr>
              <a:t>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STREAMIN/STREAMOUT </a:t>
            </a:r>
            <a:r>
              <a:rPr lang="en-US" sz="1200" i="1" dirty="0" smtClean="0">
                <a:solidFill>
                  <a:schemeClr val="tx1"/>
                </a:solidFill>
              </a:rPr>
              <a:t>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5" name="&lt;-Configure"/>
          <p:cNvCxnSpPr>
            <a:stCxn id="34" idx="1"/>
          </p:cNvCxnSpPr>
          <p:nvPr/>
        </p:nvCxnSpPr>
        <p:spPr>
          <a:xfrm flipH="1">
            <a:off x="5448300" y="2819400"/>
            <a:ext cx="776478" cy="716692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6224778" y="2174207"/>
            <a:ext cx="2028444" cy="12903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Serial Port Settings: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034545" y="3723722"/>
            <a:ext cx="2332711" cy="629752"/>
          </a:xfrm>
          <a:prstGeom prst="wedgeRoundRectCallout">
            <a:avLst>
              <a:gd name="adj1" fmla="val -108925"/>
              <a:gd name="adj2" fmla="val 26287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STREAMIN/STREAMOUT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-(dev-mem)"/>
          <p:cNvSpPr/>
          <p:nvPr/>
        </p:nvSpPr>
        <p:spPr>
          <a:xfrm>
            <a:off x="6307722" y="3352800"/>
            <a:ext cx="2332711" cy="762000"/>
          </a:xfrm>
          <a:prstGeom prst="wedgeRoundRectCallout">
            <a:avLst>
              <a:gd name="adj1" fmla="val -78164"/>
              <a:gd name="adj2" fmla="val 13277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IntSerial</a:t>
            </a:r>
            <a:r>
              <a:rPr lang="en-US" sz="1200" b="1" i="1" dirty="0" smtClean="0">
                <a:solidFill>
                  <a:schemeClr val="accent1"/>
                </a:solidFill>
              </a:rPr>
              <a:t> Device </a:t>
            </a:r>
            <a:r>
              <a:rPr lang="en-US" sz="1200" i="1" dirty="0" smtClean="0">
                <a:solidFill>
                  <a:schemeClr val="tx1"/>
                </a:solidFill>
              </a:rPr>
              <a:t>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>
                <a:solidFill>
                  <a:schemeClr val="tx1"/>
                </a:solidFill>
              </a:rPr>
              <a:t>hardware</a:t>
            </a:r>
            <a:r>
              <a:rPr lang="en-US" sz="1200" i="1" dirty="0">
                <a:solidFill>
                  <a:schemeClr val="tx1"/>
                </a:solidFill>
              </a:rPr>
              <a:t> for </a:t>
            </a:r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err="1" smtClean="0">
                <a:solidFill>
                  <a:srgbClr val="0070C0"/>
                </a:solidFill>
              </a:rPr>
              <a:t>IntSerial</a:t>
            </a:r>
            <a:r>
              <a:rPr lang="en-US" sz="1200" b="1" i="1" dirty="0" smtClean="0">
                <a:solidFill>
                  <a:srgbClr val="0070C0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3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4" grpId="0" animBg="1"/>
      <p:bldP spid="30" grpId="0" animBg="1"/>
      <p:bldP spid="30" grpId="1" animBg="1"/>
      <p:bldP spid="36" grpId="0" animBg="1"/>
      <p:bldP spid="37" grpId="0" animBg="1"/>
      <p:bldP spid="3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17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8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(1) CPU </a:t>
            </a:r>
            <a:r>
              <a:rPr lang="en-US" sz="1400" b="1" dirty="0" smtClean="0"/>
              <a:t>Configuration – Watchdog Function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CPU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Watchdog-related System Memory</a:t>
            </a:r>
          </a:p>
          <a:p>
            <a:pPr algn="ctr"/>
            <a:r>
              <a:rPr lang="en-US" sz="1200" dirty="0" smtClean="0"/>
              <a:t>(e.g. ST128, DST23)</a:t>
            </a:r>
            <a:endParaRPr lang="en-US" sz="1200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Watchdog Function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579870" y="1818724"/>
            <a:ext cx="1927860" cy="629752"/>
          </a:xfrm>
          <a:prstGeom prst="wedgeRoundRectCallout">
            <a:avLst>
              <a:gd name="adj1" fmla="val -19295"/>
              <a:gd name="adj2" fmla="val 18128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Watchdog Function runs in the background but is configurable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854911" y="1767016"/>
            <a:ext cx="1752600" cy="762000"/>
          </a:xfrm>
          <a:prstGeom prst="wedgeRoundRectCallout">
            <a:avLst>
              <a:gd name="adj1" fmla="val -108730"/>
              <a:gd name="adj2" fmla="val 9060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Watchdog Function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Do-more CPU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43233" y="3902581"/>
            <a:ext cx="1584576" cy="1567436"/>
          </a:xfrm>
          <a:prstGeom prst="wedgeRoundRectCallout">
            <a:avLst>
              <a:gd name="adj1" fmla="val -75945"/>
              <a:gd name="adj2" fmla="val 136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Watchdog Function 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for </a:t>
            </a:r>
            <a:r>
              <a:rPr lang="en-US" sz="1200" b="1" i="1" dirty="0" smtClean="0">
                <a:solidFill>
                  <a:srgbClr val="0070C0"/>
                </a:solidFill>
              </a:rPr>
              <a:t>Watchdog-related System memory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35" name="&lt;-Configure"/>
          <p:cNvCxnSpPr/>
          <p:nvPr/>
        </p:nvCxnSpPr>
        <p:spPr>
          <a:xfrm flipV="1">
            <a:off x="5408141" y="3536092"/>
            <a:ext cx="910386" cy="348644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3587214" y="3575642"/>
            <a:ext cx="1822986" cy="7139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Default Watchdog Settings: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Default Timeout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[Instruction]"/>
          <p:cNvSpPr/>
          <p:nvPr/>
        </p:nvSpPr>
        <p:spPr>
          <a:xfrm>
            <a:off x="1596078" y="5300016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WATCHDOG</a:t>
            </a:r>
            <a:endParaRPr lang="en-US" dirty="0"/>
          </a:p>
        </p:txBody>
      </p:sp>
      <p:cxnSp>
        <p:nvCxnSpPr>
          <p:cNvPr id="37" name="&lt;-&gt; Inst-Serv"/>
          <p:cNvCxnSpPr/>
          <p:nvPr/>
        </p:nvCxnSpPr>
        <p:spPr>
          <a:xfrm flipH="1">
            <a:off x="3348678" y="3924300"/>
            <a:ext cx="2975922" cy="1485900"/>
          </a:xfrm>
          <a:prstGeom prst="straightConnector1">
            <a:avLst/>
          </a:prstGeom>
          <a:ln w="69850" cap="rnd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-(serv-inst)"/>
          <p:cNvSpPr/>
          <p:nvPr/>
        </p:nvSpPr>
        <p:spPr>
          <a:xfrm>
            <a:off x="798576" y="3810000"/>
            <a:ext cx="2212848" cy="846004"/>
          </a:xfrm>
          <a:prstGeom prst="wedgeRoundRectCallout">
            <a:avLst>
              <a:gd name="adj1" fmla="val 130777"/>
              <a:gd name="adj2" fmla="val 5317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Watchdog Function provides a uniform interface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WATCHDOG</a:t>
            </a:r>
            <a:r>
              <a:rPr lang="en-US" sz="1200" i="1" dirty="0" smtClean="0">
                <a:solidFill>
                  <a:schemeClr val="tx1"/>
                </a:solidFill>
              </a:rPr>
              <a:t> instruction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1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6" grpId="0" animBg="1"/>
      <p:bldP spid="38" grpId="0" animBg="1"/>
      <p:bldP spid="3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7824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(2) I/O Configuration</a:t>
            </a:r>
            <a:br>
              <a:rPr lang="en-US" sz="3600" dirty="0" smtClean="0"/>
            </a:br>
            <a:endParaRPr lang="en-US" sz="2800" dirty="0"/>
          </a:p>
        </p:txBody>
      </p:sp>
      <p:pic>
        <p:nvPicPr>
          <p:cNvPr id="4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L205 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51960"/>
            <a:ext cx="4495800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28600" y="1328450"/>
            <a:ext cx="8686800" cy="53748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DL205 Local Master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LocalIOMaster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 smtClean="0"/>
              <a:t>Allows </a:t>
            </a:r>
            <a:r>
              <a:rPr lang="en-US" b="1" dirty="0" smtClean="0"/>
              <a:t>Auto</a:t>
            </a:r>
            <a:r>
              <a:rPr lang="en-US" dirty="0" smtClean="0"/>
              <a:t>/</a:t>
            </a:r>
            <a:r>
              <a:rPr lang="en-US" b="1" dirty="0" smtClean="0"/>
              <a:t>Manual</a:t>
            </a:r>
            <a:r>
              <a:rPr lang="en-US" dirty="0" smtClean="0"/>
              <a:t> Configuration of I/O</a:t>
            </a:r>
          </a:p>
          <a:p>
            <a:pPr lvl="1"/>
            <a:r>
              <a:rPr lang="en-US" dirty="0" smtClean="0"/>
              <a:t>Allows access to </a:t>
            </a:r>
            <a:r>
              <a:rPr lang="en-US" b="1" dirty="0" smtClean="0">
                <a:solidFill>
                  <a:srgbClr val="0070C0"/>
                </a:solidFill>
              </a:rPr>
              <a:t>I/O memory</a:t>
            </a:r>
          </a:p>
          <a:p>
            <a:pPr lvl="1"/>
            <a:r>
              <a:rPr lang="en-US" dirty="0" smtClean="0"/>
              <a:t>Uses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LocalIOMaster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memory structure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 I/O Master 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EthIOMaster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 smtClean="0"/>
              <a:t>Controls up to 16 </a:t>
            </a:r>
            <a:br>
              <a:rPr lang="en-US" dirty="0" smtClean="0"/>
            </a:br>
            <a:r>
              <a:rPr lang="en-US" dirty="0" smtClean="0"/>
              <a:t>EBC100 slaves</a:t>
            </a:r>
          </a:p>
          <a:p>
            <a:pPr lvl="1"/>
            <a:r>
              <a:rPr lang="en-US" dirty="0" smtClean="0"/>
              <a:t>Allows access to </a:t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I/O memory</a:t>
            </a:r>
          </a:p>
          <a:p>
            <a:pPr lvl="1"/>
            <a:r>
              <a:rPr lang="en-US" dirty="0" smtClean="0"/>
              <a:t>Uses </a:t>
            </a:r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EthIOMaster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memory structure</a:t>
            </a:r>
          </a:p>
        </p:txBody>
      </p:sp>
      <p:pic>
        <p:nvPicPr>
          <p:cNvPr id="11" name="Archite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9" y="740719"/>
            <a:ext cx="1809750" cy="124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9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Device-</a:t>
            </a:r>
            <a:r>
              <a:rPr lang="en-US" dirty="0" err="1" smtClean="0"/>
              <a:t>Centricism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Provides a level of abstraction</a:t>
            </a:r>
          </a:p>
          <a:p>
            <a:pPr lvl="1"/>
            <a:r>
              <a:rPr lang="en-US" dirty="0" smtClean="0"/>
              <a:t>Reduces complexity when interfacing to the PLC’s system resources (e.g. hardware)</a:t>
            </a:r>
          </a:p>
          <a:p>
            <a:pPr lvl="1"/>
            <a:r>
              <a:rPr lang="en-US" dirty="0" smtClean="0"/>
              <a:t>Increases efficiency in handling complex functions</a:t>
            </a:r>
          </a:p>
          <a:p>
            <a:r>
              <a:rPr lang="en-US" dirty="0" smtClean="0"/>
              <a:t>Provides a uniform programming interface even if the hardware is different</a:t>
            </a:r>
          </a:p>
          <a:p>
            <a:r>
              <a:rPr lang="en-US" dirty="0" smtClean="0"/>
              <a:t>Provides a uniform interface to memory so it is impossible to have memory mapping issues</a:t>
            </a:r>
          </a:p>
          <a:p>
            <a:r>
              <a:rPr lang="en-US" dirty="0" smtClean="0"/>
              <a:t>Provides clearly-named memory structures that give access to the particular device’s features &amp; functions</a:t>
            </a:r>
          </a:p>
          <a:p>
            <a:r>
              <a:rPr lang="en-US" dirty="0" smtClean="0"/>
              <a:t>Handles the hardware asynchronously for the programmer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-(example)"/>
          <p:cNvSpPr/>
          <p:nvPr/>
        </p:nvSpPr>
        <p:spPr>
          <a:xfrm>
            <a:off x="5220514" y="4419600"/>
            <a:ext cx="3332205" cy="1219200"/>
          </a:xfrm>
          <a:prstGeom prst="wedgeRoundRectCallout">
            <a:avLst>
              <a:gd name="adj1" fmla="val -69921"/>
              <a:gd name="adj2" fmla="val -7632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Think of the standard interfaces to a computer (mouse, keyboard, monitor), or a phone (touch screen, swipe, long press), etc. These interfaces are generic even though providing access to very different hardware.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61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 smtClean="0"/>
              <a:t>(2) I/O Configuration – Local I/O Master</a:t>
            </a:r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Backplane w/Modules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</a:t>
            </a:r>
            <a:r>
              <a:rPr lang="en-US" sz="1400" dirty="0" err="1" smtClean="0"/>
              <a:t>LocalIOMaster</a:t>
            </a:r>
            <a:endParaRPr lang="en-US" sz="14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I/O Memory</a:t>
            </a:r>
          </a:p>
          <a:p>
            <a:pPr algn="ctr"/>
            <a:r>
              <a:rPr lang="en-US" sz="1050" dirty="0" smtClean="0"/>
              <a:t>Do-more Memory</a:t>
            </a:r>
          </a:p>
          <a:p>
            <a:pPr algn="ctr"/>
            <a:r>
              <a:rPr lang="en-US" sz="1050" dirty="0" err="1" smtClean="0"/>
              <a:t>LocalIOMaster</a:t>
            </a:r>
            <a:r>
              <a:rPr lang="en-US" sz="1050" dirty="0" smtClean="0"/>
              <a:t> Structure</a:t>
            </a:r>
            <a:endParaRPr lang="en-US" sz="1050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Smart-Module Instructions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174731" y="3036189"/>
            <a:ext cx="2219495" cy="838200"/>
          </a:xfrm>
          <a:prstGeom prst="wedgeRoundRectCallout">
            <a:avLst>
              <a:gd name="adj1" fmla="val 100182"/>
              <a:gd name="adj2" fmla="val -5171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LocalIOMaster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Backplane</a:t>
            </a:r>
            <a:r>
              <a:rPr lang="en-US" sz="1200" i="1" dirty="0" smtClean="0">
                <a:solidFill>
                  <a:schemeClr val="tx1"/>
                </a:solidFill>
              </a:rPr>
              <a:t> handling the module communications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623948" y="3318946"/>
            <a:ext cx="2565982" cy="838200"/>
          </a:xfrm>
          <a:prstGeom prst="wedgeRoundRectCallout">
            <a:avLst>
              <a:gd name="adj1" fmla="val 60467"/>
              <a:gd name="adj2" fmla="val 121555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LocalIOMaster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</a:t>
            </a:r>
            <a:r>
              <a:rPr lang="en-US" sz="1200" b="1" i="1" dirty="0" smtClean="0">
                <a:solidFill>
                  <a:schemeClr val="accent1"/>
                </a:solidFill>
              </a:rPr>
              <a:t>smart-module Devices</a:t>
            </a:r>
            <a:r>
              <a:rPr lang="en-US" sz="1200" i="1" dirty="0" smtClean="0">
                <a:solidFill>
                  <a:schemeClr val="tx1"/>
                </a:solidFill>
              </a:rPr>
              <a:t> &amp; their </a:t>
            </a:r>
            <a:r>
              <a:rPr lang="en-US" sz="1200" b="1" i="1" dirty="0" smtClean="0">
                <a:solidFill>
                  <a:srgbClr val="00B050"/>
                </a:solidFill>
              </a:rPr>
              <a:t>instructions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35" name="&lt;-Configure"/>
          <p:cNvCxnSpPr>
            <a:stCxn id="34" idx="1"/>
          </p:cNvCxnSpPr>
          <p:nvPr/>
        </p:nvCxnSpPr>
        <p:spPr>
          <a:xfrm flipH="1">
            <a:off x="5448300" y="2819400"/>
            <a:ext cx="776478" cy="716692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6224778" y="2418786"/>
            <a:ext cx="2028444" cy="8012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Local I/O Master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Auto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Manual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140577" y="3723722"/>
            <a:ext cx="2120646" cy="629752"/>
          </a:xfrm>
          <a:prstGeom prst="wedgeRoundRectCallout">
            <a:avLst>
              <a:gd name="adj1" fmla="val -113198"/>
              <a:gd name="adj2" fmla="val 26418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Instructions</a:t>
            </a:r>
            <a:r>
              <a:rPr lang="en-US" sz="1200" i="1" dirty="0" smtClean="0">
                <a:solidFill>
                  <a:schemeClr val="tx1"/>
                </a:solidFill>
              </a:rPr>
              <a:t>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70C0"/>
                </a:solidFill>
              </a:rPr>
              <a:t>I/O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-(dev-mem)"/>
          <p:cNvSpPr/>
          <p:nvPr/>
        </p:nvSpPr>
        <p:spPr>
          <a:xfrm>
            <a:off x="6307722" y="3226689"/>
            <a:ext cx="2332711" cy="1014222"/>
          </a:xfrm>
          <a:prstGeom prst="wedgeRoundRectCallout">
            <a:avLst>
              <a:gd name="adj1" fmla="val -77669"/>
              <a:gd name="adj2" fmla="val 10028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LocalIOMaster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hardware for </a:t>
            </a:r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70C0"/>
                </a:solidFill>
              </a:rPr>
              <a:t>I/O memory </a:t>
            </a:r>
            <a:r>
              <a:rPr lang="en-US" sz="1200" i="1" dirty="0" smtClean="0">
                <a:solidFill>
                  <a:schemeClr val="tx1"/>
                </a:solidFill>
              </a:rPr>
              <a:t>&amp; </a:t>
            </a:r>
            <a:r>
              <a:rPr lang="en-US" sz="1200" b="1" i="1" dirty="0" err="1" smtClean="0">
                <a:solidFill>
                  <a:srgbClr val="0070C0"/>
                </a:solidFill>
              </a:rPr>
              <a:t>LocalIOMaster</a:t>
            </a:r>
            <a:r>
              <a:rPr lang="en-US" sz="1200" i="1" dirty="0" smtClean="0">
                <a:solidFill>
                  <a:schemeClr val="tx1"/>
                </a:solidFill>
              </a:rPr>
              <a:t> 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7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4" grpId="0" animBg="1"/>
      <p:bldP spid="30" grpId="0" animBg="1"/>
      <p:bldP spid="30" grpId="1" animBg="1"/>
      <p:bldP spid="36" grpId="0" animBg="1"/>
      <p:bldP spid="37" grpId="0" animBg="1"/>
      <p:bldP spid="3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 smtClean="0"/>
              <a:t>(2) I/O Configuration – Ethernet I/O Master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@</a:t>
            </a:r>
            <a:r>
              <a:rPr lang="en-US" sz="1600" dirty="0" err="1" smtClean="0"/>
              <a:t>EthIOMaster</a:t>
            </a:r>
            <a:endParaRPr lang="en-US" sz="16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I/O Memory</a:t>
            </a:r>
          </a:p>
          <a:p>
            <a:pPr algn="ctr"/>
            <a:r>
              <a:rPr lang="en-US" sz="1400" dirty="0" smtClean="0"/>
              <a:t>Do-more Memory</a:t>
            </a:r>
          </a:p>
          <a:p>
            <a:pPr algn="ctr"/>
            <a:r>
              <a:rPr lang="en-US" sz="1400" dirty="0" smtClean="0"/>
              <a:t>$</a:t>
            </a:r>
            <a:r>
              <a:rPr lang="en-US" sz="1400" dirty="0" err="1" smtClean="0"/>
              <a:t>EthIOMaster</a:t>
            </a:r>
            <a:endParaRPr lang="en-US" sz="1400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063756" y="2948178"/>
            <a:ext cx="2441444" cy="1014222"/>
          </a:xfrm>
          <a:prstGeom prst="wedgeRoundRectCallout">
            <a:avLst>
              <a:gd name="adj1" fmla="val 91274"/>
              <a:gd name="adj2" fmla="val -458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EthIOMaster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EBC100 Slave module communications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5" name="&lt;-Configure"/>
          <p:cNvCxnSpPr>
            <a:stCxn id="34" idx="1"/>
          </p:cNvCxnSpPr>
          <p:nvPr/>
        </p:nvCxnSpPr>
        <p:spPr>
          <a:xfrm flipH="1">
            <a:off x="5448300" y="2819400"/>
            <a:ext cx="776478" cy="716692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6224778" y="2418786"/>
            <a:ext cx="2028444" cy="8012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Ethernet I/O Master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EBC100 Slaves &amp; their I/O Configurations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-(inst-mem)"/>
          <p:cNvSpPr/>
          <p:nvPr/>
        </p:nvSpPr>
        <p:spPr>
          <a:xfrm>
            <a:off x="6140577" y="3752347"/>
            <a:ext cx="2120646" cy="572502"/>
          </a:xfrm>
          <a:prstGeom prst="wedgeRoundRectCallout">
            <a:avLst>
              <a:gd name="adj1" fmla="val -115529"/>
              <a:gd name="adj2" fmla="val 28472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Instructions</a:t>
            </a:r>
            <a:r>
              <a:rPr lang="en-US" sz="1200" i="1" dirty="0" smtClean="0">
                <a:solidFill>
                  <a:schemeClr val="tx1"/>
                </a:solidFill>
              </a:rPr>
              <a:t>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70C0"/>
                </a:solidFill>
              </a:rPr>
              <a:t>I/O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7" name="-(dev-mem)"/>
          <p:cNvSpPr/>
          <p:nvPr/>
        </p:nvSpPr>
        <p:spPr>
          <a:xfrm>
            <a:off x="6307722" y="3226689"/>
            <a:ext cx="2332711" cy="1014222"/>
          </a:xfrm>
          <a:prstGeom prst="wedgeRoundRectCallout">
            <a:avLst>
              <a:gd name="adj1" fmla="val -77669"/>
              <a:gd name="adj2" fmla="val 10109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EthIOMaster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>
                <a:solidFill>
                  <a:schemeClr val="tx1"/>
                </a:solidFill>
              </a:rPr>
              <a:t>hardware</a:t>
            </a:r>
            <a:r>
              <a:rPr lang="en-US" sz="1200" i="1" dirty="0">
                <a:solidFill>
                  <a:schemeClr val="tx1"/>
                </a:solidFill>
              </a:rPr>
              <a:t> for </a:t>
            </a:r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70C0"/>
                </a:solidFill>
              </a:rPr>
              <a:t>I/O memory </a:t>
            </a:r>
            <a:r>
              <a:rPr lang="en-US" sz="1200" i="1" dirty="0" smtClean="0">
                <a:solidFill>
                  <a:schemeClr val="tx1"/>
                </a:solidFill>
              </a:rPr>
              <a:t>&amp; </a:t>
            </a:r>
            <a:r>
              <a:rPr lang="en-US" sz="1200" b="1" i="1" dirty="0" smtClean="0">
                <a:solidFill>
                  <a:srgbClr val="0070C0"/>
                </a:solidFill>
              </a:rPr>
              <a:t>$</a:t>
            </a:r>
            <a:r>
              <a:rPr lang="en-US" sz="1200" b="1" i="1" dirty="0" err="1" smtClean="0">
                <a:solidFill>
                  <a:srgbClr val="0070C0"/>
                </a:solidFill>
              </a:rPr>
              <a:t>EthIOMaster</a:t>
            </a:r>
            <a:r>
              <a:rPr lang="en-US" sz="1200" b="1" i="1" dirty="0" smtClean="0">
                <a:solidFill>
                  <a:srgbClr val="0070C0"/>
                </a:solidFill>
              </a:rPr>
              <a:t>  </a:t>
            </a:r>
            <a:r>
              <a:rPr lang="en-US" sz="1200" i="1" dirty="0" smtClean="0">
                <a:solidFill>
                  <a:schemeClr val="tx1"/>
                </a:solidFill>
              </a:rPr>
              <a:t>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2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7" grpId="0" animBg="1"/>
      <p:bldP spid="27" grpId="1" animBg="1"/>
      <p:bldP spid="34" grpId="0" animBg="1"/>
      <p:bldP spid="36" grpId="0" animBg="1"/>
      <p:bldP spid="30" grpId="0" animBg="1"/>
      <p:bldP spid="30" grpId="1" animBg="1"/>
      <p:bldP spid="37" grpId="0" animBg="1"/>
      <p:bldP spid="3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7824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(3) Module Configuration</a:t>
            </a:r>
            <a:br>
              <a:rPr lang="en-US" sz="3600" dirty="0" smtClean="0"/>
            </a:br>
            <a:endParaRPr lang="en-US" sz="2800" dirty="0"/>
          </a:p>
        </p:txBody>
      </p:sp>
      <p:pic>
        <p:nvPicPr>
          <p:cNvPr id="4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L205 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51960"/>
            <a:ext cx="4495800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28600" y="1328450"/>
            <a:ext cx="8686800" cy="5374817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CTRIO/CTRIO2 (</a:t>
            </a:r>
            <a:r>
              <a:rPr lang="en-US" b="1" dirty="0" smtClean="0">
                <a:solidFill>
                  <a:schemeClr val="accent1"/>
                </a:solidFill>
              </a:rPr>
              <a:t>@CTRIO_001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 smtClean="0"/>
              <a:t>Creates </a:t>
            </a:r>
            <a:r>
              <a:rPr lang="en-US" b="1" dirty="0" smtClean="0">
                <a:solidFill>
                  <a:schemeClr val="accent1"/>
                </a:solidFill>
              </a:rPr>
              <a:t>@CTRIO_001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device that uses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$CTRIO_001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memory structure</a:t>
            </a:r>
          </a:p>
          <a:p>
            <a:pPr lvl="1"/>
            <a:r>
              <a:rPr lang="en-US" dirty="0" smtClean="0"/>
              <a:t>Creates various memory structures as module is configured (e.g.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$CTRIO_001_C1F1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Used by all </a:t>
            </a:r>
            <a:r>
              <a:rPr lang="en-US" b="1" dirty="0" err="1" smtClean="0">
                <a:solidFill>
                  <a:srgbClr val="00B050"/>
                </a:solidFill>
              </a:rPr>
              <a:t>CTxxxxxx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RD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WT</a:t>
            </a:r>
            <a:r>
              <a:rPr lang="en-US" dirty="0" smtClean="0"/>
              <a:t> instructions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ECOM/ECOM100 (</a:t>
            </a:r>
            <a:r>
              <a:rPr lang="en-US" b="1" dirty="0" smtClean="0">
                <a:solidFill>
                  <a:schemeClr val="accent1"/>
                </a:solidFill>
              </a:rPr>
              <a:t>@ECOM_002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 smtClean="0"/>
              <a:t>Allows access to </a:t>
            </a:r>
            <a:r>
              <a:rPr lang="en-US" b="1" dirty="0" smtClean="0">
                <a:solidFill>
                  <a:srgbClr val="0070C0"/>
                </a:solidFill>
              </a:rPr>
              <a:t>DL-memory</a:t>
            </a:r>
          </a:p>
          <a:p>
            <a:pPr lvl="1"/>
            <a:r>
              <a:rPr lang="en-US" dirty="0" smtClean="0"/>
              <a:t>Can be used by </a:t>
            </a:r>
            <a:r>
              <a:rPr lang="en-US" b="1" dirty="0" smtClean="0">
                <a:solidFill>
                  <a:srgbClr val="00B050"/>
                </a:solidFill>
              </a:rPr>
              <a:t>DLRX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DLWX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RD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WT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</a:t>
            </a:r>
            <a:endParaRPr lang="en-US" u="sng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ERM/ERM100 (e.g.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@ERM_003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 smtClean="0"/>
              <a:t>Allows access to </a:t>
            </a:r>
            <a:r>
              <a:rPr lang="en-US" b="1" dirty="0" smtClean="0">
                <a:solidFill>
                  <a:srgbClr val="0070C0"/>
                </a:solidFill>
              </a:rPr>
              <a:t>Do-more memory or DL-memory</a:t>
            </a:r>
          </a:p>
          <a:p>
            <a:pPr lvl="1"/>
            <a:r>
              <a:rPr lang="en-US" dirty="0" smtClean="0"/>
              <a:t>Can be used by </a:t>
            </a:r>
            <a:r>
              <a:rPr lang="en-US" b="1" dirty="0" smtClean="0">
                <a:solidFill>
                  <a:srgbClr val="00B050"/>
                </a:solidFill>
              </a:rPr>
              <a:t>DLRX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RD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WT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instructions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F2-8AD4DA-x</a:t>
            </a:r>
          </a:p>
          <a:p>
            <a:pPr lvl="1"/>
            <a:r>
              <a:rPr lang="en-US" dirty="0" smtClean="0"/>
              <a:t>Allows configuration of resolution, </a:t>
            </a:r>
            <a:br>
              <a:rPr lang="en-US" dirty="0" smtClean="0"/>
            </a:br>
            <a:r>
              <a:rPr lang="en-US" dirty="0" smtClean="0"/>
              <a:t>track &amp; hold, input/output ranges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 Drive (e.g.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MyGSDrive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 smtClean="0"/>
              <a:t>Uses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MyGSDrive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memory </a:t>
            </a:r>
            <a:br>
              <a:rPr lang="en-US" dirty="0" smtClean="0"/>
            </a:b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GSREGRD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GSREGWR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</a:t>
            </a:r>
          </a:p>
        </p:txBody>
      </p:sp>
      <p:pic>
        <p:nvPicPr>
          <p:cNvPr id="11" name="Archite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9" y="740719"/>
            <a:ext cx="1809750" cy="124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4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 smtClean="0"/>
              <a:t>(3) Module Configuration – CTRIO2 Module</a:t>
            </a:r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CTRIO2 Module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@CTRIO_001</a:t>
            </a:r>
            <a:endParaRPr lang="en-US" sz="16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$CTRIO_001</a:t>
            </a:r>
          </a:p>
          <a:p>
            <a:pPr algn="ctr"/>
            <a:r>
              <a:rPr lang="en-US" sz="1400" dirty="0" smtClean="0"/>
              <a:t>Do-more Memory</a:t>
            </a:r>
            <a:endParaRPr lang="en-US" sz="1400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CTREGRD</a:t>
            </a:r>
          </a:p>
          <a:p>
            <a:pPr algn="ctr"/>
            <a:r>
              <a:rPr lang="en-US" dirty="0" smtClean="0"/>
              <a:t>CTREGWR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063756" y="2948178"/>
            <a:ext cx="2441444" cy="1014222"/>
          </a:xfrm>
          <a:prstGeom prst="wedgeRoundRectCallout">
            <a:avLst>
              <a:gd name="adj1" fmla="val 91274"/>
              <a:gd name="adj2" fmla="val -458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@CTRIO_001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CTRIO2</a:t>
            </a:r>
            <a:r>
              <a:rPr lang="en-US" sz="1200" i="1" dirty="0" smtClean="0">
                <a:solidFill>
                  <a:schemeClr val="tx1"/>
                </a:solidFill>
              </a:rPr>
              <a:t> via the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 </a:t>
            </a:r>
            <a:r>
              <a:rPr lang="en-US" sz="1200" i="1" dirty="0" smtClean="0">
                <a:solidFill>
                  <a:schemeClr val="tx1"/>
                </a:solidFill>
              </a:rPr>
              <a:t>handling the </a:t>
            </a:r>
            <a:r>
              <a:rPr lang="en-US" sz="1200" b="1" i="1" dirty="0" smtClean="0">
                <a:solidFill>
                  <a:schemeClr val="tx1"/>
                </a:solidFill>
              </a:rPr>
              <a:t>CTRIO2 module </a:t>
            </a:r>
            <a:r>
              <a:rPr lang="en-US" sz="1200" i="1" dirty="0" smtClean="0">
                <a:solidFill>
                  <a:schemeClr val="tx1"/>
                </a:solidFill>
              </a:rPr>
              <a:t>communications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623948" y="3318946"/>
            <a:ext cx="2565982" cy="838200"/>
          </a:xfrm>
          <a:prstGeom prst="wedgeRoundRectCallout">
            <a:avLst>
              <a:gd name="adj1" fmla="val 59601"/>
              <a:gd name="adj2" fmla="val 12450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@CTRIO_001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CTREGRD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B050"/>
                </a:solidFill>
              </a:rPr>
              <a:t>CTREGWR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140577" y="3723722"/>
            <a:ext cx="2120646" cy="629752"/>
          </a:xfrm>
          <a:prstGeom prst="wedgeRoundRectCallout">
            <a:avLst>
              <a:gd name="adj1" fmla="val -123298"/>
              <a:gd name="adj2" fmla="val 27353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Instructions</a:t>
            </a:r>
            <a:r>
              <a:rPr lang="en-US" sz="1200" i="1" dirty="0" smtClean="0">
                <a:solidFill>
                  <a:schemeClr val="tx1"/>
                </a:solidFill>
              </a:rPr>
              <a:t>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-(dev-mem)"/>
          <p:cNvSpPr/>
          <p:nvPr/>
        </p:nvSpPr>
        <p:spPr>
          <a:xfrm>
            <a:off x="6413754" y="3226689"/>
            <a:ext cx="2120646" cy="1014222"/>
          </a:xfrm>
          <a:prstGeom prst="wedgeRoundRectCallout">
            <a:avLst>
              <a:gd name="adj1" fmla="val -85085"/>
              <a:gd name="adj2" fmla="val 10272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@CTRIO_001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>
                <a:solidFill>
                  <a:schemeClr val="tx1"/>
                </a:solidFill>
              </a:rPr>
              <a:t>hardware</a:t>
            </a:r>
            <a:r>
              <a:rPr lang="en-US" sz="1200" i="1" dirty="0">
                <a:solidFill>
                  <a:schemeClr val="tx1"/>
                </a:solidFill>
              </a:rPr>
              <a:t> for </a:t>
            </a:r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70C0"/>
                </a:solidFill>
              </a:rPr>
              <a:t>$CTRIO_001  </a:t>
            </a:r>
            <a:r>
              <a:rPr lang="en-US" sz="1200" i="1" dirty="0" smtClean="0">
                <a:solidFill>
                  <a:schemeClr val="tx1"/>
                </a:solidFill>
              </a:rPr>
              <a:t>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8" name="-(auto-create)"/>
          <p:cNvSpPr/>
          <p:nvPr/>
        </p:nvSpPr>
        <p:spPr>
          <a:xfrm>
            <a:off x="6055886" y="1872620"/>
            <a:ext cx="2441444" cy="1014222"/>
          </a:xfrm>
          <a:prstGeom prst="wedgeRoundRectCallout">
            <a:avLst>
              <a:gd name="adj1" fmla="val -79924"/>
              <a:gd name="adj2" fmla="val 12512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@CTRIO_001 </a:t>
            </a:r>
            <a:r>
              <a:rPr lang="en-US" sz="1200" i="1" dirty="0" smtClean="0">
                <a:solidFill>
                  <a:schemeClr val="tx1"/>
                </a:solidFill>
              </a:rPr>
              <a:t>Device is automatically created when a </a:t>
            </a:r>
            <a:r>
              <a:rPr lang="en-US" sz="1200" b="1" i="1" dirty="0" smtClean="0">
                <a:solidFill>
                  <a:schemeClr val="tx1"/>
                </a:solidFill>
              </a:rPr>
              <a:t>CTRIO2 module </a:t>
            </a:r>
            <a:r>
              <a:rPr lang="en-US" sz="1200" i="1" dirty="0" smtClean="0">
                <a:solidFill>
                  <a:schemeClr val="tx1"/>
                </a:solidFill>
              </a:rPr>
              <a:t>is plugged into an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Master’s </a:t>
            </a:r>
            <a:r>
              <a:rPr lang="en-US" sz="1200" i="1" dirty="0" smtClean="0">
                <a:solidFill>
                  <a:schemeClr val="tx1"/>
                </a:solidFill>
              </a:rPr>
              <a:t>base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4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6" grpId="0" animBg="1"/>
      <p:bldP spid="37" grpId="0" animBg="1"/>
      <p:bldP spid="37" grpId="1" animBg="1"/>
      <p:bldP spid="38" grpId="0" animBg="1"/>
      <p:bldP spid="3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CTRIO Input Functions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CTRIO2 Input Functions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@CTRIO_001_C1F1</a:t>
            </a:r>
            <a:endParaRPr lang="en-US" sz="12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$CTRIO_001_C1F1</a:t>
            </a:r>
          </a:p>
          <a:p>
            <a:pPr algn="ctr"/>
            <a:r>
              <a:rPr lang="en-US" sz="1200" dirty="0" smtClean="0"/>
              <a:t>Do-more Memory</a:t>
            </a:r>
            <a:endParaRPr lang="en-US" sz="1200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807405" y="2841685"/>
            <a:ext cx="2954147" cy="1227208"/>
          </a:xfrm>
          <a:prstGeom prst="wedgeRoundRectCallout">
            <a:avLst>
              <a:gd name="adj1" fmla="val 75463"/>
              <a:gd name="adj2" fmla="val -4076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@CTRIO_001_C1F1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CTRIO2</a:t>
            </a:r>
            <a:r>
              <a:rPr lang="en-US" sz="1200" i="1" dirty="0" smtClean="0">
                <a:solidFill>
                  <a:schemeClr val="tx1"/>
                </a:solidFill>
              </a:rPr>
              <a:t> via the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 </a:t>
            </a:r>
            <a:r>
              <a:rPr lang="en-US" sz="1200" i="1" dirty="0" smtClean="0">
                <a:solidFill>
                  <a:schemeClr val="tx1"/>
                </a:solidFill>
              </a:rPr>
              <a:t>handling the </a:t>
            </a:r>
            <a:r>
              <a:rPr lang="en-US" sz="1200" b="1" i="1" dirty="0" smtClean="0">
                <a:solidFill>
                  <a:schemeClr val="tx1"/>
                </a:solidFill>
              </a:rPr>
              <a:t>CTRIO2 module </a:t>
            </a:r>
            <a:r>
              <a:rPr lang="en-US" sz="1200" i="1" dirty="0" smtClean="0">
                <a:solidFill>
                  <a:schemeClr val="tx1"/>
                </a:solidFill>
              </a:rPr>
              <a:t>communications for input functions (counter, timer, pulse catch)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-(inst-mem)"/>
          <p:cNvSpPr/>
          <p:nvPr/>
        </p:nvSpPr>
        <p:spPr>
          <a:xfrm>
            <a:off x="6034545" y="3802027"/>
            <a:ext cx="2332711" cy="473142"/>
          </a:xfrm>
          <a:prstGeom prst="wedgeRoundRectCallout">
            <a:avLst>
              <a:gd name="adj1" fmla="val -115529"/>
              <a:gd name="adj2" fmla="val 35638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Instructions</a:t>
            </a:r>
            <a:r>
              <a:rPr lang="en-US" sz="1200" i="1" dirty="0" smtClean="0">
                <a:solidFill>
                  <a:schemeClr val="tx1"/>
                </a:solidFill>
              </a:rPr>
              <a:t>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7" name="-(dev-mem)"/>
          <p:cNvSpPr/>
          <p:nvPr/>
        </p:nvSpPr>
        <p:spPr>
          <a:xfrm>
            <a:off x="6307722" y="3226689"/>
            <a:ext cx="2332711" cy="1014222"/>
          </a:xfrm>
          <a:prstGeom prst="wedgeRoundRectCallout">
            <a:avLst>
              <a:gd name="adj1" fmla="val -77316"/>
              <a:gd name="adj2" fmla="val 10028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@CTRIO_001_C1F1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>
                <a:solidFill>
                  <a:schemeClr val="tx1"/>
                </a:solidFill>
              </a:rPr>
              <a:t>hardware</a:t>
            </a:r>
            <a:r>
              <a:rPr lang="en-US" sz="1200" i="1" dirty="0">
                <a:solidFill>
                  <a:schemeClr val="tx1"/>
                </a:solidFill>
              </a:rPr>
              <a:t> for </a:t>
            </a:r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70C0"/>
                </a:solidFill>
              </a:rPr>
              <a:t>$CTRIO_001_C1F1  </a:t>
            </a:r>
            <a:r>
              <a:rPr lang="en-US" sz="1200" i="1" dirty="0" smtClean="0">
                <a:solidFill>
                  <a:schemeClr val="tx1"/>
                </a:solidFill>
              </a:rPr>
              <a:t>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5" name="-(auto-create)"/>
          <p:cNvSpPr/>
          <p:nvPr/>
        </p:nvSpPr>
        <p:spPr>
          <a:xfrm>
            <a:off x="6055886" y="1872620"/>
            <a:ext cx="2441444" cy="1014222"/>
          </a:xfrm>
          <a:prstGeom prst="wedgeRoundRectCallout">
            <a:avLst>
              <a:gd name="adj1" fmla="val -79924"/>
              <a:gd name="adj2" fmla="val 12512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@CTRIO_001_C1F1 </a:t>
            </a:r>
            <a:r>
              <a:rPr lang="en-US" sz="1200" i="1" dirty="0" smtClean="0">
                <a:solidFill>
                  <a:schemeClr val="tx1"/>
                </a:solidFill>
              </a:rPr>
              <a:t>Device is automatically created if the </a:t>
            </a:r>
            <a:r>
              <a:rPr lang="en-US" sz="1200" b="1" i="1" dirty="0" smtClean="0">
                <a:solidFill>
                  <a:schemeClr val="tx1"/>
                </a:solidFill>
              </a:rPr>
              <a:t>CTRIO2 module </a:t>
            </a:r>
            <a:r>
              <a:rPr lang="en-US" sz="1200" i="1" dirty="0" smtClean="0">
                <a:solidFill>
                  <a:schemeClr val="tx1"/>
                </a:solidFill>
              </a:rPr>
              <a:t>is configured with an Input Function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3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7" grpId="0" animBg="1"/>
      <p:bldP spid="27" grpId="1" animBg="1"/>
      <p:bldP spid="36" grpId="0" animBg="1"/>
      <p:bldP spid="30" grpId="0" animBg="1"/>
      <p:bldP spid="30" grpId="1" animBg="1"/>
      <p:bldP spid="37" grpId="0" animBg="1"/>
      <p:bldP spid="37" grpId="1" animBg="1"/>
      <p:bldP spid="35" grpId="0" animBg="1"/>
      <p:bldP spid="3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CTRIO Output Functions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CTRIO2 Output Functions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@CTRIO_001_Out2</a:t>
            </a:r>
            <a:endParaRPr lang="en-US" sz="12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$CTRIO_001_Out2</a:t>
            </a:r>
          </a:p>
          <a:p>
            <a:pPr algn="ctr"/>
            <a:r>
              <a:rPr lang="en-US" sz="1200" dirty="0" smtClean="0"/>
              <a:t>Do-more Memory</a:t>
            </a:r>
            <a:endParaRPr lang="en-US" sz="1200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CTRIO Instructions</a:t>
            </a:r>
            <a:endParaRPr lang="en-US" sz="1600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807405" y="2841685"/>
            <a:ext cx="2954147" cy="1227208"/>
          </a:xfrm>
          <a:prstGeom prst="wedgeRoundRectCallout">
            <a:avLst>
              <a:gd name="adj1" fmla="val 76021"/>
              <a:gd name="adj2" fmla="val -3306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@CTRIO_001_Out2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CTRIO2</a:t>
            </a:r>
            <a:r>
              <a:rPr lang="en-US" sz="1200" i="1" dirty="0" smtClean="0">
                <a:solidFill>
                  <a:schemeClr val="tx1"/>
                </a:solidFill>
              </a:rPr>
              <a:t> via the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 </a:t>
            </a:r>
            <a:r>
              <a:rPr lang="en-US" sz="1200" i="1" dirty="0" smtClean="0">
                <a:solidFill>
                  <a:schemeClr val="tx1"/>
                </a:solidFill>
              </a:rPr>
              <a:t>handling the </a:t>
            </a:r>
            <a:r>
              <a:rPr lang="en-US" sz="1200" b="1" i="1" dirty="0" smtClean="0">
                <a:solidFill>
                  <a:schemeClr val="tx1"/>
                </a:solidFill>
              </a:rPr>
              <a:t>CTRIO2 module </a:t>
            </a:r>
            <a:r>
              <a:rPr lang="en-US" sz="1200" i="1" dirty="0" smtClean="0">
                <a:solidFill>
                  <a:schemeClr val="tx1"/>
                </a:solidFill>
              </a:rPr>
              <a:t>communications for output functions (raw output, discrete output, pulse output)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846616" y="3277036"/>
            <a:ext cx="2120646" cy="922020"/>
          </a:xfrm>
          <a:prstGeom prst="wedgeRoundRectCallout">
            <a:avLst>
              <a:gd name="adj1" fmla="val 72738"/>
              <a:gd name="adj2" fmla="val 11074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@CTRIO_001_Out2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output functions of the </a:t>
            </a:r>
            <a:r>
              <a:rPr lang="en-US" sz="1200" b="1" i="1" dirty="0" smtClean="0">
                <a:solidFill>
                  <a:schemeClr val="tx1"/>
                </a:solidFill>
              </a:rPr>
              <a:t>CTRIO2</a:t>
            </a:r>
            <a:r>
              <a:rPr lang="en-US" sz="1200" i="1" dirty="0" smtClean="0">
                <a:solidFill>
                  <a:schemeClr val="tx1"/>
                </a:solidFill>
              </a:rPr>
              <a:t> for all the </a:t>
            </a:r>
            <a:r>
              <a:rPr lang="en-US" sz="1200" b="1" i="1" dirty="0" smtClean="0">
                <a:solidFill>
                  <a:srgbClr val="00B050"/>
                </a:solidFill>
              </a:rPr>
              <a:t>CTRIO instructions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034545" y="3778370"/>
            <a:ext cx="2332711" cy="520456"/>
          </a:xfrm>
          <a:prstGeom prst="wedgeRoundRectCallout">
            <a:avLst>
              <a:gd name="adj1" fmla="val -115529"/>
              <a:gd name="adj2" fmla="val 31681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Instructions</a:t>
            </a:r>
            <a:r>
              <a:rPr lang="en-US" sz="1200" i="1" dirty="0" smtClean="0">
                <a:solidFill>
                  <a:schemeClr val="tx1"/>
                </a:solidFill>
              </a:rPr>
              <a:t>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-(dev-mem)"/>
          <p:cNvSpPr/>
          <p:nvPr/>
        </p:nvSpPr>
        <p:spPr>
          <a:xfrm>
            <a:off x="6307722" y="3226689"/>
            <a:ext cx="2332711" cy="1014222"/>
          </a:xfrm>
          <a:prstGeom prst="wedgeRoundRectCallout">
            <a:avLst>
              <a:gd name="adj1" fmla="val -76963"/>
              <a:gd name="adj2" fmla="val 10272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@CTRIO_001_Out2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>
                <a:solidFill>
                  <a:schemeClr val="tx1"/>
                </a:solidFill>
              </a:rPr>
              <a:t>hardware</a:t>
            </a:r>
            <a:r>
              <a:rPr lang="en-US" sz="1200" i="1" dirty="0">
                <a:solidFill>
                  <a:schemeClr val="tx1"/>
                </a:solidFill>
              </a:rPr>
              <a:t> for </a:t>
            </a:r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70C0"/>
                </a:solidFill>
              </a:rPr>
              <a:t>$CTRIO_001_Out2  </a:t>
            </a:r>
            <a:r>
              <a:rPr lang="en-US" sz="1200" i="1" dirty="0" smtClean="0">
                <a:solidFill>
                  <a:schemeClr val="tx1"/>
                </a:solidFill>
              </a:rPr>
              <a:t>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5" name="-(auto-create)"/>
          <p:cNvSpPr/>
          <p:nvPr/>
        </p:nvSpPr>
        <p:spPr>
          <a:xfrm>
            <a:off x="6055886" y="1872620"/>
            <a:ext cx="2441444" cy="1014222"/>
          </a:xfrm>
          <a:prstGeom prst="wedgeRoundRectCallout">
            <a:avLst>
              <a:gd name="adj1" fmla="val -79924"/>
              <a:gd name="adj2" fmla="val 12512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@CTRIO_001_Out2 </a:t>
            </a:r>
            <a:r>
              <a:rPr lang="en-US" sz="1200" i="1" dirty="0" smtClean="0">
                <a:solidFill>
                  <a:schemeClr val="tx1"/>
                </a:solidFill>
              </a:rPr>
              <a:t>Device is automatically created if the </a:t>
            </a:r>
            <a:r>
              <a:rPr lang="en-US" sz="1200" b="1" i="1" dirty="0" smtClean="0">
                <a:solidFill>
                  <a:schemeClr val="tx1"/>
                </a:solidFill>
              </a:rPr>
              <a:t>CTRIO2 module </a:t>
            </a:r>
            <a:r>
              <a:rPr lang="en-US" sz="1200" i="1" dirty="0" smtClean="0">
                <a:solidFill>
                  <a:schemeClr val="tx1"/>
                </a:solidFill>
              </a:rPr>
              <a:t>is configured with an Output Function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9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6" grpId="0" animBg="1"/>
      <p:bldP spid="37" grpId="0" animBg="1"/>
      <p:bldP spid="37" grpId="1" animBg="1"/>
      <p:bldP spid="35" grpId="0" animBg="1"/>
      <p:bldP spid="3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ECOM100 Module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ECOM100 Module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@ECOM_001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DL-Memory</a:t>
            </a:r>
          </a:p>
          <a:p>
            <a:pPr algn="ctr"/>
            <a:r>
              <a:rPr lang="en-US" sz="1400" dirty="0" smtClean="0"/>
              <a:t>Do-more Memory</a:t>
            </a:r>
            <a:endParaRPr lang="en-US" sz="1400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DLRX</a:t>
            </a:r>
          </a:p>
          <a:p>
            <a:pPr algn="ctr"/>
            <a:r>
              <a:rPr lang="en-US" dirty="0" smtClean="0"/>
              <a:t>DLWX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941684" y="2948178"/>
            <a:ext cx="2685588" cy="1014222"/>
          </a:xfrm>
          <a:prstGeom prst="wedgeRoundRectCallout">
            <a:avLst>
              <a:gd name="adj1" fmla="val 83299"/>
              <a:gd name="adj2" fmla="val -4076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@ECOM_001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ECOM100 </a:t>
            </a:r>
            <a:r>
              <a:rPr lang="en-US" sz="1200" i="1" dirty="0" smtClean="0">
                <a:solidFill>
                  <a:schemeClr val="tx1"/>
                </a:solidFill>
              </a:rPr>
              <a:t>via the </a:t>
            </a:r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LocalIOMaster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handling the </a:t>
            </a:r>
            <a:r>
              <a:rPr lang="en-US" sz="1200" b="1" i="1" dirty="0" smtClean="0">
                <a:solidFill>
                  <a:schemeClr val="tx1"/>
                </a:solidFill>
              </a:rPr>
              <a:t>ECOM100 module </a:t>
            </a:r>
            <a:r>
              <a:rPr lang="en-US" sz="1200" i="1" dirty="0" smtClean="0">
                <a:solidFill>
                  <a:schemeClr val="tx1"/>
                </a:solidFill>
              </a:rPr>
              <a:t>communications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740584" y="3318946"/>
            <a:ext cx="2332711" cy="838200"/>
          </a:xfrm>
          <a:prstGeom prst="wedgeRoundRectCallout">
            <a:avLst>
              <a:gd name="adj1" fmla="val 66381"/>
              <a:gd name="adj2" fmla="val 12450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@ECOM_001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ECOM100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DLRX/DLWX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034545" y="3778370"/>
            <a:ext cx="2332711" cy="520456"/>
          </a:xfrm>
          <a:prstGeom prst="wedgeRoundRectCallout">
            <a:avLst>
              <a:gd name="adj1" fmla="val -110691"/>
              <a:gd name="adj2" fmla="val 31681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DLRX/DLWX</a:t>
            </a:r>
            <a:r>
              <a:rPr lang="en-US" sz="1200" i="1" dirty="0" smtClean="0">
                <a:solidFill>
                  <a:schemeClr val="tx1"/>
                </a:solidFill>
              </a:rPr>
              <a:t>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-(dev-mem)"/>
          <p:cNvSpPr/>
          <p:nvPr/>
        </p:nvSpPr>
        <p:spPr>
          <a:xfrm>
            <a:off x="6413754" y="3352800"/>
            <a:ext cx="2120646" cy="762000"/>
          </a:xfrm>
          <a:prstGeom prst="wedgeRoundRectCallout">
            <a:avLst>
              <a:gd name="adj1" fmla="val -85085"/>
              <a:gd name="adj2" fmla="val 13623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@ECOM_001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ECOM100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for </a:t>
            </a:r>
            <a:r>
              <a:rPr lang="en-US" sz="1200" b="1" i="1" dirty="0" smtClean="0">
                <a:solidFill>
                  <a:srgbClr val="0070C0"/>
                </a:solidFill>
              </a:rPr>
              <a:t>DL-Memory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34" name="&lt;-Configure"/>
          <p:cNvCxnSpPr>
            <a:stCxn id="35" idx="1"/>
          </p:cNvCxnSpPr>
          <p:nvPr/>
        </p:nvCxnSpPr>
        <p:spPr>
          <a:xfrm flipH="1">
            <a:off x="5404022" y="1619814"/>
            <a:ext cx="833368" cy="510697"/>
          </a:xfrm>
          <a:prstGeom prst="straightConnector1">
            <a:avLst/>
          </a:prstGeom>
          <a:ln w="50800" cap="rnd">
            <a:solidFill>
              <a:srgbClr val="C0000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[Configure]"/>
          <p:cNvSpPr/>
          <p:nvPr/>
        </p:nvSpPr>
        <p:spPr>
          <a:xfrm>
            <a:off x="6237390" y="1135071"/>
            <a:ext cx="2231288" cy="9694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rgbClr val="C0000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Must use NetEdit3 to Configure: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IP network parameters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Peer-to-peer table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Email, etc.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9" name="-(auto-create)"/>
          <p:cNvSpPr/>
          <p:nvPr/>
        </p:nvSpPr>
        <p:spPr>
          <a:xfrm>
            <a:off x="6055886" y="1872620"/>
            <a:ext cx="2441444" cy="1014222"/>
          </a:xfrm>
          <a:prstGeom prst="wedgeRoundRectCallout">
            <a:avLst>
              <a:gd name="adj1" fmla="val -79924"/>
              <a:gd name="adj2" fmla="val 12512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@ECOM_001 </a:t>
            </a:r>
            <a:r>
              <a:rPr lang="en-US" sz="1200" i="1" dirty="0" smtClean="0">
                <a:solidFill>
                  <a:schemeClr val="tx1"/>
                </a:solidFill>
              </a:rPr>
              <a:t>Device is automatically created when an </a:t>
            </a:r>
            <a:r>
              <a:rPr lang="en-US" sz="1200" b="1" i="1" dirty="0" smtClean="0">
                <a:solidFill>
                  <a:schemeClr val="tx1"/>
                </a:solidFill>
              </a:rPr>
              <a:t>ECOM100 module </a:t>
            </a:r>
            <a:r>
              <a:rPr lang="en-US" sz="1200" i="1" dirty="0" smtClean="0">
                <a:solidFill>
                  <a:schemeClr val="tx1"/>
                </a:solidFill>
              </a:rPr>
              <a:t>is plugged into an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Master’s </a:t>
            </a:r>
            <a:r>
              <a:rPr lang="en-US" sz="1200" i="1" dirty="0" smtClean="0">
                <a:solidFill>
                  <a:schemeClr val="tx1"/>
                </a:solidFill>
              </a:rPr>
              <a:t>base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5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6" grpId="0" animBg="1"/>
      <p:bldP spid="37" grpId="0" animBg="1"/>
      <p:bldP spid="37" grpId="1" animBg="1"/>
      <p:bldP spid="35" grpId="0" animBg="1"/>
      <p:bldP spid="39" grpId="0" animBg="1"/>
      <p:bldP spid="3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ERM100 Module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ERM100 Module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@ERM_001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DLRX</a:t>
            </a:r>
          </a:p>
          <a:p>
            <a:pPr algn="ctr"/>
            <a:r>
              <a:rPr lang="en-US" dirty="0" smtClean="0"/>
              <a:t>RD/WT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941684" y="2948178"/>
            <a:ext cx="2685588" cy="1014222"/>
          </a:xfrm>
          <a:prstGeom prst="wedgeRoundRectCallout">
            <a:avLst>
              <a:gd name="adj1" fmla="val 83299"/>
              <a:gd name="adj2" fmla="val -4076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@ERM_001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ERM100</a:t>
            </a:r>
            <a:r>
              <a:rPr lang="en-US" sz="1200" i="1" dirty="0" smtClean="0">
                <a:solidFill>
                  <a:schemeClr val="tx1"/>
                </a:solidFill>
              </a:rPr>
              <a:t> via the </a:t>
            </a:r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LocalIOMaster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handling the </a:t>
            </a:r>
            <a:r>
              <a:rPr lang="en-US" sz="1200" b="1" i="1" dirty="0" smtClean="0">
                <a:solidFill>
                  <a:schemeClr val="tx1"/>
                </a:solidFill>
              </a:rPr>
              <a:t>ERM100 module </a:t>
            </a:r>
            <a:r>
              <a:rPr lang="en-US" sz="1200" i="1" dirty="0" smtClean="0">
                <a:solidFill>
                  <a:schemeClr val="tx1"/>
                </a:solidFill>
              </a:rPr>
              <a:t>communications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846616" y="3277036"/>
            <a:ext cx="2120646" cy="922020"/>
          </a:xfrm>
          <a:prstGeom prst="wedgeRoundRectCallout">
            <a:avLst>
              <a:gd name="adj1" fmla="val 72738"/>
              <a:gd name="adj2" fmla="val 11074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@ERM_001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ERM100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DLRX</a:t>
            </a:r>
            <a:r>
              <a:rPr lang="en-US" sz="1200" i="1" dirty="0" smtClean="0">
                <a:solidFill>
                  <a:schemeClr val="tx1"/>
                </a:solidFill>
              </a:rPr>
              <a:t>, </a:t>
            </a:r>
            <a:r>
              <a:rPr lang="en-US" sz="1200" b="1" i="1" dirty="0" smtClean="0">
                <a:solidFill>
                  <a:srgbClr val="00B050"/>
                </a:solidFill>
              </a:rPr>
              <a:t>RD/WT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034545" y="3752347"/>
            <a:ext cx="2332711" cy="572502"/>
          </a:xfrm>
          <a:prstGeom prst="wedgeRoundRectCallout">
            <a:avLst>
              <a:gd name="adj1" fmla="val -110691"/>
              <a:gd name="adj2" fmla="val 29378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DLRX</a:t>
            </a:r>
            <a:r>
              <a:rPr lang="en-US" sz="1200" i="1" dirty="0" smtClean="0">
                <a:solidFill>
                  <a:schemeClr val="tx1"/>
                </a:solidFill>
              </a:rPr>
              <a:t>, </a:t>
            </a:r>
            <a:r>
              <a:rPr lang="en-US" sz="1200" b="1" i="1" dirty="0" smtClean="0">
                <a:solidFill>
                  <a:srgbClr val="00B050"/>
                </a:solidFill>
              </a:rPr>
              <a:t>RD/WT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-(dev-mem)"/>
          <p:cNvSpPr/>
          <p:nvPr/>
        </p:nvSpPr>
        <p:spPr>
          <a:xfrm>
            <a:off x="6413754" y="3352800"/>
            <a:ext cx="2120646" cy="762000"/>
          </a:xfrm>
          <a:prstGeom prst="wedgeRoundRectCallout">
            <a:avLst>
              <a:gd name="adj1" fmla="val -85085"/>
              <a:gd name="adj2" fmla="val 13623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@ERM_001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ERM100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for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34" name="&lt;-Configure"/>
          <p:cNvCxnSpPr>
            <a:stCxn id="35" idx="1"/>
            <a:endCxn id="20" idx="3"/>
          </p:cNvCxnSpPr>
          <p:nvPr/>
        </p:nvCxnSpPr>
        <p:spPr>
          <a:xfrm flipH="1">
            <a:off x="5404022" y="1619814"/>
            <a:ext cx="833368" cy="510697"/>
          </a:xfrm>
          <a:prstGeom prst="straightConnector1">
            <a:avLst/>
          </a:prstGeom>
          <a:ln w="50800" cap="rnd">
            <a:solidFill>
              <a:srgbClr val="C0000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[Configure]"/>
          <p:cNvSpPr/>
          <p:nvPr/>
        </p:nvSpPr>
        <p:spPr>
          <a:xfrm>
            <a:off x="6237390" y="1135071"/>
            <a:ext cx="2231288" cy="9694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rgbClr val="C0000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Must use ERM Workbench to Configure: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EBC100 Slaves &amp; their I/O Configurations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9" name="-(auto-create)"/>
          <p:cNvSpPr/>
          <p:nvPr/>
        </p:nvSpPr>
        <p:spPr>
          <a:xfrm>
            <a:off x="6055886" y="1872620"/>
            <a:ext cx="2441444" cy="1014222"/>
          </a:xfrm>
          <a:prstGeom prst="wedgeRoundRectCallout">
            <a:avLst>
              <a:gd name="adj1" fmla="val -79924"/>
              <a:gd name="adj2" fmla="val 12512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@ERM_001 </a:t>
            </a:r>
            <a:r>
              <a:rPr lang="en-US" sz="1200" i="1" dirty="0" smtClean="0">
                <a:solidFill>
                  <a:schemeClr val="tx1"/>
                </a:solidFill>
              </a:rPr>
              <a:t>Device is automatically created when an </a:t>
            </a:r>
            <a:r>
              <a:rPr lang="en-US" sz="1200" b="1" i="1" dirty="0" smtClean="0">
                <a:solidFill>
                  <a:schemeClr val="tx1"/>
                </a:solidFill>
              </a:rPr>
              <a:t>ERM100 module </a:t>
            </a:r>
            <a:r>
              <a:rPr lang="en-US" sz="1200" i="1" dirty="0" smtClean="0">
                <a:solidFill>
                  <a:schemeClr val="tx1"/>
                </a:solidFill>
              </a:rPr>
              <a:t>is plugged into an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Master’s </a:t>
            </a:r>
            <a:r>
              <a:rPr lang="en-US" sz="1200" i="1" dirty="0" smtClean="0">
                <a:solidFill>
                  <a:schemeClr val="tx1"/>
                </a:solidFill>
              </a:rPr>
              <a:t>base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1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6" grpId="0" animBg="1"/>
      <p:bldP spid="37" grpId="0" animBg="1"/>
      <p:bldP spid="37" grpId="1" animBg="1"/>
      <p:bldP spid="35" grpId="0" animBg="1"/>
      <p:bldP spid="39" grpId="0" animBg="1"/>
      <p:bldP spid="3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F2-8AD4DA-x Analog Combo Module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F2-8AD4DA-x Module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Master Device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941684" y="2948178"/>
            <a:ext cx="2685588" cy="1014222"/>
          </a:xfrm>
          <a:prstGeom prst="wedgeRoundRectCallout">
            <a:avLst>
              <a:gd name="adj1" fmla="val 83299"/>
              <a:gd name="adj2" fmla="val -4076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F2-8AD4DA-x module</a:t>
            </a:r>
            <a:r>
              <a:rPr lang="en-US" sz="1200" i="1" dirty="0" smtClean="0">
                <a:solidFill>
                  <a:schemeClr val="tx1"/>
                </a:solidFill>
              </a:rPr>
              <a:t> handling the module communications &amp; allowing the settings to be written on power-up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-(inst-mem)"/>
          <p:cNvSpPr/>
          <p:nvPr/>
        </p:nvSpPr>
        <p:spPr>
          <a:xfrm>
            <a:off x="6140577" y="3657598"/>
            <a:ext cx="2120646" cy="762000"/>
          </a:xfrm>
          <a:prstGeom prst="wedgeRoundRectCallout">
            <a:avLst>
              <a:gd name="adj1" fmla="val -118460"/>
              <a:gd name="adj2" fmla="val 22135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B050"/>
                </a:solidFill>
              </a:rPr>
              <a:t>instructions</a:t>
            </a:r>
            <a:r>
              <a:rPr lang="en-US" sz="1200" i="1" dirty="0" smtClean="0">
                <a:solidFill>
                  <a:schemeClr val="tx1"/>
                </a:solidFill>
              </a:rPr>
              <a:t> have access to the mapped </a:t>
            </a:r>
            <a:r>
              <a:rPr lang="en-US" sz="1200" b="1" i="1" dirty="0" smtClean="0">
                <a:solidFill>
                  <a:srgbClr val="0070C0"/>
                </a:solidFill>
              </a:rPr>
              <a:t>I/O memory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of the </a:t>
            </a:r>
            <a:r>
              <a:rPr lang="en-US" sz="1200" b="1" i="1" dirty="0" smtClean="0">
                <a:solidFill>
                  <a:schemeClr val="tx1"/>
                </a:solidFill>
              </a:rPr>
              <a:t>F2-8AD4DA-x module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7" name="-(dev-mem)"/>
          <p:cNvSpPr/>
          <p:nvPr/>
        </p:nvSpPr>
        <p:spPr>
          <a:xfrm>
            <a:off x="5769465" y="3314700"/>
            <a:ext cx="3153992" cy="838200"/>
          </a:xfrm>
          <a:prstGeom prst="wedgeRoundRectCallout">
            <a:avLst>
              <a:gd name="adj1" fmla="val -51882"/>
              <a:gd name="adj2" fmla="val 12341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</a:t>
            </a:r>
            <a:r>
              <a:rPr lang="en-US" sz="1200" b="1" i="1" dirty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tx1"/>
                </a:solidFill>
              </a:rPr>
              <a:t>F2-8AD4DA-x module</a:t>
            </a:r>
            <a:r>
              <a:rPr lang="en-US" sz="1200" i="1" dirty="0" smtClean="0">
                <a:solidFill>
                  <a:schemeClr val="tx1"/>
                </a:solidFill>
              </a:rPr>
              <a:t> by mapping its I/O to </a:t>
            </a:r>
            <a:r>
              <a:rPr lang="en-US" sz="1200" b="1" i="1" dirty="0" smtClean="0">
                <a:solidFill>
                  <a:srgbClr val="0070C0"/>
                </a:solidFill>
              </a:rPr>
              <a:t>I/O memory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38" name="&lt;-Configure"/>
          <p:cNvCxnSpPr>
            <a:stCxn id="39" idx="1"/>
            <a:endCxn id="20" idx="3"/>
          </p:cNvCxnSpPr>
          <p:nvPr/>
        </p:nvCxnSpPr>
        <p:spPr>
          <a:xfrm flipH="1">
            <a:off x="5404022" y="1848414"/>
            <a:ext cx="1000982" cy="282097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[Configure]"/>
          <p:cNvSpPr/>
          <p:nvPr/>
        </p:nvSpPr>
        <p:spPr>
          <a:xfrm>
            <a:off x="6405004" y="1363671"/>
            <a:ext cx="2028444" cy="969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Module Settings: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Enable channel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Resolution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Track &amp; hold</a:t>
            </a:r>
          </a:p>
          <a:p>
            <a:pPr algn="ctr"/>
            <a:r>
              <a:rPr lang="en-US" sz="1200" i="1" dirty="0" err="1" smtClean="0">
                <a:solidFill>
                  <a:schemeClr val="tx1"/>
                </a:solidFill>
              </a:rPr>
              <a:t>Input/Output</a:t>
            </a:r>
            <a:r>
              <a:rPr lang="en-US" sz="1200" i="1" dirty="0" smtClean="0">
                <a:solidFill>
                  <a:schemeClr val="tx1"/>
                </a:solidFill>
              </a:rPr>
              <a:t> range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2" name="-(auto-create)"/>
          <p:cNvSpPr/>
          <p:nvPr/>
        </p:nvSpPr>
        <p:spPr>
          <a:xfrm>
            <a:off x="6055886" y="2441067"/>
            <a:ext cx="2441444" cy="1014222"/>
          </a:xfrm>
          <a:prstGeom prst="wedgeRoundRectCallout">
            <a:avLst>
              <a:gd name="adj1" fmla="val -80936"/>
              <a:gd name="adj2" fmla="val -5032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A Module Configuration is automatically created when an </a:t>
            </a:r>
            <a:r>
              <a:rPr lang="en-US" sz="1200" b="1" i="1" dirty="0" smtClean="0">
                <a:solidFill>
                  <a:schemeClr val="tx1"/>
                </a:solidFill>
              </a:rPr>
              <a:t>F2-8AD4DA-x module </a:t>
            </a:r>
            <a:r>
              <a:rPr lang="en-US" sz="1200" i="1" dirty="0" smtClean="0">
                <a:solidFill>
                  <a:schemeClr val="tx1"/>
                </a:solidFill>
              </a:rPr>
              <a:t>is plugged into an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Master’s </a:t>
            </a:r>
            <a:r>
              <a:rPr lang="en-US" sz="1200" i="1" dirty="0" smtClean="0">
                <a:solidFill>
                  <a:schemeClr val="tx1"/>
                </a:solidFill>
              </a:rPr>
              <a:t>base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3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7" grpId="0" animBg="1"/>
      <p:bldP spid="27" grpId="1" animBg="1"/>
      <p:bldP spid="36" grpId="0" animBg="1"/>
      <p:bldP spid="30" grpId="0" animBg="1"/>
      <p:bldP spid="30" grpId="1" animBg="1"/>
      <p:bldP spid="37" grpId="0" animBg="1"/>
      <p:bldP spid="37" grpId="1" animBg="1"/>
      <p:bldP spid="39" grpId="0" animBg="1"/>
      <p:bldP spid="42" grpId="0" animBg="1"/>
      <p:bldP spid="4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GS-EDRV100 Module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GS-EDRV100 Module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@GS2_100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$GS2_100</a:t>
            </a:r>
          </a:p>
          <a:p>
            <a:pPr algn="ctr"/>
            <a:r>
              <a:rPr lang="en-US" sz="1400" dirty="0" smtClean="0"/>
              <a:t>Do-more Memory</a:t>
            </a:r>
            <a:endParaRPr lang="en-US" sz="1400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GSREGRD</a:t>
            </a:r>
          </a:p>
          <a:p>
            <a:pPr algn="ctr"/>
            <a:r>
              <a:rPr lang="en-US" dirty="0" smtClean="0"/>
              <a:t>GSREGWR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063756" y="2841685"/>
            <a:ext cx="2441444" cy="1227208"/>
          </a:xfrm>
          <a:prstGeom prst="wedgeRoundRectCallout">
            <a:avLst>
              <a:gd name="adj1" fmla="val 90599"/>
              <a:gd name="adj2" fmla="val -3440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@GS2_100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GS-EDRV100 module </a:t>
            </a:r>
            <a:r>
              <a:rPr lang="en-US" sz="1200" i="1" dirty="0" smtClean="0">
                <a:solidFill>
                  <a:schemeClr val="tx1"/>
                </a:solidFill>
              </a:rPr>
              <a:t>via the </a:t>
            </a:r>
            <a:r>
              <a:rPr lang="en-US" sz="1200" b="1" i="1" dirty="0" smtClean="0">
                <a:solidFill>
                  <a:schemeClr val="accent1"/>
                </a:solidFill>
              </a:rPr>
              <a:t>Ethernet I/O </a:t>
            </a:r>
            <a:r>
              <a:rPr lang="en-US" sz="1200" b="1" i="1" dirty="0" smtClean="0">
                <a:solidFill>
                  <a:schemeClr val="accent1"/>
                </a:solidFill>
              </a:rPr>
              <a:t>Master</a:t>
            </a:r>
            <a:r>
              <a:rPr lang="en-US" sz="1200" i="1" dirty="0" smtClean="0">
                <a:solidFill>
                  <a:schemeClr val="tx1"/>
                </a:solidFill>
              </a:rPr>
              <a:t> handling the </a:t>
            </a:r>
            <a:r>
              <a:rPr lang="en-US" sz="1200" b="1" i="1" dirty="0" smtClean="0">
                <a:solidFill>
                  <a:schemeClr val="tx1"/>
                </a:solidFill>
              </a:rPr>
              <a:t>GS-EDRV100 module</a:t>
            </a:r>
            <a:r>
              <a:rPr lang="en-US" sz="1200" i="1" dirty="0" smtClean="0">
                <a:solidFill>
                  <a:schemeClr val="tx1"/>
                </a:solidFill>
              </a:rPr>
              <a:t> communications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740584" y="3318946"/>
            <a:ext cx="2332711" cy="838200"/>
          </a:xfrm>
          <a:prstGeom prst="wedgeRoundRectCallout">
            <a:avLst>
              <a:gd name="adj1" fmla="val 65252"/>
              <a:gd name="adj2" fmla="val 12278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@GS2_100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GSREGRD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B050"/>
                </a:solidFill>
              </a:rPr>
              <a:t>GSREGWR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034545" y="3778370"/>
            <a:ext cx="2332711" cy="520456"/>
          </a:xfrm>
          <a:prstGeom prst="wedgeRoundRectCallout">
            <a:avLst>
              <a:gd name="adj1" fmla="val -111750"/>
              <a:gd name="adj2" fmla="val 318395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Instructions</a:t>
            </a:r>
            <a:r>
              <a:rPr lang="en-US" sz="1200" i="1" dirty="0" smtClean="0">
                <a:solidFill>
                  <a:schemeClr val="tx1"/>
                </a:solidFill>
              </a:rPr>
              <a:t>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-(dev-mem)"/>
          <p:cNvSpPr/>
          <p:nvPr/>
        </p:nvSpPr>
        <p:spPr>
          <a:xfrm>
            <a:off x="6413754" y="3226689"/>
            <a:ext cx="2120646" cy="1014222"/>
          </a:xfrm>
          <a:prstGeom prst="wedgeRoundRectCallout">
            <a:avLst>
              <a:gd name="adj1" fmla="val -85085"/>
              <a:gd name="adj2" fmla="val 10272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@GS2_100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GS-EDRV100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for </a:t>
            </a:r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70C0"/>
                </a:solidFill>
              </a:rPr>
              <a:t>$GS2_100  </a:t>
            </a:r>
            <a:r>
              <a:rPr lang="en-US" sz="1200" i="1" dirty="0" smtClean="0">
                <a:solidFill>
                  <a:schemeClr val="tx1"/>
                </a:solidFill>
              </a:rPr>
              <a:t>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5" name="-(auto-create)"/>
          <p:cNvSpPr/>
          <p:nvPr/>
        </p:nvSpPr>
        <p:spPr>
          <a:xfrm>
            <a:off x="6055886" y="1872620"/>
            <a:ext cx="2441444" cy="1014222"/>
          </a:xfrm>
          <a:prstGeom prst="wedgeRoundRectCallout">
            <a:avLst>
              <a:gd name="adj1" fmla="val -79924"/>
              <a:gd name="adj2" fmla="val 12512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@GS2_100 </a:t>
            </a:r>
            <a:r>
              <a:rPr lang="en-US" sz="1200" i="1" dirty="0" smtClean="0">
                <a:solidFill>
                  <a:schemeClr val="tx1"/>
                </a:solidFill>
              </a:rPr>
              <a:t>Device is automatically created when a </a:t>
            </a:r>
            <a:r>
              <a:rPr lang="en-US" sz="1200" b="1" i="1" dirty="0" smtClean="0">
                <a:solidFill>
                  <a:schemeClr val="tx1"/>
                </a:solidFill>
              </a:rPr>
              <a:t>GS-EDRV100 module </a:t>
            </a:r>
            <a:r>
              <a:rPr lang="en-US" sz="1200" i="1" dirty="0" smtClean="0">
                <a:solidFill>
                  <a:schemeClr val="tx1"/>
                </a:solidFill>
              </a:rPr>
              <a:t>is configured as a slave to an </a:t>
            </a:r>
            <a:r>
              <a:rPr lang="en-US" sz="1200" b="1" i="1" dirty="0" smtClean="0">
                <a:solidFill>
                  <a:schemeClr val="accent1"/>
                </a:solidFill>
              </a:rPr>
              <a:t>Ethernet I/O Master</a:t>
            </a:r>
            <a:endParaRPr lang="en-US" sz="1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6" grpId="0" animBg="1"/>
      <p:bldP spid="37" grpId="0" animBg="1"/>
      <p:bldP spid="37" grpId="1" animBg="1"/>
      <p:bldP spid="35" grpId="0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Do-more Devices</a:t>
            </a:r>
            <a:endParaRPr lang="en-US" dirty="0"/>
          </a:p>
        </p:txBody>
      </p:sp>
      <p:pic>
        <p:nvPicPr>
          <p:cNvPr id="12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3"/>
            <a:ext cx="8305800" cy="4344305"/>
          </a:xfrm>
        </p:spPr>
        <p:txBody>
          <a:bodyPr numCol="2">
            <a:normAutofit fontScale="55000" lnSpcReduction="20000"/>
          </a:bodyPr>
          <a:lstStyle/>
          <a:p>
            <a:r>
              <a:rPr lang="en-US" dirty="0" smtClean="0"/>
              <a:t>Three types:</a:t>
            </a:r>
          </a:p>
          <a:p>
            <a:pPr lvl="1"/>
            <a:r>
              <a:rPr lang="en-US" b="1" dirty="0" smtClean="0"/>
              <a:t>(1) Built-in</a:t>
            </a:r>
            <a:r>
              <a:rPr lang="en-US" b="1" baseline="30000" dirty="0" smtClean="0">
                <a:solidFill>
                  <a:srgbClr val="FF0000"/>
                </a:solidFill>
              </a:rPr>
              <a:t>(1)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–</a:t>
            </a:r>
            <a:r>
              <a:rPr lang="en-US" dirty="0" smtClean="0"/>
              <a:t> exist by default</a:t>
            </a:r>
            <a:endParaRPr lang="en-US" b="1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@</a:t>
            </a:r>
            <a:r>
              <a:rPr lang="en-US" dirty="0" err="1" smtClean="0">
                <a:solidFill>
                  <a:srgbClr val="00B0F0"/>
                </a:solidFill>
              </a:rPr>
              <a:t>DMLogger</a:t>
            </a:r>
            <a:endParaRPr lang="en-US" dirty="0" smtClean="0">
              <a:solidFill>
                <a:srgbClr val="00B0F0"/>
              </a:solidFill>
            </a:endParaRP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@</a:t>
            </a:r>
            <a:r>
              <a:rPr lang="en-US" dirty="0" err="1" smtClean="0">
                <a:solidFill>
                  <a:srgbClr val="00B0F0"/>
                </a:solidFill>
              </a:rPr>
              <a:t>IntEIPClient</a:t>
            </a:r>
            <a:endParaRPr lang="en-US" dirty="0" smtClean="0">
              <a:solidFill>
                <a:srgbClr val="00B0F0"/>
              </a:solidFill>
            </a:endParaRP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@</a:t>
            </a:r>
            <a:r>
              <a:rPr lang="en-US" dirty="0" err="1" smtClean="0">
                <a:solidFill>
                  <a:srgbClr val="00B0F0"/>
                </a:solidFill>
              </a:rPr>
              <a:t>IntEthDMPPClient</a:t>
            </a:r>
            <a:endParaRPr lang="en-US" dirty="0" smtClean="0">
              <a:solidFill>
                <a:srgbClr val="00B0F0"/>
              </a:solidFill>
            </a:endParaRP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@</a:t>
            </a:r>
            <a:r>
              <a:rPr lang="en-US" dirty="0" err="1" smtClean="0">
                <a:solidFill>
                  <a:srgbClr val="00B0F0"/>
                </a:solidFill>
              </a:rPr>
              <a:t>IntEthernet</a:t>
            </a:r>
            <a:endParaRPr lang="en-US" dirty="0" smtClean="0">
              <a:solidFill>
                <a:srgbClr val="00B0F0"/>
              </a:solidFill>
            </a:endParaRP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@</a:t>
            </a:r>
            <a:r>
              <a:rPr lang="en-US" dirty="0" err="1" smtClean="0">
                <a:solidFill>
                  <a:srgbClr val="00B0F0"/>
                </a:solidFill>
              </a:rPr>
              <a:t>IntModTCPClient</a:t>
            </a:r>
            <a:endParaRPr lang="en-US" dirty="0" smtClean="0">
              <a:solidFill>
                <a:srgbClr val="00B0F0"/>
              </a:solidFill>
            </a:endParaRP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@</a:t>
            </a:r>
            <a:r>
              <a:rPr lang="en-US" dirty="0" err="1" smtClean="0">
                <a:solidFill>
                  <a:srgbClr val="00B0F0"/>
                </a:solidFill>
              </a:rPr>
              <a:t>IntSerial</a:t>
            </a:r>
            <a:endParaRPr lang="en-US" dirty="0" smtClean="0">
              <a:solidFill>
                <a:srgbClr val="00B0F0"/>
              </a:solidFill>
            </a:endParaRP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@</a:t>
            </a:r>
            <a:r>
              <a:rPr lang="en-US" dirty="0" err="1" smtClean="0">
                <a:solidFill>
                  <a:srgbClr val="00B0F0"/>
                </a:solidFill>
              </a:rPr>
              <a:t>LocalIOMaster</a:t>
            </a:r>
            <a:endParaRPr lang="en-US" dirty="0" smtClean="0">
              <a:solidFill>
                <a:srgbClr val="00B0F0"/>
              </a:solidFill>
            </a:endParaRP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@</a:t>
            </a:r>
            <a:r>
              <a:rPr lang="en-US" dirty="0" err="1" smtClean="0">
                <a:solidFill>
                  <a:srgbClr val="00B0F0"/>
                </a:solidFill>
              </a:rPr>
              <a:t>UserLog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(2) System-created</a:t>
            </a:r>
            <a:r>
              <a:rPr lang="en-US" dirty="0" smtClean="0"/>
              <a:t> – created by system as user modifies CPU Configuration or adds modules to system</a:t>
            </a:r>
            <a:endParaRPr lang="en-US" b="1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77F00"/>
                </a:solidFill>
              </a:rPr>
              <a:t>@</a:t>
            </a:r>
            <a:r>
              <a:rPr lang="en-US" dirty="0" err="1" smtClean="0">
                <a:solidFill>
                  <a:srgbClr val="F77F00"/>
                </a:solidFill>
              </a:rPr>
              <a:t>IntSerModbusClient</a:t>
            </a:r>
            <a:r>
              <a:rPr lang="en-US" b="1" baseline="30000" dirty="0">
                <a:solidFill>
                  <a:srgbClr val="FF0000"/>
                </a:solidFill>
              </a:rPr>
              <a:t>(1)</a:t>
            </a:r>
            <a:endParaRPr lang="en-US" dirty="0" smtClean="0">
              <a:solidFill>
                <a:srgbClr val="F77F00"/>
              </a:solidFill>
            </a:endParaRPr>
          </a:p>
          <a:p>
            <a:pPr lvl="2"/>
            <a:r>
              <a:rPr lang="en-US" dirty="0" smtClean="0">
                <a:solidFill>
                  <a:srgbClr val="F77F00"/>
                </a:solidFill>
              </a:rPr>
              <a:t>@</a:t>
            </a:r>
            <a:r>
              <a:rPr lang="en-US" dirty="0" err="1" smtClean="0">
                <a:solidFill>
                  <a:srgbClr val="F77F00"/>
                </a:solidFill>
              </a:rPr>
              <a:t>IntEIPServer</a:t>
            </a:r>
            <a:r>
              <a:rPr lang="en-US" b="1" baseline="30000" dirty="0" smtClean="0">
                <a:solidFill>
                  <a:srgbClr val="FF0000"/>
                </a:solidFill>
              </a:rPr>
              <a:t>(1)</a:t>
            </a:r>
          </a:p>
          <a:p>
            <a:pPr lvl="2"/>
            <a:r>
              <a:rPr lang="en-US" dirty="0" smtClean="0">
                <a:solidFill>
                  <a:srgbClr val="F77F00"/>
                </a:solidFill>
              </a:rPr>
              <a:t>@</a:t>
            </a:r>
            <a:r>
              <a:rPr lang="en-US" dirty="0" err="1" smtClean="0">
                <a:solidFill>
                  <a:srgbClr val="F77F00"/>
                </a:solidFill>
              </a:rPr>
              <a:t>EthIOMaster</a:t>
            </a:r>
            <a:r>
              <a:rPr lang="en-US" b="1" baseline="30000" dirty="0" smtClean="0">
                <a:solidFill>
                  <a:srgbClr val="FF0000"/>
                </a:solidFill>
              </a:rPr>
              <a:t>(1)</a:t>
            </a:r>
          </a:p>
          <a:p>
            <a:pPr lvl="2"/>
            <a:r>
              <a:rPr lang="en-US" dirty="0" smtClean="0">
                <a:solidFill>
                  <a:srgbClr val="F77F00"/>
                </a:solidFill>
              </a:rPr>
              <a:t>@</a:t>
            </a:r>
            <a:r>
              <a:rPr lang="en-US" dirty="0" err="1" smtClean="0">
                <a:solidFill>
                  <a:srgbClr val="F77F00"/>
                </a:solidFill>
              </a:rPr>
              <a:t>CTRIO_xxx</a:t>
            </a:r>
            <a:r>
              <a:rPr lang="en-US" b="1" baseline="30000" dirty="0">
                <a:solidFill>
                  <a:srgbClr val="FF0000"/>
                </a:solidFill>
              </a:rPr>
              <a:t>(2)</a:t>
            </a:r>
            <a:endParaRPr lang="en-US" dirty="0" smtClean="0">
              <a:solidFill>
                <a:srgbClr val="F77F00"/>
              </a:solidFill>
            </a:endParaRPr>
          </a:p>
          <a:p>
            <a:pPr lvl="2"/>
            <a:r>
              <a:rPr lang="en-US" dirty="0" smtClean="0">
                <a:solidFill>
                  <a:srgbClr val="F77F00"/>
                </a:solidFill>
              </a:rPr>
              <a:t>@</a:t>
            </a:r>
            <a:r>
              <a:rPr lang="en-US" dirty="0" err="1" smtClean="0">
                <a:solidFill>
                  <a:srgbClr val="F77F00"/>
                </a:solidFill>
              </a:rPr>
              <a:t>CTRIO_xxx_CyFz</a:t>
            </a:r>
            <a:r>
              <a:rPr lang="en-US" b="1" baseline="30000" dirty="0">
                <a:solidFill>
                  <a:srgbClr val="FF0000"/>
                </a:solidFill>
              </a:rPr>
              <a:t>(2)</a:t>
            </a:r>
            <a:endParaRPr lang="en-US" dirty="0" smtClean="0">
              <a:solidFill>
                <a:srgbClr val="F77F00"/>
              </a:solidFill>
            </a:endParaRPr>
          </a:p>
          <a:p>
            <a:pPr lvl="2"/>
            <a:r>
              <a:rPr lang="en-US" dirty="0" smtClean="0">
                <a:solidFill>
                  <a:srgbClr val="F77F00"/>
                </a:solidFill>
              </a:rPr>
              <a:t>@</a:t>
            </a:r>
            <a:r>
              <a:rPr lang="en-US" dirty="0" err="1" smtClean="0">
                <a:solidFill>
                  <a:srgbClr val="F77F00"/>
                </a:solidFill>
              </a:rPr>
              <a:t>CTRIO_xxx_Outy</a:t>
            </a:r>
            <a:r>
              <a:rPr lang="en-US" b="1" baseline="30000" dirty="0">
                <a:solidFill>
                  <a:srgbClr val="FF0000"/>
                </a:solidFill>
              </a:rPr>
              <a:t>(2)</a:t>
            </a:r>
            <a:endParaRPr lang="en-US" dirty="0" smtClean="0">
              <a:solidFill>
                <a:srgbClr val="F77F00"/>
              </a:solidFill>
            </a:endParaRPr>
          </a:p>
          <a:p>
            <a:pPr lvl="2"/>
            <a:r>
              <a:rPr lang="en-US" dirty="0" smtClean="0">
                <a:solidFill>
                  <a:srgbClr val="F77F00"/>
                </a:solidFill>
              </a:rPr>
              <a:t>@</a:t>
            </a:r>
            <a:r>
              <a:rPr lang="en-US" dirty="0" err="1" smtClean="0">
                <a:solidFill>
                  <a:srgbClr val="F77F00"/>
                </a:solidFill>
              </a:rPr>
              <a:t>ECOM_xxx</a:t>
            </a:r>
            <a:r>
              <a:rPr lang="en-US" b="1" baseline="30000" dirty="0">
                <a:solidFill>
                  <a:srgbClr val="FF0000"/>
                </a:solidFill>
              </a:rPr>
              <a:t>(2)</a:t>
            </a:r>
            <a:endParaRPr lang="en-US" dirty="0" smtClean="0">
              <a:solidFill>
                <a:srgbClr val="F77F00"/>
              </a:solidFill>
            </a:endParaRPr>
          </a:p>
          <a:p>
            <a:pPr lvl="2"/>
            <a:r>
              <a:rPr lang="en-US" dirty="0" smtClean="0">
                <a:solidFill>
                  <a:srgbClr val="F77F00"/>
                </a:solidFill>
              </a:rPr>
              <a:t>@ERM</a:t>
            </a:r>
            <a:r>
              <a:rPr lang="en-US" b="1" baseline="30000" dirty="0" smtClean="0">
                <a:solidFill>
                  <a:srgbClr val="FF0000"/>
                </a:solidFill>
              </a:rPr>
              <a:t>(2)</a:t>
            </a:r>
          </a:p>
          <a:p>
            <a:pPr lvl="2"/>
            <a:r>
              <a:rPr lang="en-US" dirty="0" smtClean="0">
                <a:solidFill>
                  <a:srgbClr val="F77F00"/>
                </a:solidFill>
              </a:rPr>
              <a:t>@GSEDRV100</a:t>
            </a:r>
            <a:r>
              <a:rPr lang="en-US" b="1" baseline="30000" dirty="0" smtClean="0">
                <a:solidFill>
                  <a:srgbClr val="FF0000"/>
                </a:solidFill>
              </a:rPr>
              <a:t>(2)</a:t>
            </a:r>
          </a:p>
          <a:p>
            <a:pPr lvl="2"/>
            <a:r>
              <a:rPr lang="en-US" dirty="0" smtClean="0">
                <a:solidFill>
                  <a:srgbClr val="F77F00"/>
                </a:solidFill>
              </a:rPr>
              <a:t>@</a:t>
            </a:r>
            <a:r>
              <a:rPr lang="en-US" dirty="0" err="1" smtClean="0">
                <a:solidFill>
                  <a:srgbClr val="F77F00"/>
                </a:solidFill>
              </a:rPr>
              <a:t>SERIO_xxx_y</a:t>
            </a:r>
            <a:r>
              <a:rPr lang="en-US" b="1" baseline="30000" dirty="0">
                <a:solidFill>
                  <a:srgbClr val="FF0000"/>
                </a:solidFill>
              </a:rPr>
              <a:t>(2)</a:t>
            </a:r>
            <a:endParaRPr lang="en-US" dirty="0" smtClean="0">
              <a:solidFill>
                <a:srgbClr val="F77F0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(3) User-created</a:t>
            </a:r>
            <a:r>
              <a:rPr lang="en-US" dirty="0" smtClean="0"/>
              <a:t> – created manually by the user</a:t>
            </a:r>
            <a:r>
              <a:rPr lang="en-US" b="1" baseline="30000" dirty="0" smtClean="0">
                <a:solidFill>
                  <a:srgbClr val="FF0000"/>
                </a:solidFill>
              </a:rPr>
              <a:t>(2)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@</a:t>
            </a:r>
            <a:r>
              <a:rPr lang="en-US" dirty="0" err="1" smtClean="0">
                <a:solidFill>
                  <a:srgbClr val="00B050"/>
                </a:solidFill>
              </a:rPr>
              <a:t>EtherNetIPClient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@</a:t>
            </a:r>
            <a:r>
              <a:rPr lang="en-US" dirty="0" err="1" smtClean="0">
                <a:solidFill>
                  <a:srgbClr val="00B050"/>
                </a:solidFill>
              </a:rPr>
              <a:t>ModbusTCPClient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@</a:t>
            </a:r>
            <a:r>
              <a:rPr lang="en-US" dirty="0" err="1" smtClean="0">
                <a:solidFill>
                  <a:srgbClr val="00B050"/>
                </a:solidFill>
              </a:rPr>
              <a:t>SMTPClient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@</a:t>
            </a:r>
            <a:r>
              <a:rPr lang="en-US" dirty="0" err="1" smtClean="0">
                <a:solidFill>
                  <a:srgbClr val="00B050"/>
                </a:solidFill>
              </a:rPr>
              <a:t>TCPClient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@</a:t>
            </a:r>
            <a:r>
              <a:rPr lang="en-US" dirty="0" err="1" smtClean="0">
                <a:solidFill>
                  <a:srgbClr val="00B050"/>
                </a:solidFill>
              </a:rPr>
              <a:t>TCPServer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@</a:t>
            </a:r>
            <a:r>
              <a:rPr lang="en-US" dirty="0" err="1" smtClean="0">
                <a:solidFill>
                  <a:srgbClr val="00B050"/>
                </a:solidFill>
              </a:rPr>
              <a:t>UDPConnection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704088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(1)</a:t>
            </a:r>
            <a:r>
              <a:rPr lang="en-US" i="1" dirty="0" smtClean="0">
                <a:solidFill>
                  <a:srgbClr val="FF0000"/>
                </a:solidFill>
              </a:rPr>
              <a:t> Name of Device(s) cannot be changed</a:t>
            </a:r>
          </a:p>
          <a:p>
            <a:pPr marL="704088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(2)</a:t>
            </a:r>
            <a:r>
              <a:rPr lang="en-US" i="1" dirty="0" smtClean="0">
                <a:solidFill>
                  <a:srgbClr val="FF0000"/>
                </a:solidFill>
              </a:rPr>
              <a:t> Name given upon creation (changeable)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1600" y="5447884"/>
            <a:ext cx="3429000" cy="691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8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41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41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41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41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41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41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41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141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641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41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02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02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602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7824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(3) Module Configuration</a:t>
            </a:r>
            <a:br>
              <a:rPr lang="en-US" sz="3600" dirty="0" smtClean="0"/>
            </a:br>
            <a:endParaRPr lang="en-US" sz="2800" dirty="0"/>
          </a:p>
        </p:txBody>
      </p:sp>
      <p:pic>
        <p:nvPicPr>
          <p:cNvPr id="4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L205 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51960"/>
            <a:ext cx="4495800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28600" y="1328450"/>
            <a:ext cx="8686800" cy="5374817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SERIO/SERIO4 (</a:t>
            </a:r>
            <a:r>
              <a:rPr lang="en-US" b="1" dirty="0" smtClean="0">
                <a:solidFill>
                  <a:schemeClr val="accent1"/>
                </a:solidFill>
              </a:rPr>
              <a:t>@SERIO_004_A, _B, _C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dirty="0"/>
              <a:t>Do-more Programming</a:t>
            </a:r>
          </a:p>
          <a:p>
            <a:pPr lvl="2"/>
            <a:r>
              <a:rPr lang="en-US" dirty="0"/>
              <a:t>Allows access to all </a:t>
            </a:r>
            <a:r>
              <a:rPr lang="en-US" b="1" dirty="0">
                <a:solidFill>
                  <a:srgbClr val="0070C0"/>
                </a:solidFill>
              </a:rPr>
              <a:t>Do-more memory</a:t>
            </a:r>
          </a:p>
          <a:p>
            <a:pPr lvl="2"/>
            <a:r>
              <a:rPr lang="en-US" dirty="0"/>
              <a:t>Uses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$SERIO_004_A, _B, _C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memory structure</a:t>
            </a:r>
          </a:p>
          <a:p>
            <a:pPr lvl="1"/>
            <a:r>
              <a:rPr lang="en-US" dirty="0"/>
              <a:t>K-sequence Server</a:t>
            </a:r>
          </a:p>
          <a:p>
            <a:pPr lvl="2"/>
            <a:r>
              <a:rPr lang="en-US" dirty="0"/>
              <a:t>Allows access to </a:t>
            </a:r>
            <a:r>
              <a:rPr lang="en-US" b="1" dirty="0">
                <a:solidFill>
                  <a:srgbClr val="0070C0"/>
                </a:solidFill>
              </a:rPr>
              <a:t>DL-memory</a:t>
            </a:r>
          </a:p>
          <a:p>
            <a:pPr lvl="2"/>
            <a:r>
              <a:rPr lang="en-US" dirty="0"/>
              <a:t>Uses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$SERIO_004_A, _B, _C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memory structure</a:t>
            </a:r>
          </a:p>
          <a:p>
            <a:pPr lvl="1"/>
            <a:r>
              <a:rPr lang="en-US" dirty="0"/>
              <a:t>Modbus RTU Server (Slave)</a:t>
            </a:r>
          </a:p>
          <a:p>
            <a:pPr lvl="2"/>
            <a:r>
              <a:rPr lang="en-US" dirty="0"/>
              <a:t>Allows access to </a:t>
            </a:r>
            <a:r>
              <a:rPr lang="en-US" b="1" dirty="0">
                <a:solidFill>
                  <a:srgbClr val="0070C0"/>
                </a:solidFill>
              </a:rPr>
              <a:t>M-memory</a:t>
            </a:r>
          </a:p>
          <a:p>
            <a:pPr lvl="2"/>
            <a:r>
              <a:rPr lang="en-US" dirty="0"/>
              <a:t>Uses </a:t>
            </a:r>
            <a:r>
              <a:rPr lang="en-US" b="1" dirty="0" smtClean="0">
                <a:solidFill>
                  <a:srgbClr val="0070C0"/>
                </a:solidFill>
              </a:rPr>
              <a:t>$SERIO_004_A, _B, _C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memory </a:t>
            </a:r>
            <a:r>
              <a:rPr lang="en-US" dirty="0"/>
              <a:t>structure</a:t>
            </a:r>
          </a:p>
          <a:p>
            <a:pPr lvl="1"/>
            <a:r>
              <a:rPr lang="en-US" dirty="0"/>
              <a:t>Modbus RTU Client </a:t>
            </a:r>
            <a:r>
              <a:rPr lang="en-US" dirty="0" smtClean="0"/>
              <a:t>(Master)</a:t>
            </a:r>
            <a:endParaRPr lang="en-US" dirty="0"/>
          </a:p>
          <a:p>
            <a:pPr lvl="2"/>
            <a:r>
              <a:rPr lang="en-US" dirty="0"/>
              <a:t>Used by </a:t>
            </a:r>
            <a:r>
              <a:rPr lang="en-US" b="1" dirty="0">
                <a:solidFill>
                  <a:srgbClr val="00B050"/>
                </a:solidFill>
              </a:rPr>
              <a:t>MRX/MWX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</a:t>
            </a:r>
            <a:endParaRPr lang="en-US" dirty="0"/>
          </a:p>
          <a:p>
            <a:pPr lvl="1"/>
            <a:r>
              <a:rPr lang="en-US" dirty="0"/>
              <a:t>General Purpose</a:t>
            </a:r>
          </a:p>
          <a:p>
            <a:pPr lvl="2"/>
            <a:r>
              <a:rPr lang="en-US" dirty="0"/>
              <a:t>Used by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STREAMIN/STREAMOUT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instructions</a:t>
            </a:r>
            <a:endParaRPr lang="en-US" dirty="0"/>
          </a:p>
          <a:p>
            <a:pPr lvl="2"/>
            <a:r>
              <a:rPr lang="en-US" dirty="0"/>
              <a:t>Uses </a:t>
            </a:r>
            <a:r>
              <a:rPr lang="en-US" b="1" dirty="0" smtClean="0">
                <a:solidFill>
                  <a:srgbClr val="0070C0"/>
                </a:solidFill>
              </a:rPr>
              <a:t>$SERIO_004_A, _B, _C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>memory structure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Terminator Analog Output</a:t>
            </a:r>
          </a:p>
          <a:p>
            <a:pPr lvl="1"/>
            <a:r>
              <a:rPr lang="en-US" dirty="0" smtClean="0"/>
              <a:t>Allows configuration of enable, </a:t>
            </a:r>
            <a:br>
              <a:rPr lang="en-US" dirty="0" smtClean="0"/>
            </a:br>
            <a:r>
              <a:rPr lang="en-US" dirty="0" smtClean="0"/>
              <a:t>output type/range</a:t>
            </a:r>
          </a:p>
        </p:txBody>
      </p:sp>
      <p:pic>
        <p:nvPicPr>
          <p:cNvPr id="11" name="Archite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9" y="740719"/>
            <a:ext cx="1809750" cy="124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6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17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8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Do-more Programming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SERIO/SERIO4 Module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All PLC Memory</a:t>
            </a:r>
          </a:p>
          <a:p>
            <a:pPr algn="ctr"/>
            <a:r>
              <a:rPr lang="en-US" sz="1600" dirty="0" smtClean="0"/>
              <a:t>$SERIO_001_A</a:t>
            </a:r>
            <a:endParaRPr lang="en-US" sz="1600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Do-more Server on </a:t>
            </a:r>
            <a:r>
              <a:rPr lang="en-US" sz="1200" b="1" dirty="0" smtClean="0">
                <a:solidFill>
                  <a:schemeClr val="accent1"/>
                </a:solidFill>
              </a:rPr>
              <a:t>@SERIO_001_A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667500" y="1752600"/>
            <a:ext cx="1752600" cy="762000"/>
          </a:xfrm>
          <a:prstGeom prst="wedgeRoundRectCallout">
            <a:avLst>
              <a:gd name="adj1" fmla="val -18013"/>
              <a:gd name="adj2" fmla="val 14466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runs in the background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448220" y="1728916"/>
            <a:ext cx="2565982" cy="838200"/>
          </a:xfrm>
          <a:prstGeom prst="wedgeRoundRectCallout">
            <a:avLst>
              <a:gd name="adj1" fmla="val -76016"/>
              <a:gd name="adj2" fmla="val 89625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 </a:t>
            </a:r>
            <a:r>
              <a:rPr lang="en-US" sz="1200" i="1" dirty="0" smtClean="0">
                <a:solidFill>
                  <a:schemeClr val="tx1"/>
                </a:solidFill>
              </a:rPr>
              <a:t>via the </a:t>
            </a:r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LocalIOMaster</a:t>
            </a:r>
            <a:r>
              <a:rPr lang="en-US" sz="1200" b="1" i="1" dirty="0" smtClean="0">
                <a:solidFill>
                  <a:schemeClr val="accent1"/>
                </a:solidFill>
              </a:rPr>
              <a:t> Device </a:t>
            </a:r>
            <a:endParaRPr lang="en-US" sz="1200" b="1" i="1" dirty="0">
              <a:solidFill>
                <a:schemeClr val="accent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93435" y="3738000"/>
            <a:ext cx="1484173" cy="1896598"/>
          </a:xfrm>
          <a:prstGeom prst="wedgeRoundRectCallout">
            <a:avLst>
              <a:gd name="adj1" fmla="val -84826"/>
              <a:gd name="adj2" fmla="val 49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 </a:t>
            </a:r>
            <a:r>
              <a:rPr lang="en-US" sz="1200" i="1" dirty="0" smtClean="0">
                <a:solidFill>
                  <a:schemeClr val="tx1"/>
                </a:solidFill>
              </a:rPr>
              <a:t>for all the </a:t>
            </a:r>
            <a:r>
              <a:rPr lang="en-US" sz="1200" b="1" i="1" dirty="0" smtClean="0">
                <a:solidFill>
                  <a:srgbClr val="0070C0"/>
                </a:solidFill>
              </a:rPr>
              <a:t>PLC’s </a:t>
            </a:r>
            <a:r>
              <a:rPr lang="en-US" sz="1200" b="1" i="1" dirty="0" smtClean="0">
                <a:solidFill>
                  <a:srgbClr val="0070C0"/>
                </a:solidFill>
              </a:rPr>
              <a:t>memory </a:t>
            </a:r>
            <a:r>
              <a:rPr lang="en-US" sz="1200" i="1" dirty="0" smtClean="0">
                <a:solidFill>
                  <a:schemeClr val="tx1"/>
                </a:solidFill>
              </a:rPr>
              <a:t>&amp; </a:t>
            </a:r>
            <a:r>
              <a:rPr lang="en-US" sz="1200" b="1" i="1" dirty="0" smtClean="0">
                <a:solidFill>
                  <a:srgbClr val="0070C0"/>
                </a:solidFill>
              </a:rPr>
              <a:t>$SERIO_001_A</a:t>
            </a:r>
            <a:r>
              <a:rPr lang="en-US" sz="1200" i="1" dirty="0" smtClean="0">
                <a:solidFill>
                  <a:schemeClr val="tx1"/>
                </a:solidFill>
              </a:rPr>
              <a:t> 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5" name="&lt;-Configure"/>
          <p:cNvCxnSpPr/>
          <p:nvPr/>
        </p:nvCxnSpPr>
        <p:spPr>
          <a:xfrm flipV="1">
            <a:off x="5408141" y="3536092"/>
            <a:ext cx="910386" cy="348644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3396677" y="3621544"/>
            <a:ext cx="2005285" cy="13913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Serial Port Settings: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-(auto-create)"/>
          <p:cNvSpPr/>
          <p:nvPr/>
        </p:nvSpPr>
        <p:spPr>
          <a:xfrm>
            <a:off x="5741261" y="1640905"/>
            <a:ext cx="2685590" cy="1014222"/>
          </a:xfrm>
          <a:prstGeom prst="wedgeRoundRectCallout">
            <a:avLst>
              <a:gd name="adj1" fmla="val -6367"/>
              <a:gd name="adj2" fmla="val 10562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@SERIO_001_A </a:t>
            </a:r>
            <a:r>
              <a:rPr lang="en-US" sz="1200" i="1" dirty="0" smtClean="0">
                <a:solidFill>
                  <a:schemeClr val="tx1"/>
                </a:solidFill>
              </a:rPr>
              <a:t>Device is automatically created when a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module’s</a:t>
            </a:r>
            <a:r>
              <a:rPr lang="en-US" sz="1200" i="1" dirty="0" smtClean="0">
                <a:solidFill>
                  <a:schemeClr val="tx1"/>
                </a:solidFill>
              </a:rPr>
              <a:t> Port A is configured as “Do-more Programming”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7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7" grpId="0" animBg="1"/>
      <p:bldP spid="3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17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8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DL Server (K-</a:t>
            </a:r>
            <a:r>
              <a:rPr lang="en-US" sz="1400" b="1" dirty="0" err="1" smtClean="0"/>
              <a:t>seq</a:t>
            </a:r>
            <a:r>
              <a:rPr lang="en-US" sz="1400" b="1" dirty="0" smtClean="0"/>
              <a:t>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SERIO/SERIO4 Module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DL-Memory</a:t>
            </a:r>
          </a:p>
          <a:p>
            <a:pPr algn="ctr"/>
            <a:r>
              <a:rPr lang="en-US" sz="1600" dirty="0" smtClean="0"/>
              <a:t>$SERIO_001_A</a:t>
            </a:r>
            <a:endParaRPr lang="en-US" sz="1600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DL Server on </a:t>
            </a:r>
            <a:r>
              <a:rPr lang="en-US" sz="1200" b="1" dirty="0" smtClean="0">
                <a:solidFill>
                  <a:schemeClr val="accent1"/>
                </a:solidFill>
              </a:rPr>
              <a:t>@SERIO_001_A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667500" y="1752600"/>
            <a:ext cx="1752600" cy="762000"/>
          </a:xfrm>
          <a:prstGeom prst="wedgeRoundRectCallout">
            <a:avLst>
              <a:gd name="adj1" fmla="val -18013"/>
              <a:gd name="adj2" fmla="val 14466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DL Server runs in the background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564856" y="1728916"/>
            <a:ext cx="2332711" cy="838200"/>
          </a:xfrm>
          <a:prstGeom prst="wedgeRoundRectCallout">
            <a:avLst>
              <a:gd name="adj1" fmla="val -84822"/>
              <a:gd name="adj2" fmla="val 8078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DL Server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 </a:t>
            </a:r>
            <a:r>
              <a:rPr lang="en-US" sz="1200" i="1" dirty="0" smtClean="0">
                <a:solidFill>
                  <a:schemeClr val="tx1"/>
                </a:solidFill>
              </a:rPr>
              <a:t>via the </a:t>
            </a:r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LocalIOMaster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endParaRPr lang="en-US" sz="1200" b="1" i="1" dirty="0">
              <a:solidFill>
                <a:schemeClr val="accent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19226" y="4038598"/>
            <a:ext cx="1632590" cy="1295402"/>
          </a:xfrm>
          <a:prstGeom prst="wedgeRoundRectCallout">
            <a:avLst>
              <a:gd name="adj1" fmla="val -75945"/>
              <a:gd name="adj2" fmla="val 136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DL Server 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 </a:t>
            </a:r>
            <a:r>
              <a:rPr lang="en-US" sz="1200" i="1" dirty="0" smtClean="0">
                <a:solidFill>
                  <a:schemeClr val="tx1"/>
                </a:solidFill>
              </a:rPr>
              <a:t>for </a:t>
            </a:r>
            <a:r>
              <a:rPr lang="en-US" sz="1200" b="1" i="1" dirty="0" smtClean="0">
                <a:solidFill>
                  <a:srgbClr val="0070C0"/>
                </a:solidFill>
              </a:rPr>
              <a:t>DL memory </a:t>
            </a:r>
            <a:r>
              <a:rPr lang="en-US" sz="1200" i="1" dirty="0" smtClean="0">
                <a:solidFill>
                  <a:schemeClr val="tx1"/>
                </a:solidFill>
              </a:rPr>
              <a:t>&amp; </a:t>
            </a:r>
            <a:r>
              <a:rPr lang="en-US" sz="1200" b="1" i="1" dirty="0" smtClean="0">
                <a:solidFill>
                  <a:srgbClr val="0070C0"/>
                </a:solidFill>
              </a:rPr>
              <a:t>$SERIO_001_A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35" name="&lt;-Configure"/>
          <p:cNvCxnSpPr/>
          <p:nvPr/>
        </p:nvCxnSpPr>
        <p:spPr>
          <a:xfrm flipV="1">
            <a:off x="5408141" y="3536092"/>
            <a:ext cx="910386" cy="348644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3396677" y="3551977"/>
            <a:ext cx="2005285" cy="15304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Serial Port Settings: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Station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-(auto-create)"/>
          <p:cNvSpPr/>
          <p:nvPr/>
        </p:nvSpPr>
        <p:spPr>
          <a:xfrm>
            <a:off x="5741261" y="1687006"/>
            <a:ext cx="2685590" cy="922020"/>
          </a:xfrm>
          <a:prstGeom prst="wedgeRoundRectCallout">
            <a:avLst>
              <a:gd name="adj1" fmla="val -6367"/>
              <a:gd name="adj2" fmla="val 11742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@SERIO_001_A </a:t>
            </a:r>
            <a:r>
              <a:rPr lang="en-US" sz="1200" i="1" dirty="0" smtClean="0">
                <a:solidFill>
                  <a:schemeClr val="tx1"/>
                </a:solidFill>
              </a:rPr>
              <a:t>Device is automatically created when a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module’s </a:t>
            </a:r>
            <a:r>
              <a:rPr lang="en-US" sz="1200" i="1" dirty="0" smtClean="0">
                <a:solidFill>
                  <a:schemeClr val="tx1"/>
                </a:solidFill>
              </a:rPr>
              <a:t>Port A is configured as “K-Sequencer Server”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2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7" grpId="0" animBg="1"/>
      <p:bldP spid="3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19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Modbus RTU Server (Slave)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SERIO/SERIO4 Module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M-Memory</a:t>
            </a:r>
          </a:p>
          <a:p>
            <a:pPr algn="ctr"/>
            <a:r>
              <a:rPr lang="en-US" sz="1600" dirty="0" smtClean="0"/>
              <a:t>$SERIO_001_A</a:t>
            </a:r>
            <a:endParaRPr lang="en-US" sz="1600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Modbus RTU </a:t>
            </a:r>
            <a:r>
              <a:rPr lang="en-US" sz="1200" dirty="0"/>
              <a:t>Server on </a:t>
            </a:r>
            <a:r>
              <a:rPr lang="en-US" sz="1200" b="1" dirty="0" smtClean="0">
                <a:solidFill>
                  <a:schemeClr val="accent1"/>
                </a:solidFill>
              </a:rPr>
              <a:t>@SERIO_001_A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667500" y="1752600"/>
            <a:ext cx="1752600" cy="762000"/>
          </a:xfrm>
          <a:prstGeom prst="wedgeRoundRectCallout">
            <a:avLst>
              <a:gd name="adj1" fmla="val -18013"/>
              <a:gd name="adj2" fmla="val 14466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Modbus RTU Server runs in the background but is visible &amp; configurable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564856" y="1728916"/>
            <a:ext cx="2332711" cy="838200"/>
          </a:xfrm>
          <a:prstGeom prst="wedgeRoundRectCallout">
            <a:avLst>
              <a:gd name="adj1" fmla="val -90861"/>
              <a:gd name="adj2" fmla="val 89625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Modbus RTU Server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 </a:t>
            </a:r>
            <a:r>
              <a:rPr lang="en-US" sz="1200" i="1" dirty="0" smtClean="0">
                <a:solidFill>
                  <a:schemeClr val="tx1"/>
                </a:solidFill>
              </a:rPr>
              <a:t>via the </a:t>
            </a:r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LocalIOMaster</a:t>
            </a:r>
            <a:endParaRPr lang="en-US" sz="1200" b="1" i="1" dirty="0">
              <a:solidFill>
                <a:schemeClr val="accent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19226" y="3902581"/>
            <a:ext cx="1632590" cy="1567436"/>
          </a:xfrm>
          <a:prstGeom prst="wedgeRoundRectCallout">
            <a:avLst>
              <a:gd name="adj1" fmla="val -75945"/>
              <a:gd name="adj2" fmla="val 136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Modbus RTU Server 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 </a:t>
            </a:r>
            <a:r>
              <a:rPr lang="en-US" sz="1200" i="1" dirty="0" smtClean="0">
                <a:solidFill>
                  <a:schemeClr val="tx1"/>
                </a:solidFill>
              </a:rPr>
              <a:t>for </a:t>
            </a:r>
            <a:r>
              <a:rPr lang="en-US" sz="1200" b="1" i="1" dirty="0" smtClean="0">
                <a:solidFill>
                  <a:srgbClr val="0070C0"/>
                </a:solidFill>
              </a:rPr>
              <a:t>M-memory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70C0"/>
                </a:solidFill>
              </a:rPr>
              <a:t>$SERIO_001_A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37" name="&lt;-Configure"/>
          <p:cNvCxnSpPr/>
          <p:nvPr/>
        </p:nvCxnSpPr>
        <p:spPr>
          <a:xfrm flipV="1">
            <a:off x="5408141" y="3536092"/>
            <a:ext cx="910386" cy="348644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[Configure]"/>
          <p:cNvSpPr/>
          <p:nvPr/>
        </p:nvSpPr>
        <p:spPr>
          <a:xfrm>
            <a:off x="3396677" y="3475453"/>
            <a:ext cx="2005285" cy="16835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Modbus RTU Server Settings: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Unit ID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-(auto-create)"/>
          <p:cNvSpPr/>
          <p:nvPr/>
        </p:nvSpPr>
        <p:spPr>
          <a:xfrm>
            <a:off x="5741261" y="1687006"/>
            <a:ext cx="2685590" cy="922020"/>
          </a:xfrm>
          <a:prstGeom prst="wedgeRoundRectCallout">
            <a:avLst>
              <a:gd name="adj1" fmla="val -6367"/>
              <a:gd name="adj2" fmla="val 11742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@SERIO_001_A </a:t>
            </a:r>
            <a:r>
              <a:rPr lang="en-US" sz="1200" i="1" dirty="0" smtClean="0">
                <a:solidFill>
                  <a:schemeClr val="tx1"/>
                </a:solidFill>
              </a:rPr>
              <a:t>Device is automatically created when a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module’s </a:t>
            </a:r>
            <a:r>
              <a:rPr lang="en-US" sz="1200" i="1" dirty="0" smtClean="0">
                <a:solidFill>
                  <a:schemeClr val="tx1"/>
                </a:solidFill>
              </a:rPr>
              <a:t>Port A is configured as “Modbus RTU Server (Slave)”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5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9" grpId="0" animBg="1"/>
      <p:bldP spid="3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Modbus RTU Client (Master)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SERIO/SERIO4 Module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@SERIO_001_A</a:t>
            </a:r>
            <a:endParaRPr lang="en-US" sz="14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MRX</a:t>
            </a:r>
          </a:p>
          <a:p>
            <a:pPr algn="ctr"/>
            <a:r>
              <a:rPr lang="en-US" dirty="0" smtClean="0"/>
              <a:t>MWX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275617" y="2948178"/>
            <a:ext cx="2017723" cy="1014222"/>
          </a:xfrm>
          <a:prstGeom prst="wedgeRoundRectCallout">
            <a:avLst>
              <a:gd name="adj1" fmla="val 108830"/>
              <a:gd name="adj2" fmla="val -4175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@SERIO_001_A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 </a:t>
            </a:r>
            <a:r>
              <a:rPr lang="en-US" sz="1200" i="1" dirty="0" smtClean="0">
                <a:solidFill>
                  <a:schemeClr val="tx1"/>
                </a:solidFill>
              </a:rPr>
              <a:t>handling the Modbus RTU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660109" y="3314700"/>
            <a:ext cx="2565982" cy="838200"/>
          </a:xfrm>
          <a:prstGeom prst="wedgeRoundRectCallout">
            <a:avLst>
              <a:gd name="adj1" fmla="val 59267"/>
              <a:gd name="adj2" fmla="val 124220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@SERIO_001_A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  </a:t>
            </a:r>
            <a:r>
              <a:rPr lang="en-US" sz="1200" i="1" dirty="0" smtClean="0">
                <a:solidFill>
                  <a:schemeClr val="tx1"/>
                </a:solidFill>
              </a:rPr>
              <a:t>for the </a:t>
            </a:r>
            <a:r>
              <a:rPr lang="en-US" sz="1200" b="1" i="1" dirty="0" smtClean="0">
                <a:solidFill>
                  <a:srgbClr val="00B050"/>
                </a:solidFill>
              </a:rPr>
              <a:t>MRX/MWX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5" name="&lt;-Configure"/>
          <p:cNvCxnSpPr/>
          <p:nvPr/>
        </p:nvCxnSpPr>
        <p:spPr>
          <a:xfrm flipH="1">
            <a:off x="5448300" y="2819401"/>
            <a:ext cx="952500" cy="716691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6224778" y="1780309"/>
            <a:ext cx="2028444" cy="20781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Modbus RTU Client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Timeout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Retries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Inter-packet Delay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140577" y="3723722"/>
            <a:ext cx="2120646" cy="629752"/>
          </a:xfrm>
          <a:prstGeom prst="wedgeRoundRectCallout">
            <a:avLst>
              <a:gd name="adj1" fmla="val -124074"/>
              <a:gd name="adj2" fmla="val 265895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MRX/MWX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8" name="-(auto-create)"/>
          <p:cNvSpPr/>
          <p:nvPr/>
        </p:nvSpPr>
        <p:spPr>
          <a:xfrm>
            <a:off x="5863334" y="1687006"/>
            <a:ext cx="2441445" cy="922020"/>
          </a:xfrm>
          <a:prstGeom prst="wedgeRoundRectCallout">
            <a:avLst>
              <a:gd name="adj1" fmla="val -72010"/>
              <a:gd name="adj2" fmla="val 15494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@SERIO_001_A </a:t>
            </a:r>
            <a:r>
              <a:rPr lang="en-US" sz="1200" i="1" dirty="0" smtClean="0">
                <a:solidFill>
                  <a:schemeClr val="tx1"/>
                </a:solidFill>
              </a:rPr>
              <a:t>Device is automatically created when a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module’s</a:t>
            </a:r>
            <a:r>
              <a:rPr lang="en-US" sz="1200" i="1" dirty="0" smtClean="0">
                <a:solidFill>
                  <a:schemeClr val="tx1"/>
                </a:solidFill>
              </a:rPr>
              <a:t> Port A is configured as “Modbus RTU Client (Master)”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4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4" grpId="0" animBg="1"/>
      <p:bldP spid="30" grpId="0" animBg="1"/>
      <p:bldP spid="30" grpId="1" animBg="1"/>
      <p:bldP spid="38" grpId="0" animBg="1"/>
      <p:bldP spid="38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General Purpose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SERIO/SERIO4 Module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@SERIO_001_A</a:t>
            </a:r>
            <a:endParaRPr lang="en-US" sz="14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$SERIO_001_A</a:t>
            </a:r>
          </a:p>
          <a:p>
            <a:pPr algn="ctr"/>
            <a:r>
              <a:rPr lang="en-US" sz="1400" dirty="0" smtClean="0"/>
              <a:t>Do-more Memory</a:t>
            </a:r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STREAMIN</a:t>
            </a:r>
          </a:p>
          <a:p>
            <a:pPr algn="ctr"/>
            <a:r>
              <a:rPr lang="en-US" dirty="0" smtClean="0"/>
              <a:t>STREAMOUT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609600" y="3036189"/>
            <a:ext cx="2954147" cy="838200"/>
          </a:xfrm>
          <a:prstGeom prst="wedgeRoundRectCallout">
            <a:avLst>
              <a:gd name="adj1" fmla="val 81626"/>
              <a:gd name="adj2" fmla="val -5171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@SERIO_001_A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 </a:t>
            </a:r>
            <a:r>
              <a:rPr lang="en-US" sz="1200" i="1" dirty="0" smtClean="0">
                <a:solidFill>
                  <a:schemeClr val="tx1"/>
                </a:solidFill>
              </a:rPr>
              <a:t>handling the general purpose </a:t>
            </a:r>
            <a:r>
              <a:rPr lang="en-US" sz="1200" i="1" dirty="0" err="1" smtClean="0">
                <a:solidFill>
                  <a:schemeClr val="tx1"/>
                </a:solidFill>
              </a:rPr>
              <a:t>comms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531810" y="3226689"/>
            <a:ext cx="2822580" cy="1014222"/>
          </a:xfrm>
          <a:prstGeom prst="wedgeRoundRectCallout">
            <a:avLst>
              <a:gd name="adj1" fmla="val 54270"/>
              <a:gd name="adj2" fmla="val 10108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@SERIO_001_A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 </a:t>
            </a:r>
            <a:r>
              <a:rPr lang="en-US" sz="1200" i="1" dirty="0" smtClean="0">
                <a:solidFill>
                  <a:schemeClr val="tx1"/>
                </a:solidFill>
              </a:rPr>
              <a:t>for the </a:t>
            </a:r>
            <a:r>
              <a:rPr lang="en-US" sz="1200" b="1" i="1" dirty="0" smtClean="0">
                <a:solidFill>
                  <a:srgbClr val="00B050"/>
                </a:solidFill>
              </a:rPr>
              <a:t>STREAMIN/STREAMOUT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5" name="&lt;-Configure"/>
          <p:cNvCxnSpPr>
            <a:stCxn id="34" idx="1"/>
          </p:cNvCxnSpPr>
          <p:nvPr/>
        </p:nvCxnSpPr>
        <p:spPr>
          <a:xfrm flipH="1">
            <a:off x="5448300" y="2819400"/>
            <a:ext cx="776478" cy="716692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6224778" y="2174207"/>
            <a:ext cx="2028444" cy="12903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Serial Port Settings: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034545" y="3692235"/>
            <a:ext cx="2332711" cy="692727"/>
          </a:xfrm>
          <a:prstGeom prst="wedgeRoundRectCallout">
            <a:avLst>
              <a:gd name="adj1" fmla="val -113163"/>
              <a:gd name="adj2" fmla="val 24087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STREAMIN/STREAMOUT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-(dev-mem)"/>
          <p:cNvSpPr/>
          <p:nvPr/>
        </p:nvSpPr>
        <p:spPr>
          <a:xfrm>
            <a:off x="6062787" y="3314700"/>
            <a:ext cx="2822580" cy="838200"/>
          </a:xfrm>
          <a:prstGeom prst="wedgeRoundRectCallout">
            <a:avLst>
              <a:gd name="adj1" fmla="val -63670"/>
              <a:gd name="adj2" fmla="val 12068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@SERIO_001_A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  </a:t>
            </a:r>
            <a:r>
              <a:rPr lang="en-US" sz="1200" i="1" dirty="0">
                <a:solidFill>
                  <a:schemeClr val="tx1"/>
                </a:solidFill>
              </a:rPr>
              <a:t>for </a:t>
            </a:r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70C0"/>
                </a:solidFill>
              </a:rPr>
              <a:t>$SERIO_001_A </a:t>
            </a:r>
            <a:r>
              <a:rPr lang="en-US" sz="1200" i="1" dirty="0" smtClean="0">
                <a:solidFill>
                  <a:schemeClr val="tx1"/>
                </a:solidFill>
              </a:rPr>
              <a:t>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9" name="-(auto-create)"/>
          <p:cNvSpPr/>
          <p:nvPr/>
        </p:nvSpPr>
        <p:spPr>
          <a:xfrm>
            <a:off x="5863334" y="1687006"/>
            <a:ext cx="2441445" cy="922020"/>
          </a:xfrm>
          <a:prstGeom prst="wedgeRoundRectCallout">
            <a:avLst>
              <a:gd name="adj1" fmla="val -72010"/>
              <a:gd name="adj2" fmla="val 15494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@SERIO_001_A </a:t>
            </a:r>
            <a:r>
              <a:rPr lang="en-US" sz="1200" i="1" dirty="0" smtClean="0">
                <a:solidFill>
                  <a:schemeClr val="tx1"/>
                </a:solidFill>
              </a:rPr>
              <a:t>Device is automatically created when a </a:t>
            </a:r>
            <a:r>
              <a:rPr lang="en-US" sz="1200" b="1" i="1" dirty="0" smtClean="0">
                <a:solidFill>
                  <a:schemeClr val="tx1"/>
                </a:solidFill>
              </a:rPr>
              <a:t>SERIO/SERIO4 module’s </a:t>
            </a:r>
            <a:r>
              <a:rPr lang="en-US" sz="1200" i="1" dirty="0" smtClean="0">
                <a:solidFill>
                  <a:schemeClr val="tx1"/>
                </a:solidFill>
              </a:rPr>
              <a:t>Port A is configured as “General Purpose”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6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4" grpId="0" animBg="1"/>
      <p:bldP spid="30" grpId="0" animBg="1"/>
      <p:bldP spid="30" grpId="1" animBg="1"/>
      <p:bldP spid="36" grpId="0" animBg="1"/>
      <p:bldP spid="37" grpId="0" animBg="1"/>
      <p:bldP spid="37" grpId="1" animBg="1"/>
      <p:bldP spid="39" grpId="0" animBg="1"/>
      <p:bldP spid="39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(3) Module </a:t>
            </a:r>
            <a:r>
              <a:rPr lang="en-US" sz="1400" b="1" dirty="0" smtClean="0"/>
              <a:t>Configuration – T1F-16DA-x Analog Output Module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T1F-16DA-x Module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Master Device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941684" y="2948178"/>
            <a:ext cx="2685588" cy="1014222"/>
          </a:xfrm>
          <a:prstGeom prst="wedgeRoundRectCallout">
            <a:avLst>
              <a:gd name="adj1" fmla="val 83299"/>
              <a:gd name="adj2" fmla="val -4076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T1F-16DA-x module </a:t>
            </a:r>
            <a:r>
              <a:rPr lang="en-US" sz="1200" i="1" dirty="0" smtClean="0">
                <a:solidFill>
                  <a:schemeClr val="tx1"/>
                </a:solidFill>
              </a:rPr>
              <a:t>handling the module communications &amp; allowing the settings to be written on power-up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-(inst-mem)"/>
          <p:cNvSpPr/>
          <p:nvPr/>
        </p:nvSpPr>
        <p:spPr>
          <a:xfrm>
            <a:off x="6140577" y="3657598"/>
            <a:ext cx="2120646" cy="762000"/>
          </a:xfrm>
          <a:prstGeom prst="wedgeRoundRectCallout">
            <a:avLst>
              <a:gd name="adj1" fmla="val -118460"/>
              <a:gd name="adj2" fmla="val 22135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B050"/>
                </a:solidFill>
              </a:rPr>
              <a:t>instructions</a:t>
            </a:r>
            <a:r>
              <a:rPr lang="en-US" sz="1200" i="1" dirty="0" smtClean="0">
                <a:solidFill>
                  <a:schemeClr val="tx1"/>
                </a:solidFill>
              </a:rPr>
              <a:t> have access to the </a:t>
            </a:r>
            <a:r>
              <a:rPr lang="en-US" sz="1200" b="1" i="1" dirty="0" smtClean="0">
                <a:solidFill>
                  <a:srgbClr val="0070C0"/>
                </a:solidFill>
              </a:rPr>
              <a:t>mapped I/O </a:t>
            </a:r>
            <a:r>
              <a:rPr lang="en-US" sz="1200" i="1" dirty="0" smtClean="0">
                <a:solidFill>
                  <a:schemeClr val="tx1"/>
                </a:solidFill>
              </a:rPr>
              <a:t>of the </a:t>
            </a:r>
            <a:r>
              <a:rPr lang="en-US" sz="1200" b="1" i="1" dirty="0" smtClean="0">
                <a:solidFill>
                  <a:schemeClr val="tx1"/>
                </a:solidFill>
              </a:rPr>
              <a:t>T1F-16DA-x module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7" name="-(dev-mem)"/>
          <p:cNvSpPr/>
          <p:nvPr/>
        </p:nvSpPr>
        <p:spPr>
          <a:xfrm>
            <a:off x="5912829" y="3314700"/>
            <a:ext cx="2867265" cy="838200"/>
          </a:xfrm>
          <a:prstGeom prst="wedgeRoundRectCallout">
            <a:avLst>
              <a:gd name="adj1" fmla="val -57681"/>
              <a:gd name="adj2" fmla="val 12046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T1F-16DA-x module</a:t>
            </a:r>
            <a:r>
              <a:rPr lang="en-US" sz="1200" i="1" dirty="0" smtClean="0">
                <a:solidFill>
                  <a:schemeClr val="tx1"/>
                </a:solidFill>
              </a:rPr>
              <a:t> by mapping its I/O </a:t>
            </a:r>
            <a:r>
              <a:rPr lang="en-US" sz="1200" b="1" i="1" dirty="0" smtClean="0">
                <a:solidFill>
                  <a:srgbClr val="0070C0"/>
                </a:solidFill>
              </a:rPr>
              <a:t>to I/O memory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38" name="&lt;-Configure"/>
          <p:cNvCxnSpPr>
            <a:stCxn id="39" idx="1"/>
            <a:endCxn id="20" idx="3"/>
          </p:cNvCxnSpPr>
          <p:nvPr/>
        </p:nvCxnSpPr>
        <p:spPr>
          <a:xfrm flipH="1">
            <a:off x="5404022" y="1848414"/>
            <a:ext cx="1000982" cy="282097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[Configure]"/>
          <p:cNvSpPr/>
          <p:nvPr/>
        </p:nvSpPr>
        <p:spPr>
          <a:xfrm>
            <a:off x="6405004" y="1363671"/>
            <a:ext cx="2028444" cy="969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Module Settings: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Enable channel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Output range type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Output range (voltage)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Output range (current)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5" name="-(auto-create)"/>
          <p:cNvSpPr/>
          <p:nvPr/>
        </p:nvSpPr>
        <p:spPr>
          <a:xfrm>
            <a:off x="6055886" y="2441067"/>
            <a:ext cx="2441444" cy="1014222"/>
          </a:xfrm>
          <a:prstGeom prst="wedgeRoundRectCallout">
            <a:avLst>
              <a:gd name="adj1" fmla="val -80936"/>
              <a:gd name="adj2" fmla="val -5032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A Module Configuration is automatically created when a </a:t>
            </a:r>
            <a:r>
              <a:rPr lang="en-US" sz="1200" b="1" i="1" dirty="0" smtClean="0">
                <a:solidFill>
                  <a:schemeClr val="tx1"/>
                </a:solidFill>
              </a:rPr>
              <a:t>T1F-16DA-x module </a:t>
            </a:r>
            <a:r>
              <a:rPr lang="en-US" sz="1200" i="1" dirty="0" smtClean="0">
                <a:solidFill>
                  <a:schemeClr val="tx1"/>
                </a:solidFill>
              </a:rPr>
              <a:t>is plugged into an </a:t>
            </a:r>
            <a:r>
              <a:rPr lang="en-US" sz="1200" b="1" i="1" dirty="0" smtClean="0">
                <a:solidFill>
                  <a:schemeClr val="accent1"/>
                </a:solidFill>
              </a:rPr>
              <a:t>I/O Master’s </a:t>
            </a:r>
            <a:r>
              <a:rPr lang="en-US" sz="1200" i="1" dirty="0" smtClean="0">
                <a:solidFill>
                  <a:schemeClr val="tx1"/>
                </a:solidFill>
              </a:rPr>
              <a:t>base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7" grpId="0" animBg="1"/>
      <p:bldP spid="27" grpId="1" animBg="1"/>
      <p:bldP spid="36" grpId="0" animBg="1"/>
      <p:bldP spid="30" grpId="0" animBg="1"/>
      <p:bldP spid="30" grpId="1" animBg="1"/>
      <p:bldP spid="37" grpId="0" animBg="1"/>
      <p:bldP spid="37" grpId="1" animBg="1"/>
      <p:bldP spid="39" grpId="0" animBg="1"/>
      <p:bldP spid="35" grpId="0" animBg="1"/>
      <p:bldP spid="3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7824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(4) Device Configuration</a:t>
            </a:r>
            <a:br>
              <a:rPr lang="en-US" sz="3600" dirty="0" smtClean="0"/>
            </a:br>
            <a:endParaRPr lang="en-US" sz="2800" dirty="0"/>
          </a:p>
        </p:txBody>
      </p:sp>
      <p:pic>
        <p:nvPicPr>
          <p:cNvPr id="4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28600" y="1328450"/>
            <a:ext cx="8686800" cy="5374817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System Devices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Do-more Logger 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DMLogger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STREAMOUT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</a:t>
            </a:r>
          </a:p>
          <a:p>
            <a:pPr lvl="1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/IP Explicit Message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IntEIPClient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EIPMSG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Do-more Ethernet Peer-to-Peer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IntEthDMPPClient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RX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WX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Modbus TCP Client 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IntModTCPClient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MRX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MWX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Log 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UserLog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STREAMOUT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 Client (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IntEthernet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DLRX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DLWX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1" name="Archite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9" y="740719"/>
            <a:ext cx="1809750" cy="124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53" y="2324101"/>
            <a:ext cx="2253155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8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 smtClean="0"/>
              <a:t>(4) Device Configuration – Do-more Logger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DMLogger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STREAMOUT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174731" y="2948178"/>
            <a:ext cx="2219495" cy="1014222"/>
          </a:xfrm>
          <a:prstGeom prst="wedgeRoundRectCallout">
            <a:avLst>
              <a:gd name="adj1" fmla="val 100665"/>
              <a:gd name="adj2" fmla="val -4094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DMLogger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broadcasts to Do-more Logger App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660109" y="3314700"/>
            <a:ext cx="2565982" cy="838200"/>
          </a:xfrm>
          <a:prstGeom prst="wedgeRoundRectCallout">
            <a:avLst>
              <a:gd name="adj1" fmla="val 58625"/>
              <a:gd name="adj2" fmla="val 12716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DMLogger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for the </a:t>
            </a:r>
            <a:r>
              <a:rPr lang="en-US" sz="1200" b="1" i="1" dirty="0" smtClean="0">
                <a:solidFill>
                  <a:srgbClr val="00B050"/>
                </a:solidFill>
              </a:rPr>
              <a:t>STREAMOUT</a:t>
            </a:r>
            <a:r>
              <a:rPr lang="en-US" sz="1200" i="1" dirty="0" smtClean="0">
                <a:solidFill>
                  <a:schemeClr val="tx1"/>
                </a:solidFill>
              </a:rPr>
              <a:t> instruction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324600" y="3657598"/>
            <a:ext cx="1752600" cy="762000"/>
          </a:xfrm>
          <a:prstGeom prst="wedgeRoundRectCallout">
            <a:avLst>
              <a:gd name="adj1" fmla="val -132232"/>
              <a:gd name="adj2" fmla="val 22141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B050"/>
                </a:solidFill>
              </a:rPr>
              <a:t>STREAMOUT </a:t>
            </a:r>
            <a:r>
              <a:rPr lang="en-US" sz="1200" i="1" dirty="0" smtClean="0">
                <a:solidFill>
                  <a:schemeClr val="tx1"/>
                </a:solidFill>
              </a:rPr>
              <a:t>instruction uses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rgbClr val="0070C0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9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(4) Device </a:t>
            </a:r>
            <a:r>
              <a:rPr lang="en-US" sz="1400" b="1" dirty="0" smtClean="0"/>
              <a:t>Configuration – </a:t>
            </a:r>
            <a:r>
              <a:rPr lang="en-US" sz="1400" b="1" dirty="0" err="1" smtClean="0"/>
              <a:t>EtherNet</a:t>
            </a:r>
            <a:r>
              <a:rPr lang="en-US" sz="1400" b="1" dirty="0" smtClean="0"/>
              <a:t>/IP Explicit Message Client (Master)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@</a:t>
            </a:r>
            <a:r>
              <a:rPr lang="en-US" sz="1600" dirty="0" err="1" smtClean="0"/>
              <a:t>IntEIPClient</a:t>
            </a:r>
            <a:endParaRPr lang="en-US" sz="16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EIPMSG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-(interface-hw)"/>
          <p:cNvSpPr/>
          <p:nvPr/>
        </p:nvSpPr>
        <p:spPr>
          <a:xfrm>
            <a:off x="1174731" y="2948178"/>
            <a:ext cx="2219495" cy="1014222"/>
          </a:xfrm>
          <a:prstGeom prst="wedgeRoundRectCallout">
            <a:avLst>
              <a:gd name="adj1" fmla="val 101036"/>
              <a:gd name="adj2" fmla="val -4094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IntEIPClient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</a:t>
            </a:r>
            <a:r>
              <a:rPr lang="en-US" sz="1200" i="1" dirty="0" err="1" smtClean="0">
                <a:solidFill>
                  <a:schemeClr val="tx1"/>
                </a:solidFill>
              </a:rPr>
              <a:t>EtherNet</a:t>
            </a:r>
            <a:r>
              <a:rPr lang="en-US" sz="1200" i="1" dirty="0" smtClean="0">
                <a:solidFill>
                  <a:schemeClr val="tx1"/>
                </a:solidFill>
              </a:rPr>
              <a:t>/IP Explicit Message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776745" y="3314700"/>
            <a:ext cx="2332711" cy="838200"/>
          </a:xfrm>
          <a:prstGeom prst="wedgeRoundRectCallout">
            <a:avLst>
              <a:gd name="adj1" fmla="val 64404"/>
              <a:gd name="adj2" fmla="val 12323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IntEIPClient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for the </a:t>
            </a:r>
            <a:r>
              <a:rPr lang="en-US" sz="1200" b="1" i="1" dirty="0" smtClean="0">
                <a:solidFill>
                  <a:srgbClr val="00B050"/>
                </a:solidFill>
              </a:rPr>
              <a:t>EIPMSG</a:t>
            </a:r>
            <a:r>
              <a:rPr lang="en-US" sz="1200" i="1" dirty="0" smtClean="0">
                <a:solidFill>
                  <a:schemeClr val="tx1"/>
                </a:solidFill>
              </a:rPr>
              <a:t> instruction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140577" y="3692235"/>
            <a:ext cx="2120646" cy="692727"/>
          </a:xfrm>
          <a:prstGeom prst="wedgeRoundRectCallout">
            <a:avLst>
              <a:gd name="adj1" fmla="val -124036"/>
              <a:gd name="adj2" fmla="val 24044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B050"/>
                </a:solidFill>
              </a:rPr>
              <a:t>EIPMSG</a:t>
            </a:r>
            <a:r>
              <a:rPr lang="en-US" sz="1200" i="1" dirty="0" smtClean="0">
                <a:solidFill>
                  <a:schemeClr val="tx1"/>
                </a:solidFill>
              </a:rPr>
              <a:t> instruction uses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1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Do-more Configuration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arenR"/>
            </a:pPr>
            <a:r>
              <a:rPr lang="en-US" dirty="0" smtClean="0"/>
              <a:t>CPU Configuration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I/O Configuration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Module Configuration(s)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Device Configuration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I/O Mappings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Memory Configuration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onfig Butt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035093"/>
              </p:ext>
            </p:extLst>
          </p:nvPr>
        </p:nvGraphicFramePr>
        <p:xfrm>
          <a:off x="5852304" y="5181600"/>
          <a:ext cx="163039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" name="Bitmap Image" r:id="rId3" imgW="600159" imgH="504762" progId="Paint.Picture">
                  <p:embed/>
                </p:oleObj>
              </mc:Choice>
              <mc:Fallback>
                <p:oleObj name="Bitmap Image" r:id="rId3" imgW="600159" imgH="5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304" y="5181600"/>
                        <a:ext cx="1630392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System Con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2819400" cy="273728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-&gt;Do-more Way"/>
          <p:cNvCxnSpPr/>
          <p:nvPr/>
        </p:nvCxnSpPr>
        <p:spPr>
          <a:xfrm>
            <a:off x="381000" y="2362200"/>
            <a:ext cx="0" cy="2743200"/>
          </a:xfrm>
          <a:prstGeom prst="straightConnector1">
            <a:avLst/>
          </a:prstGeom>
          <a:ln w="1270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-(example)"/>
          <p:cNvSpPr/>
          <p:nvPr/>
        </p:nvSpPr>
        <p:spPr>
          <a:xfrm>
            <a:off x="1565859" y="5717445"/>
            <a:ext cx="2870519" cy="811287"/>
          </a:xfrm>
          <a:prstGeom prst="wedgeRoundRectCallout">
            <a:avLst>
              <a:gd name="adj1" fmla="val -69813"/>
              <a:gd name="adj2" fmla="val -142340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The order is on purpose!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2" name="-(example)"/>
          <p:cNvSpPr/>
          <p:nvPr/>
        </p:nvSpPr>
        <p:spPr>
          <a:xfrm>
            <a:off x="1567257" y="5715000"/>
            <a:ext cx="2870519" cy="811287"/>
          </a:xfrm>
          <a:prstGeom prst="wedgeRoundRectCallout">
            <a:avLst>
              <a:gd name="adj1" fmla="val 89461"/>
              <a:gd name="adj2" fmla="val -160953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The order is on purpose!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cxnSp>
        <p:nvCxnSpPr>
          <p:cNvPr id="13" name="-&gt;Do-more Way"/>
          <p:cNvCxnSpPr/>
          <p:nvPr/>
        </p:nvCxnSpPr>
        <p:spPr>
          <a:xfrm>
            <a:off x="7696200" y="3205964"/>
            <a:ext cx="0" cy="1594636"/>
          </a:xfrm>
          <a:prstGeom prst="straightConnector1">
            <a:avLst/>
          </a:prstGeom>
          <a:ln w="1270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2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548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(4) Device </a:t>
            </a:r>
            <a:r>
              <a:rPr lang="en-US" sz="1400" b="1" dirty="0" smtClean="0"/>
              <a:t>Configuration – Do-more Peer-to-peer Client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@</a:t>
            </a:r>
            <a:r>
              <a:rPr lang="en-US" sz="1200" dirty="0" err="1" smtClean="0"/>
              <a:t>IntEthDMPPClient</a:t>
            </a:r>
            <a:endParaRPr lang="en-US" sz="12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RX</a:t>
            </a:r>
          </a:p>
          <a:p>
            <a:pPr algn="ctr"/>
            <a:r>
              <a:rPr lang="en-US" dirty="0" smtClean="0"/>
              <a:t>WX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174731" y="2948178"/>
            <a:ext cx="2219495" cy="1014222"/>
          </a:xfrm>
          <a:prstGeom prst="wedgeRoundRectCallout">
            <a:avLst>
              <a:gd name="adj1" fmla="val 101036"/>
              <a:gd name="adj2" fmla="val -4094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IntEthDMPPClient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Do-more Point-to-Point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776745" y="3314700"/>
            <a:ext cx="2332711" cy="838200"/>
          </a:xfrm>
          <a:prstGeom prst="wedgeRoundRectCallout">
            <a:avLst>
              <a:gd name="adj1" fmla="val 64404"/>
              <a:gd name="adj2" fmla="val 12323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IntEthDMPPClient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for the </a:t>
            </a:r>
            <a:r>
              <a:rPr lang="en-US" sz="1200" b="1" i="1" dirty="0" smtClean="0">
                <a:solidFill>
                  <a:srgbClr val="00B050"/>
                </a:solidFill>
              </a:rPr>
              <a:t>RX/WX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140577" y="3692235"/>
            <a:ext cx="2120646" cy="692727"/>
          </a:xfrm>
          <a:prstGeom prst="wedgeRoundRectCallout">
            <a:avLst>
              <a:gd name="adj1" fmla="val -120928"/>
              <a:gd name="adj2" fmla="val 24044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B050"/>
                </a:solidFill>
              </a:rPr>
              <a:t>RX/WX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4" name="-(NOTE)"/>
          <p:cNvSpPr/>
          <p:nvPr/>
        </p:nvSpPr>
        <p:spPr>
          <a:xfrm>
            <a:off x="6132510" y="1439452"/>
            <a:ext cx="2822580" cy="1014222"/>
          </a:xfrm>
          <a:prstGeom prst="wedgeRoundRectCallout">
            <a:avLst>
              <a:gd name="adj1" fmla="val -21094"/>
              <a:gd name="adj2" fmla="val 40662"/>
              <a:gd name="adj3" fmla="val 16667"/>
            </a:avLst>
          </a:prstGeom>
          <a:solidFill>
            <a:srgbClr val="F77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</a:rPr>
              <a:t>NOTE: The Do-more Point-to-Point Server portion is handled by the Do-more Server (see above)</a:t>
            </a:r>
            <a:endParaRPr lang="en-US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2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(4) Device </a:t>
            </a:r>
            <a:r>
              <a:rPr lang="en-US" sz="1400" b="1" dirty="0" smtClean="0"/>
              <a:t>Configuration – Modbus TCP Client (Master)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@</a:t>
            </a:r>
            <a:r>
              <a:rPr lang="en-US" sz="1200" dirty="0" err="1" smtClean="0"/>
              <a:t>IntModTCPClient</a:t>
            </a:r>
            <a:endParaRPr lang="en-US" sz="12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MRX</a:t>
            </a:r>
          </a:p>
          <a:p>
            <a:pPr algn="ctr"/>
            <a:r>
              <a:rPr lang="en-US" dirty="0" smtClean="0"/>
              <a:t>MWX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174731" y="2948178"/>
            <a:ext cx="2219495" cy="1014222"/>
          </a:xfrm>
          <a:prstGeom prst="wedgeRoundRectCallout">
            <a:avLst>
              <a:gd name="adj1" fmla="val 101295"/>
              <a:gd name="adj2" fmla="val -4338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IntModTCPClient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Modbus TCP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882777" y="3226689"/>
            <a:ext cx="2120646" cy="1014222"/>
          </a:xfrm>
          <a:prstGeom prst="wedgeRoundRectCallout">
            <a:avLst>
              <a:gd name="adj1" fmla="val 68465"/>
              <a:gd name="adj2" fmla="val 10677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IntModTCPClient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MRX/MWX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5" name="&lt;-Configure"/>
          <p:cNvCxnSpPr/>
          <p:nvPr/>
        </p:nvCxnSpPr>
        <p:spPr>
          <a:xfrm flipH="1">
            <a:off x="5448300" y="2819401"/>
            <a:ext cx="952500" cy="716691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6316980" y="2286183"/>
            <a:ext cx="1844040" cy="10664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Modbus TCP Client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Timeout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Retries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Inactivity Timeout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140577" y="3723722"/>
            <a:ext cx="2120646" cy="629752"/>
          </a:xfrm>
          <a:prstGeom prst="wedgeRoundRectCallout">
            <a:avLst>
              <a:gd name="adj1" fmla="val -124074"/>
              <a:gd name="adj2" fmla="val 26458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MRX/MWX </a:t>
            </a:r>
            <a:r>
              <a:rPr lang="en-US" sz="1200" i="1" dirty="0" smtClean="0">
                <a:solidFill>
                  <a:schemeClr val="tx1"/>
                </a:solidFill>
              </a:rPr>
              <a:t>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4" grpId="0" animBg="1"/>
      <p:bldP spid="30" grpId="0" animBg="1"/>
      <p:bldP spid="30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(4) Device </a:t>
            </a:r>
            <a:r>
              <a:rPr lang="en-US" sz="1400" b="1" dirty="0" smtClean="0"/>
              <a:t>Configuration – User Log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User Event Log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UserLog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STREAMOUT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275617" y="2948178"/>
            <a:ext cx="2017723" cy="1014222"/>
          </a:xfrm>
          <a:prstGeom prst="wedgeRoundRectCallout">
            <a:avLst>
              <a:gd name="adj1" fmla="val 108830"/>
              <a:gd name="adj2" fmla="val -4175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UserLog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User Event Log </a:t>
            </a:r>
            <a:r>
              <a:rPr lang="en-US" sz="1200" i="1" dirty="0" smtClean="0">
                <a:solidFill>
                  <a:schemeClr val="tx1"/>
                </a:solidFill>
              </a:rPr>
              <a:t>handling the data being written there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776745" y="3314700"/>
            <a:ext cx="2332711" cy="838200"/>
          </a:xfrm>
          <a:prstGeom prst="wedgeRoundRectCallout">
            <a:avLst>
              <a:gd name="adj1" fmla="val 64404"/>
              <a:gd name="adj2" fmla="val 12323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UserLog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User Event Log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STREAMOUT</a:t>
            </a:r>
            <a:r>
              <a:rPr lang="en-US" sz="1200" i="1" dirty="0" smtClean="0">
                <a:solidFill>
                  <a:schemeClr val="tx1"/>
                </a:solidFill>
              </a:rPr>
              <a:t> instruction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140577" y="3723722"/>
            <a:ext cx="2120646" cy="629752"/>
          </a:xfrm>
          <a:prstGeom prst="wedgeRoundRectCallout">
            <a:avLst>
              <a:gd name="adj1" fmla="val -126017"/>
              <a:gd name="adj2" fmla="val 26720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B050"/>
                </a:solidFill>
              </a:rPr>
              <a:t>STREAMOUT </a:t>
            </a:r>
            <a:r>
              <a:rPr lang="en-US" sz="1200" i="1" dirty="0" smtClean="0">
                <a:solidFill>
                  <a:schemeClr val="tx1"/>
                </a:solidFill>
              </a:rPr>
              <a:t>instruction uses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1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29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(4) Device </a:t>
            </a:r>
            <a:r>
              <a:rPr lang="en-US" sz="1400" b="1" dirty="0" smtClean="0"/>
              <a:t>Configuration – DL Client (K-</a:t>
            </a:r>
            <a:r>
              <a:rPr lang="en-US" sz="1400" b="1" dirty="0" err="1" smtClean="0"/>
              <a:t>seq</a:t>
            </a:r>
            <a:r>
              <a:rPr lang="en-US" sz="1400" b="1" dirty="0" smtClean="0"/>
              <a:t>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IntEthernet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DLRX</a:t>
            </a:r>
          </a:p>
          <a:p>
            <a:pPr algn="ctr"/>
            <a:r>
              <a:rPr lang="en-US" dirty="0" smtClean="0"/>
              <a:t>DLWX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941684" y="3036189"/>
            <a:ext cx="2685588" cy="838200"/>
          </a:xfrm>
          <a:prstGeom prst="wedgeRoundRectCallout">
            <a:avLst>
              <a:gd name="adj1" fmla="val 82992"/>
              <a:gd name="adj2" fmla="val -49611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</a:t>
            </a:r>
            <a:r>
              <a:rPr lang="en-US" sz="1200" i="1" dirty="0" smtClean="0">
                <a:solidFill>
                  <a:schemeClr val="tx1"/>
                </a:solidFill>
              </a:rPr>
              <a:t> handling the DL (K-</a:t>
            </a:r>
            <a:r>
              <a:rPr lang="en-US" sz="1200" i="1" dirty="0" err="1" smtClean="0">
                <a:solidFill>
                  <a:schemeClr val="tx1"/>
                </a:solidFill>
              </a:rPr>
              <a:t>seq</a:t>
            </a:r>
            <a:r>
              <a:rPr lang="en-US" sz="1200" i="1" dirty="0" smtClean="0">
                <a:solidFill>
                  <a:schemeClr val="tx1"/>
                </a:solidFill>
              </a:rPr>
              <a:t>) communications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846616" y="3277036"/>
            <a:ext cx="2120646" cy="922020"/>
          </a:xfrm>
          <a:prstGeom prst="wedgeRoundRectCallout">
            <a:avLst>
              <a:gd name="adj1" fmla="val 72738"/>
              <a:gd name="adj2" fmla="val 11074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IntEthernet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for the </a:t>
            </a:r>
            <a:r>
              <a:rPr lang="en-US" sz="1200" b="1" i="1" dirty="0" smtClean="0">
                <a:solidFill>
                  <a:srgbClr val="00B050"/>
                </a:solidFill>
              </a:rPr>
              <a:t>DLRX/DLWX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034545" y="3778370"/>
            <a:ext cx="2332711" cy="520456"/>
          </a:xfrm>
          <a:prstGeom prst="wedgeRoundRectCallout">
            <a:avLst>
              <a:gd name="adj1" fmla="val -110691"/>
              <a:gd name="adj2" fmla="val 316812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DLRX/DLWX</a:t>
            </a:r>
            <a:r>
              <a:rPr lang="en-US" sz="1200" i="1" dirty="0" smtClean="0">
                <a:solidFill>
                  <a:schemeClr val="tx1"/>
                </a:solidFill>
              </a:rPr>
              <a:t>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7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7824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(4) Device Configuration</a:t>
            </a:r>
            <a:br>
              <a:rPr lang="en-US" sz="3600" dirty="0" smtClean="0"/>
            </a:br>
            <a:endParaRPr lang="en-US" sz="2800" dirty="0"/>
          </a:p>
        </p:txBody>
      </p:sp>
      <p:pic>
        <p:nvPicPr>
          <p:cNvPr id="4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28600" y="1328450"/>
            <a:ext cx="8686800" cy="537481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User Devices</a:t>
            </a:r>
          </a:p>
          <a:p>
            <a:pPr lvl="1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/IP Explicit Message Client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(e.g. 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MyEIPClient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EIPMSG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Modbus TCP Client (e.g. 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MyModTCPClient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MRX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MWX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SMTP Client (e.g. 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MySMTPClient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EMAIL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 Client (e.g. 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MyTCPClient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Uses </a:t>
            </a:r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MyTCPClient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memory structure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OPENTCP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STREAMIN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STREAMOUT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 Server (e.g. 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MyTCPServer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Uses </a:t>
            </a:r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MyTCPServer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memory structure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TCPLISTEN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STREAMIN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STREAMOUT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UDP Connection (e.g. 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MyUDPConnect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dirty="0" smtClean="0"/>
              <a:t>Uses </a:t>
            </a:r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MyUDPConnect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memory structure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PACKETIN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PACKETOUT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instructions</a:t>
            </a:r>
          </a:p>
        </p:txBody>
      </p:sp>
      <p:pic>
        <p:nvPicPr>
          <p:cNvPr id="11" name="Archite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9" y="740719"/>
            <a:ext cx="1809750" cy="124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971800"/>
            <a:ext cx="186690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 smtClean="0"/>
              <a:t>(4) Device Configuration – </a:t>
            </a:r>
            <a:r>
              <a:rPr lang="en-US" sz="1400" b="1" u="sng" dirty="0" smtClean="0">
                <a:solidFill>
                  <a:srgbClr val="FF0000"/>
                </a:solidFill>
              </a:rPr>
              <a:t>Extra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EtherNet</a:t>
            </a:r>
            <a:r>
              <a:rPr lang="en-US" sz="1400" b="1" dirty="0" smtClean="0"/>
              <a:t>/IP Explicit Message Client</a:t>
            </a:r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ln w="101600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@</a:t>
            </a:r>
            <a:r>
              <a:rPr lang="en-US" sz="1600" dirty="0" err="1" smtClean="0"/>
              <a:t>MyEIPClient</a:t>
            </a:r>
            <a:endParaRPr lang="en-US" sz="16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EIPMSG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174731" y="2948178"/>
            <a:ext cx="2219495" cy="1014222"/>
          </a:xfrm>
          <a:prstGeom prst="wedgeRoundRectCallout">
            <a:avLst>
              <a:gd name="adj1" fmla="val 101036"/>
              <a:gd name="adj2" fmla="val -4094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MyEIPClient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</a:t>
            </a:r>
            <a:r>
              <a:rPr lang="en-US" sz="1200" i="1" dirty="0" err="1" smtClean="0">
                <a:solidFill>
                  <a:schemeClr val="tx1"/>
                </a:solidFill>
              </a:rPr>
              <a:t>EtherNet</a:t>
            </a:r>
            <a:r>
              <a:rPr lang="en-US" sz="1200" i="1" dirty="0" smtClean="0">
                <a:solidFill>
                  <a:schemeClr val="tx1"/>
                </a:solidFill>
              </a:rPr>
              <a:t>/IP Explicit Message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776745" y="3314700"/>
            <a:ext cx="2332711" cy="838200"/>
          </a:xfrm>
          <a:prstGeom prst="wedgeRoundRectCallout">
            <a:avLst>
              <a:gd name="adj1" fmla="val 64404"/>
              <a:gd name="adj2" fmla="val 12323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MyEIPClient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for the </a:t>
            </a:r>
            <a:r>
              <a:rPr lang="en-US" sz="1200" b="1" i="1" dirty="0" smtClean="0">
                <a:solidFill>
                  <a:srgbClr val="00B050"/>
                </a:solidFill>
              </a:rPr>
              <a:t>EIPMSG</a:t>
            </a:r>
            <a:r>
              <a:rPr lang="en-US" sz="1200" i="1" dirty="0" smtClean="0">
                <a:solidFill>
                  <a:schemeClr val="tx1"/>
                </a:solidFill>
              </a:rPr>
              <a:t> instruction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140577" y="3723722"/>
            <a:ext cx="2120646" cy="629752"/>
          </a:xfrm>
          <a:prstGeom prst="wedgeRoundRectCallout">
            <a:avLst>
              <a:gd name="adj1" fmla="val -128309"/>
              <a:gd name="adj2" fmla="val 26684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B050"/>
                </a:solidFill>
              </a:rPr>
              <a:t>EIPMSG </a:t>
            </a:r>
            <a:r>
              <a:rPr lang="en-US" sz="1200" i="1" dirty="0" smtClean="0">
                <a:solidFill>
                  <a:schemeClr val="tx1"/>
                </a:solidFill>
              </a:rPr>
              <a:t>instruction uses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0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(4) Device </a:t>
            </a:r>
            <a:r>
              <a:rPr lang="en-US" sz="1400" b="1" dirty="0" smtClean="0"/>
              <a:t>Configuration – </a:t>
            </a:r>
            <a:r>
              <a:rPr lang="en-US" sz="1400" b="1" u="sng" dirty="0" smtClean="0">
                <a:solidFill>
                  <a:srgbClr val="FF0000"/>
                </a:solidFill>
              </a:rPr>
              <a:t>Extra</a:t>
            </a:r>
            <a:r>
              <a:rPr lang="en-US" sz="1400" b="1" dirty="0" smtClean="0"/>
              <a:t> Modbus TCP Client (Master)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ln w="101600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@</a:t>
            </a:r>
            <a:r>
              <a:rPr lang="en-US" sz="1200" dirty="0" err="1" smtClean="0"/>
              <a:t>MyModTCPClient</a:t>
            </a:r>
            <a:endParaRPr lang="en-US" sz="12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MRX</a:t>
            </a:r>
          </a:p>
          <a:p>
            <a:pPr algn="ctr"/>
            <a:r>
              <a:rPr lang="en-US" dirty="0" smtClean="0"/>
              <a:t>MWX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174731" y="2948178"/>
            <a:ext cx="2219495" cy="1014222"/>
          </a:xfrm>
          <a:prstGeom prst="wedgeRoundRectCallout">
            <a:avLst>
              <a:gd name="adj1" fmla="val 101295"/>
              <a:gd name="adj2" fmla="val -4338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MyModTCPClient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Modbus TCP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882777" y="3226689"/>
            <a:ext cx="2120646" cy="1014222"/>
          </a:xfrm>
          <a:prstGeom prst="wedgeRoundRectCallout">
            <a:avLst>
              <a:gd name="adj1" fmla="val 68465"/>
              <a:gd name="adj2" fmla="val 10677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MyModTCPClient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MRX/MWX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5" name="&lt;-Configure"/>
          <p:cNvCxnSpPr/>
          <p:nvPr/>
        </p:nvCxnSpPr>
        <p:spPr>
          <a:xfrm flipH="1">
            <a:off x="5448300" y="2819401"/>
            <a:ext cx="952500" cy="716691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6316980" y="2286183"/>
            <a:ext cx="1844040" cy="10664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Modbus TCP Client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Timeout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Retries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Inactivity Timeout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140577" y="3723722"/>
            <a:ext cx="2120646" cy="629752"/>
          </a:xfrm>
          <a:prstGeom prst="wedgeRoundRectCallout">
            <a:avLst>
              <a:gd name="adj1" fmla="val -124074"/>
              <a:gd name="adj2" fmla="val 26458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MRX/MWX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7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4" grpId="0" animBg="1"/>
      <p:bldP spid="30" grpId="0" animBg="1"/>
      <p:bldP spid="3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(4) Device </a:t>
            </a:r>
            <a:r>
              <a:rPr lang="en-US" sz="1400" b="1" dirty="0" smtClean="0"/>
              <a:t>Configuration – SMTP Client (Email)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ln w="101600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</a:t>
            </a:r>
            <a:r>
              <a:rPr lang="en-US" sz="1400" dirty="0" err="1" smtClean="0"/>
              <a:t>MySMTPClient</a:t>
            </a:r>
            <a:endParaRPr lang="en-US" sz="14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Do-more 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174731" y="2948178"/>
            <a:ext cx="2219495" cy="1014222"/>
          </a:xfrm>
          <a:prstGeom prst="wedgeRoundRectCallout">
            <a:avLst>
              <a:gd name="adj1" fmla="val 101295"/>
              <a:gd name="adj2" fmla="val -4338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MySMTPClient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SMTP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882777" y="3226689"/>
            <a:ext cx="2120646" cy="1014222"/>
          </a:xfrm>
          <a:prstGeom prst="wedgeRoundRectCallout">
            <a:avLst>
              <a:gd name="adj1" fmla="val 68465"/>
              <a:gd name="adj2" fmla="val 10677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MySMTPClient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for the </a:t>
            </a:r>
            <a:r>
              <a:rPr lang="en-US" sz="1200" b="1" i="1" dirty="0" smtClean="0">
                <a:solidFill>
                  <a:srgbClr val="00B050"/>
                </a:solidFill>
              </a:rPr>
              <a:t>EMAIL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5" name="&lt;-Configure"/>
          <p:cNvCxnSpPr/>
          <p:nvPr/>
        </p:nvCxnSpPr>
        <p:spPr>
          <a:xfrm flipH="1">
            <a:off x="5448300" y="2819401"/>
            <a:ext cx="952500" cy="716691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6400800" y="2109687"/>
            <a:ext cx="2028444" cy="14194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SMTP Client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SMTP Server IP Address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SMTP Server Port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Timeout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‘From’ Email Address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Authentication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236970" y="3723722"/>
            <a:ext cx="1927860" cy="629752"/>
          </a:xfrm>
          <a:prstGeom prst="wedgeRoundRectCallout">
            <a:avLst>
              <a:gd name="adj1" fmla="val -128814"/>
              <a:gd name="adj2" fmla="val 26327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EMAIL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 </a:t>
            </a:r>
            <a:r>
              <a:rPr lang="en-US" sz="1200" i="1" dirty="0" smtClean="0">
                <a:solidFill>
                  <a:schemeClr val="tx1"/>
                </a:solidFill>
              </a:rPr>
              <a:t>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5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4" grpId="0" animBg="1"/>
      <p:bldP spid="30" grpId="0" animBg="1"/>
      <p:bldP spid="30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(4) Device </a:t>
            </a:r>
            <a:r>
              <a:rPr lang="en-US" sz="1400" b="1" dirty="0" smtClean="0"/>
              <a:t>Configuration – TCP Client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ln w="101600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@</a:t>
            </a:r>
            <a:r>
              <a:rPr lang="en-US" sz="1600" dirty="0" err="1" smtClean="0"/>
              <a:t>MyTCPClient</a:t>
            </a:r>
            <a:endParaRPr lang="en-US" sz="16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$</a:t>
            </a:r>
            <a:r>
              <a:rPr lang="en-US" sz="1400" dirty="0" err="1" smtClean="0"/>
              <a:t>MyTCPClient</a:t>
            </a:r>
            <a:endParaRPr lang="en-US" sz="1400" dirty="0" smtClean="0"/>
          </a:p>
          <a:p>
            <a:pPr algn="ctr"/>
            <a:r>
              <a:rPr lang="en-US" sz="1400" dirty="0" smtClean="0"/>
              <a:t>Do-more Memory</a:t>
            </a:r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OPENTCP</a:t>
            </a:r>
          </a:p>
          <a:p>
            <a:pPr algn="ctr"/>
            <a:r>
              <a:rPr lang="en-US" dirty="0" smtClean="0"/>
              <a:t>STREAMIN</a:t>
            </a:r>
          </a:p>
          <a:p>
            <a:pPr algn="ctr"/>
            <a:r>
              <a:rPr lang="en-US" dirty="0" smtClean="0"/>
              <a:t>STREAMOUT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174731" y="3036189"/>
            <a:ext cx="2219495" cy="838200"/>
          </a:xfrm>
          <a:prstGeom prst="wedgeRoundRectCallout">
            <a:avLst>
              <a:gd name="adj1" fmla="val 101264"/>
              <a:gd name="adj2" fmla="val -5171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MyTCPClient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TCP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660109" y="3226689"/>
            <a:ext cx="2565982" cy="1014222"/>
          </a:xfrm>
          <a:prstGeom prst="wedgeRoundRectCallout">
            <a:avLst>
              <a:gd name="adj1" fmla="val 58648"/>
              <a:gd name="adj2" fmla="val 10027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MyTCPClient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OPENTCP</a:t>
            </a:r>
            <a:r>
              <a:rPr lang="en-US" sz="1200" i="1" dirty="0" smtClean="0">
                <a:solidFill>
                  <a:schemeClr val="tx1"/>
                </a:solidFill>
              </a:rPr>
              <a:t>, </a:t>
            </a:r>
            <a:r>
              <a:rPr lang="en-US" sz="1200" b="1" i="1" dirty="0" smtClean="0">
                <a:solidFill>
                  <a:srgbClr val="00B050"/>
                </a:solidFill>
              </a:rPr>
              <a:t>STREAMIN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B050"/>
                </a:solidFill>
              </a:rPr>
              <a:t>STREAMOUT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034545" y="3657598"/>
            <a:ext cx="2332711" cy="762000"/>
          </a:xfrm>
          <a:prstGeom prst="wedgeRoundRectCallout">
            <a:avLst>
              <a:gd name="adj1" fmla="val -110691"/>
              <a:gd name="adj2" fmla="val 21601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OPENTCP</a:t>
            </a:r>
            <a:r>
              <a:rPr lang="en-US" sz="1200" i="1" dirty="0" smtClean="0">
                <a:solidFill>
                  <a:schemeClr val="tx1"/>
                </a:solidFill>
              </a:rPr>
              <a:t>, </a:t>
            </a:r>
            <a:r>
              <a:rPr lang="en-US" sz="1200" b="1" i="1" dirty="0" smtClean="0">
                <a:solidFill>
                  <a:srgbClr val="00B050"/>
                </a:solidFill>
              </a:rPr>
              <a:t>STREAMIN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B050"/>
                </a:solidFill>
              </a:rPr>
              <a:t>STREAMOUT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-(dev-mem)"/>
          <p:cNvSpPr/>
          <p:nvPr/>
        </p:nvSpPr>
        <p:spPr>
          <a:xfrm>
            <a:off x="6191086" y="3314700"/>
            <a:ext cx="2565982" cy="838200"/>
          </a:xfrm>
          <a:prstGeom prst="wedgeRoundRectCallout">
            <a:avLst>
              <a:gd name="adj1" fmla="val -71550"/>
              <a:gd name="adj2" fmla="val 11871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MyTCPClient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for the </a:t>
            </a:r>
            <a:r>
              <a:rPr lang="en-US" sz="1200" b="1" i="1" dirty="0" smtClean="0">
                <a:solidFill>
                  <a:srgbClr val="0070C0"/>
                </a:solidFill>
              </a:rPr>
              <a:t>$</a:t>
            </a:r>
            <a:r>
              <a:rPr lang="en-US" sz="1200" b="1" i="1" dirty="0" err="1" smtClean="0">
                <a:solidFill>
                  <a:srgbClr val="0070C0"/>
                </a:solidFill>
              </a:rPr>
              <a:t>MyTCPClient</a:t>
            </a:r>
            <a:r>
              <a:rPr lang="en-US" sz="1200" b="1" i="1" dirty="0" smtClean="0">
                <a:solidFill>
                  <a:srgbClr val="0070C0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0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6" grpId="0" animBg="1"/>
      <p:bldP spid="37" grpId="0" animBg="1"/>
      <p:bldP spid="37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(4) Device </a:t>
            </a:r>
            <a:r>
              <a:rPr lang="en-US" sz="1400" b="1" dirty="0" smtClean="0"/>
              <a:t>Configuration – TCP Server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ln w="101600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@</a:t>
            </a:r>
            <a:r>
              <a:rPr lang="en-US" sz="1600" dirty="0" err="1" smtClean="0"/>
              <a:t>MyTCPServer</a:t>
            </a:r>
            <a:endParaRPr lang="en-US" sz="1600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$</a:t>
            </a:r>
            <a:r>
              <a:rPr lang="en-US" sz="1400" dirty="0" err="1" smtClean="0"/>
              <a:t>MyTCPServer</a:t>
            </a:r>
            <a:endParaRPr lang="en-US" sz="1400" dirty="0" smtClean="0"/>
          </a:p>
          <a:p>
            <a:pPr algn="ctr"/>
            <a:r>
              <a:rPr lang="en-US" sz="1400" dirty="0" smtClean="0"/>
              <a:t>Do-more Memory</a:t>
            </a:r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TCPLISTEN</a:t>
            </a:r>
          </a:p>
          <a:p>
            <a:pPr algn="ctr"/>
            <a:r>
              <a:rPr lang="en-US" dirty="0" smtClean="0"/>
              <a:t>STREAMIN</a:t>
            </a:r>
          </a:p>
          <a:p>
            <a:pPr algn="ctr"/>
            <a:r>
              <a:rPr lang="en-US" dirty="0" smtClean="0"/>
              <a:t>STREAMOUT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174731" y="3036189"/>
            <a:ext cx="2219495" cy="838200"/>
          </a:xfrm>
          <a:prstGeom prst="wedgeRoundRectCallout">
            <a:avLst>
              <a:gd name="adj1" fmla="val 99259"/>
              <a:gd name="adj2" fmla="val -5269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MyTCPServer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TCP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660109" y="3226689"/>
            <a:ext cx="2565982" cy="1014222"/>
          </a:xfrm>
          <a:prstGeom prst="wedgeRoundRectCallout">
            <a:avLst>
              <a:gd name="adj1" fmla="val 58648"/>
              <a:gd name="adj2" fmla="val 10027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MyTCPServer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TCPLISTEN</a:t>
            </a:r>
            <a:r>
              <a:rPr lang="en-US" sz="1200" i="1" dirty="0" smtClean="0">
                <a:solidFill>
                  <a:schemeClr val="tx1"/>
                </a:solidFill>
              </a:rPr>
              <a:t>, </a:t>
            </a:r>
            <a:r>
              <a:rPr lang="en-US" sz="1200" b="1" i="1" dirty="0" smtClean="0">
                <a:solidFill>
                  <a:srgbClr val="00B050"/>
                </a:solidFill>
              </a:rPr>
              <a:t>STREAMIN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B050"/>
                </a:solidFill>
              </a:rPr>
              <a:t>STREAMOUT</a:t>
            </a:r>
            <a:r>
              <a:rPr lang="en-US" sz="1200" i="1" dirty="0" smtClean="0">
                <a:solidFill>
                  <a:schemeClr val="tx1"/>
                </a:solidFill>
              </a:rPr>
              <a:t> 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5" name="&lt;-Configure"/>
          <p:cNvCxnSpPr>
            <a:stCxn id="34" idx="1"/>
          </p:cNvCxnSpPr>
          <p:nvPr/>
        </p:nvCxnSpPr>
        <p:spPr>
          <a:xfrm flipH="1">
            <a:off x="5448301" y="2819401"/>
            <a:ext cx="1028699" cy="716691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6477000" y="2455206"/>
            <a:ext cx="1524001" cy="7283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TCP Server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TCP Port Number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034545" y="3657598"/>
            <a:ext cx="2332711" cy="762000"/>
          </a:xfrm>
          <a:prstGeom prst="wedgeRoundRectCallout">
            <a:avLst>
              <a:gd name="adj1" fmla="val -111397"/>
              <a:gd name="adj2" fmla="val 21817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TCPLISTEN</a:t>
            </a:r>
            <a:r>
              <a:rPr lang="en-US" sz="1200" i="1" dirty="0" smtClean="0">
                <a:solidFill>
                  <a:schemeClr val="tx1"/>
                </a:solidFill>
              </a:rPr>
              <a:t>, </a:t>
            </a:r>
            <a:r>
              <a:rPr lang="en-US" sz="1200" b="1" i="1" dirty="0" smtClean="0">
                <a:solidFill>
                  <a:srgbClr val="00B050"/>
                </a:solidFill>
              </a:rPr>
              <a:t>STREAMIN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B050"/>
                </a:solidFill>
              </a:rPr>
              <a:t>STREAMOUT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-(dev-mem)"/>
          <p:cNvSpPr/>
          <p:nvPr/>
        </p:nvSpPr>
        <p:spPr>
          <a:xfrm>
            <a:off x="6062787" y="3314700"/>
            <a:ext cx="2822580" cy="838200"/>
          </a:xfrm>
          <a:prstGeom prst="wedgeRoundRectCallout">
            <a:avLst>
              <a:gd name="adj1" fmla="val -64837"/>
              <a:gd name="adj2" fmla="val 12166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MyTCPServer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 </a:t>
            </a:r>
            <a:r>
              <a:rPr lang="en-US" sz="1200" i="1" dirty="0">
                <a:solidFill>
                  <a:schemeClr val="tx1"/>
                </a:solidFill>
              </a:rPr>
              <a:t>for </a:t>
            </a:r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70C0"/>
                </a:solidFill>
              </a:rPr>
              <a:t>$</a:t>
            </a:r>
            <a:r>
              <a:rPr lang="en-US" sz="1200" b="1" i="1" dirty="0" err="1" smtClean="0">
                <a:solidFill>
                  <a:srgbClr val="0070C0"/>
                </a:solidFill>
              </a:rPr>
              <a:t>MyTCPServer</a:t>
            </a:r>
            <a:r>
              <a:rPr lang="en-US" sz="1200" b="1" i="1" dirty="0" smtClean="0">
                <a:solidFill>
                  <a:srgbClr val="0070C0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4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4" grpId="0" animBg="1"/>
      <p:bldP spid="30" grpId="0" animBg="1"/>
      <p:bldP spid="30" grpId="1" animBg="1"/>
      <p:bldP spid="36" grpId="0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(1) CPU Configuration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Ethernet Port: Can handle many simultaneous Devices/Servers/Functions</a:t>
            </a:r>
            <a:endParaRPr lang="en-US" sz="1800" dirty="0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28770" y="3647273"/>
            <a:ext cx="1752600" cy="838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Port</a:t>
            </a:r>
          </a:p>
        </p:txBody>
      </p:sp>
      <p:sp>
        <p:nvSpPr>
          <p:cNvPr id="29" name="[Server]"/>
          <p:cNvSpPr/>
          <p:nvPr/>
        </p:nvSpPr>
        <p:spPr>
          <a:xfrm>
            <a:off x="5484707" y="2204236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DomoreServer</a:t>
            </a:r>
            <a:endParaRPr lang="en-US" dirty="0"/>
          </a:p>
        </p:txBody>
      </p:sp>
      <p:sp>
        <p:nvSpPr>
          <p:cNvPr id="30" name="&lt;-&gt; HW-Serv"/>
          <p:cNvSpPr/>
          <p:nvPr/>
        </p:nvSpPr>
        <p:spPr>
          <a:xfrm>
            <a:off x="4257420" y="2888749"/>
            <a:ext cx="495300" cy="725573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lt;-&gt; Dev-Inst"/>
          <p:cNvSpPr/>
          <p:nvPr/>
        </p:nvSpPr>
        <p:spPr>
          <a:xfrm rot="2661009">
            <a:off x="5319384" y="3001674"/>
            <a:ext cx="495300" cy="745327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[Server]"/>
          <p:cNvSpPr/>
          <p:nvPr/>
        </p:nvSpPr>
        <p:spPr>
          <a:xfrm>
            <a:off x="6361007" y="3162270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DLServer</a:t>
            </a:r>
            <a:endParaRPr lang="en-US" dirty="0"/>
          </a:p>
        </p:txBody>
      </p:sp>
      <p:sp>
        <p:nvSpPr>
          <p:cNvPr id="22" name="[Device]"/>
          <p:cNvSpPr/>
          <p:nvPr/>
        </p:nvSpPr>
        <p:spPr>
          <a:xfrm>
            <a:off x="3628770" y="2017597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IntEthernet</a:t>
            </a:r>
            <a:endParaRPr lang="en-US" dirty="0"/>
          </a:p>
        </p:txBody>
      </p:sp>
      <p:sp>
        <p:nvSpPr>
          <p:cNvPr id="23" name="[Server]"/>
          <p:cNvSpPr/>
          <p:nvPr/>
        </p:nvSpPr>
        <p:spPr>
          <a:xfrm>
            <a:off x="1495170" y="2204236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Peerlink</a:t>
            </a:r>
            <a:endParaRPr lang="en-US" dirty="0" smtClean="0"/>
          </a:p>
          <a:p>
            <a:pPr algn="ctr"/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24" name="[Server]"/>
          <p:cNvSpPr/>
          <p:nvPr/>
        </p:nvSpPr>
        <p:spPr>
          <a:xfrm>
            <a:off x="1124465" y="3162270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2ndInt</a:t>
            </a:r>
            <a:br>
              <a:rPr lang="en-US" dirty="0" smtClean="0"/>
            </a:br>
            <a:r>
              <a:rPr lang="en-US" dirty="0" err="1" smtClean="0"/>
              <a:t>EthServer</a:t>
            </a:r>
            <a:endParaRPr lang="en-US" dirty="0"/>
          </a:p>
        </p:txBody>
      </p:sp>
      <p:sp>
        <p:nvSpPr>
          <p:cNvPr id="25" name="[Server]"/>
          <p:cNvSpPr/>
          <p:nvPr/>
        </p:nvSpPr>
        <p:spPr>
          <a:xfrm>
            <a:off x="3548451" y="5410200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ModbusTCP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6" name="[Server]"/>
          <p:cNvSpPr/>
          <p:nvPr/>
        </p:nvSpPr>
        <p:spPr>
          <a:xfrm>
            <a:off x="6358948" y="4185436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IP</a:t>
            </a:r>
            <a:br>
              <a:rPr lang="en-US" dirty="0" smtClean="0"/>
            </a:b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8" name="[Device]"/>
          <p:cNvSpPr/>
          <p:nvPr/>
        </p:nvSpPr>
        <p:spPr>
          <a:xfrm>
            <a:off x="1066800" y="4185436"/>
            <a:ext cx="1810265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EthIOMaster</a:t>
            </a:r>
            <a:endParaRPr lang="en-US" dirty="0"/>
          </a:p>
        </p:txBody>
      </p:sp>
      <p:sp>
        <p:nvSpPr>
          <p:cNvPr id="31" name="[Device]"/>
          <p:cNvSpPr/>
          <p:nvPr/>
        </p:nvSpPr>
        <p:spPr>
          <a:xfrm>
            <a:off x="1495170" y="5202195"/>
            <a:ext cx="1810265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SMTPClient</a:t>
            </a:r>
            <a:endParaRPr lang="en-US" dirty="0"/>
          </a:p>
        </p:txBody>
      </p:sp>
      <p:sp>
        <p:nvSpPr>
          <p:cNvPr id="32" name="[Device]"/>
          <p:cNvSpPr/>
          <p:nvPr/>
        </p:nvSpPr>
        <p:spPr>
          <a:xfrm>
            <a:off x="5626129" y="5202195"/>
            <a:ext cx="1810265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TCPClient</a:t>
            </a:r>
            <a:endParaRPr lang="en-US" dirty="0"/>
          </a:p>
        </p:txBody>
      </p:sp>
      <p:sp>
        <p:nvSpPr>
          <p:cNvPr id="35" name="&lt;-&gt; HW-Serv"/>
          <p:cNvSpPr/>
          <p:nvPr/>
        </p:nvSpPr>
        <p:spPr>
          <a:xfrm>
            <a:off x="4257420" y="4526984"/>
            <a:ext cx="495300" cy="8426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&lt;-&gt; Dev-Inst"/>
          <p:cNvSpPr/>
          <p:nvPr/>
        </p:nvSpPr>
        <p:spPr>
          <a:xfrm rot="2661009">
            <a:off x="3300802" y="4445862"/>
            <a:ext cx="495300" cy="745327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&lt;-&gt; Dev-Inst"/>
          <p:cNvSpPr/>
          <p:nvPr/>
        </p:nvSpPr>
        <p:spPr>
          <a:xfrm rot="4246509">
            <a:off x="5616301" y="3380899"/>
            <a:ext cx="495300" cy="936689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&lt;-&gt; Dev-Inst"/>
          <p:cNvSpPr/>
          <p:nvPr/>
        </p:nvSpPr>
        <p:spPr>
          <a:xfrm rot="4246509">
            <a:off x="3000120" y="3977621"/>
            <a:ext cx="495300" cy="703748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&lt;-&gt; Dev-Inst"/>
          <p:cNvSpPr/>
          <p:nvPr/>
        </p:nvSpPr>
        <p:spPr>
          <a:xfrm rot="6386666">
            <a:off x="5636899" y="4017129"/>
            <a:ext cx="495300" cy="936689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&lt;-&gt; Dev-Inst"/>
          <p:cNvSpPr/>
          <p:nvPr/>
        </p:nvSpPr>
        <p:spPr>
          <a:xfrm rot="19193711">
            <a:off x="5053401" y="4482911"/>
            <a:ext cx="495300" cy="745327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&lt;-&gt; Dev-Inst"/>
          <p:cNvSpPr/>
          <p:nvPr/>
        </p:nvSpPr>
        <p:spPr>
          <a:xfrm rot="19193711">
            <a:off x="3292688" y="2878871"/>
            <a:ext cx="495300" cy="745327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&lt;-&gt; Dev-Inst"/>
          <p:cNvSpPr/>
          <p:nvPr/>
        </p:nvSpPr>
        <p:spPr>
          <a:xfrm rot="6622669">
            <a:off x="3000274" y="3368946"/>
            <a:ext cx="495300" cy="703748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2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21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21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21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21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21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21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21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21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621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121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1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121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621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121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621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121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621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121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621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29" grpId="0" animBg="1"/>
      <p:bldP spid="30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32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45" grpId="0" animBg="1"/>
      <p:bldP spid="46" grpId="0" animBg="1"/>
      <p:bldP spid="4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20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/>
              <a:t>(4) Device </a:t>
            </a:r>
            <a:r>
              <a:rPr lang="en-US" sz="1400" b="1" dirty="0" smtClean="0"/>
              <a:t>Configuration – UDP Connection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ln w="101600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MyUDP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$</a:t>
            </a:r>
            <a:r>
              <a:rPr lang="en-US" sz="1400" dirty="0" err="1" smtClean="0"/>
              <a:t>MyUDP</a:t>
            </a:r>
            <a:endParaRPr lang="en-US" sz="1400" dirty="0" smtClean="0"/>
          </a:p>
          <a:p>
            <a:pPr algn="ctr"/>
            <a:r>
              <a:rPr lang="en-US" sz="1400" dirty="0" smtClean="0"/>
              <a:t>Do-more Memory</a:t>
            </a:r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PACKETIN</a:t>
            </a:r>
          </a:p>
          <a:p>
            <a:pPr algn="ctr"/>
            <a:r>
              <a:rPr lang="en-US" dirty="0" smtClean="0"/>
              <a:t>PACKETOUT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656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-(interface-hw)"/>
          <p:cNvSpPr/>
          <p:nvPr/>
        </p:nvSpPr>
        <p:spPr>
          <a:xfrm>
            <a:off x="1174731" y="3036189"/>
            <a:ext cx="2219495" cy="838200"/>
          </a:xfrm>
          <a:prstGeom prst="wedgeRoundRectCallout">
            <a:avLst>
              <a:gd name="adj1" fmla="val 99259"/>
              <a:gd name="adj2" fmla="val -5269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MyUDP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r>
              <a:rPr lang="en-US" sz="1200" i="1" dirty="0" smtClean="0">
                <a:solidFill>
                  <a:schemeClr val="tx1"/>
                </a:solidFill>
              </a:rPr>
              <a:t>handling the UDP protocol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-(dev-inst)"/>
          <p:cNvSpPr/>
          <p:nvPr/>
        </p:nvSpPr>
        <p:spPr>
          <a:xfrm>
            <a:off x="660109" y="3226689"/>
            <a:ext cx="2565982" cy="1014222"/>
          </a:xfrm>
          <a:prstGeom prst="wedgeRoundRectCallout">
            <a:avLst>
              <a:gd name="adj1" fmla="val 58648"/>
              <a:gd name="adj2" fmla="val 100274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MyUDP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interface to </a:t>
            </a:r>
            <a:r>
              <a:rPr lang="en-US" sz="1200" b="1" i="1" dirty="0" smtClean="0">
                <a:solidFill>
                  <a:schemeClr val="tx1"/>
                </a:solidFill>
              </a:rPr>
              <a:t>the Internal Ethernet Port</a:t>
            </a:r>
            <a:r>
              <a:rPr lang="en-US" sz="1200" i="1" dirty="0" smtClean="0">
                <a:solidFill>
                  <a:schemeClr val="tx1"/>
                </a:solidFill>
              </a:rPr>
              <a:t> for the </a:t>
            </a:r>
            <a:r>
              <a:rPr lang="en-US" sz="1200" b="1" i="1" dirty="0" smtClean="0">
                <a:solidFill>
                  <a:srgbClr val="00B050"/>
                </a:solidFill>
              </a:rPr>
              <a:t>PACKETIN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B050"/>
                </a:solidFill>
              </a:rPr>
              <a:t>PACKETOUT </a:t>
            </a:r>
            <a:r>
              <a:rPr lang="en-US" sz="1200" i="1" dirty="0" smtClean="0">
                <a:solidFill>
                  <a:schemeClr val="tx1"/>
                </a:solidFill>
              </a:rPr>
              <a:t>instructions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5" name="&lt;-Configure"/>
          <p:cNvCxnSpPr>
            <a:stCxn id="34" idx="1"/>
          </p:cNvCxnSpPr>
          <p:nvPr/>
        </p:nvCxnSpPr>
        <p:spPr>
          <a:xfrm flipH="1">
            <a:off x="5448301" y="2819401"/>
            <a:ext cx="1028699" cy="716691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6477000" y="2455206"/>
            <a:ext cx="1524001" cy="7283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UDP Server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UDP Port Number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0" name="-(inst-mem)"/>
          <p:cNvSpPr/>
          <p:nvPr/>
        </p:nvSpPr>
        <p:spPr>
          <a:xfrm>
            <a:off x="6034545" y="3657598"/>
            <a:ext cx="2332711" cy="762000"/>
          </a:xfrm>
          <a:prstGeom prst="wedgeRoundRectCallout">
            <a:avLst>
              <a:gd name="adj1" fmla="val -112456"/>
              <a:gd name="adj2" fmla="val 219257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PACKETIN</a:t>
            </a:r>
            <a:r>
              <a:rPr lang="en-US" sz="1200" i="1" dirty="0" smtClean="0">
                <a:solidFill>
                  <a:schemeClr val="tx1"/>
                </a:solidFill>
              </a:rPr>
              <a:t> &amp; </a:t>
            </a:r>
            <a:r>
              <a:rPr lang="en-US" sz="1200" b="1" i="1" dirty="0" smtClean="0">
                <a:solidFill>
                  <a:srgbClr val="00B050"/>
                </a:solidFill>
              </a:rPr>
              <a:t>PACKETOUT</a:t>
            </a:r>
            <a:r>
              <a:rPr lang="en-US" sz="1200" i="1" dirty="0" smtClean="0">
                <a:solidFill>
                  <a:schemeClr val="tx1"/>
                </a:solidFill>
              </a:rPr>
              <a:t> instructions use </a:t>
            </a:r>
            <a:r>
              <a:rPr lang="en-US" sz="1200" b="1" i="1" dirty="0" smtClean="0">
                <a:solidFill>
                  <a:srgbClr val="0070C0"/>
                </a:solidFill>
              </a:rPr>
              <a:t>Do-more memory</a:t>
            </a:r>
            <a:r>
              <a:rPr lang="en-US" sz="1200" i="1" dirty="0" smtClean="0">
                <a:solidFill>
                  <a:schemeClr val="tx1"/>
                </a:solidFill>
              </a:rPr>
              <a:t> for parameters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-(dev-mem)"/>
          <p:cNvSpPr/>
          <p:nvPr/>
        </p:nvSpPr>
        <p:spPr>
          <a:xfrm>
            <a:off x="6191086" y="3314700"/>
            <a:ext cx="2565982" cy="838200"/>
          </a:xfrm>
          <a:prstGeom prst="wedgeRoundRectCallout">
            <a:avLst>
              <a:gd name="adj1" fmla="val -71550"/>
              <a:gd name="adj2" fmla="val 118716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1"/>
                </a:solidFill>
              </a:rPr>
              <a:t>@</a:t>
            </a:r>
            <a:r>
              <a:rPr lang="en-US" sz="1200" b="1" i="1" dirty="0" err="1" smtClean="0">
                <a:solidFill>
                  <a:schemeClr val="accent1"/>
                </a:solidFill>
              </a:rPr>
              <a:t>MyUDP</a:t>
            </a:r>
            <a:r>
              <a:rPr lang="en-US" sz="1200" b="1" i="1" dirty="0" smtClean="0">
                <a:solidFill>
                  <a:schemeClr val="accent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Device provides </a:t>
            </a:r>
            <a:r>
              <a:rPr lang="en-US" sz="1200" i="1" dirty="0">
                <a:solidFill>
                  <a:schemeClr val="tx1"/>
                </a:solidFill>
              </a:rPr>
              <a:t>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</a:t>
            </a:r>
            <a:r>
              <a:rPr lang="en-US" sz="1200" i="1" dirty="0" smtClean="0">
                <a:solidFill>
                  <a:schemeClr val="tx1"/>
                </a:solidFill>
              </a:rPr>
              <a:t>  </a:t>
            </a:r>
            <a:r>
              <a:rPr lang="en-US" sz="1200" i="1" dirty="0">
                <a:solidFill>
                  <a:schemeClr val="tx1"/>
                </a:solidFill>
              </a:rPr>
              <a:t>for </a:t>
            </a:r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n-US" sz="1200" b="1" i="1" dirty="0" smtClean="0">
                <a:solidFill>
                  <a:srgbClr val="0070C0"/>
                </a:solidFill>
              </a:rPr>
              <a:t>$</a:t>
            </a:r>
            <a:r>
              <a:rPr lang="en-US" sz="1200" b="1" i="1" dirty="0" err="1" smtClean="0">
                <a:solidFill>
                  <a:srgbClr val="0070C0"/>
                </a:solidFill>
              </a:rPr>
              <a:t>MyUDP</a:t>
            </a:r>
            <a:r>
              <a:rPr lang="en-US" sz="1200" b="1" i="1" dirty="0" smtClean="0">
                <a:solidFill>
                  <a:srgbClr val="0070C0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Structure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6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34" grpId="0" animBg="1"/>
      <p:bldP spid="30" grpId="0" animBg="1"/>
      <p:bldP spid="30" grpId="1" animBg="1"/>
      <p:bldP spid="36" grpId="0" animBg="1"/>
      <p:bldP spid="37" grpId="0" animBg="1"/>
      <p:bldP spid="37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7824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(5) I/O Mappings</a:t>
            </a:r>
            <a:endParaRPr lang="en-US" sz="2800" dirty="0"/>
          </a:p>
        </p:txBody>
      </p:sp>
      <p:pic>
        <p:nvPicPr>
          <p:cNvPr id="4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28600" y="1328450"/>
            <a:ext cx="8686800" cy="53748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en-US" dirty="0" smtClean="0"/>
              <a:t> mode automatically </a:t>
            </a:r>
            <a:br>
              <a:rPr lang="en-US" dirty="0" smtClean="0"/>
            </a:br>
            <a:r>
              <a:rPr lang="en-US" dirty="0" smtClean="0"/>
              <a:t>assigns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70C0"/>
                </a:solidFill>
              </a:rPr>
              <a:t>Y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70C0"/>
                </a:solidFill>
              </a:rPr>
              <a:t>WX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070C0"/>
                </a:solidFill>
              </a:rPr>
              <a:t>WY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/>
              <a:t>addressing in sequential order</a:t>
            </a:r>
          </a:p>
          <a:p>
            <a:pPr lvl="1"/>
            <a:r>
              <a:rPr lang="en-US" dirty="0" smtClean="0"/>
              <a:t>Addresses are shown in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</a:t>
            </a:r>
            <a:r>
              <a:rPr lang="en-US" dirty="0" smtClean="0"/>
              <a:t> mode allows editing of the start address for each module</a:t>
            </a:r>
          </a:p>
          <a:p>
            <a:pPr lvl="1"/>
            <a:r>
              <a:rPr lang="en-US" dirty="0" smtClean="0"/>
              <a:t>Addresses are shown in </a:t>
            </a:r>
            <a:r>
              <a:rPr lang="en-US" dirty="0" smtClean="0">
                <a:solidFill>
                  <a:schemeClr val="tx1"/>
                </a:solidFill>
              </a:rPr>
              <a:t>black</a:t>
            </a:r>
          </a:p>
          <a:p>
            <a:pPr lvl="1"/>
            <a:r>
              <a:rPr lang="en-US" dirty="0" smtClean="0"/>
              <a:t>Address overlaps show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 smtClean="0"/>
              <a:t>Addresses exceeding memory range are </a:t>
            </a:r>
            <a:r>
              <a:rPr lang="en-US" b="1" dirty="0" smtClean="0">
                <a:solidFill>
                  <a:srgbClr val="FF0000"/>
                </a:solidFill>
              </a:rPr>
              <a:t>bold red</a:t>
            </a:r>
          </a:p>
          <a:p>
            <a:pPr lvl="1"/>
            <a:r>
              <a:rPr lang="en-US" dirty="0" smtClean="0"/>
              <a:t>A base’s default map can be changed</a:t>
            </a:r>
          </a:p>
          <a:p>
            <a:pPr lvl="1"/>
            <a:endParaRPr lang="en-US" dirty="0" smtClean="0">
              <a:solidFill>
                <a:schemeClr val="accent3"/>
              </a:solidFill>
            </a:endParaRPr>
          </a:p>
        </p:txBody>
      </p:sp>
      <p:pic>
        <p:nvPicPr>
          <p:cNvPr id="7" name="Picture 21" hidden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3119009"/>
            <a:ext cx="5730240" cy="347472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34" y="3905250"/>
            <a:ext cx="2581275" cy="12763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34" y="1143000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3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7824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(6) Memory Configuration</a:t>
            </a:r>
            <a:endParaRPr lang="en-US" sz="2800" dirty="0"/>
          </a:p>
        </p:txBody>
      </p:sp>
      <p:pic>
        <p:nvPicPr>
          <p:cNvPr id="4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28600" y="1328450"/>
            <a:ext cx="8686800" cy="537481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Blocks</a:t>
            </a:r>
          </a:p>
          <a:p>
            <a:pPr lvl="1"/>
            <a:r>
              <a:rPr lang="en-US" dirty="0" err="1" smtClean="0"/>
              <a:t>Indexable</a:t>
            </a:r>
            <a:endParaRPr lang="en-US" dirty="0" smtClean="0"/>
          </a:p>
          <a:p>
            <a:pPr lvl="2"/>
            <a:r>
              <a:rPr lang="en-US" dirty="0" smtClean="0"/>
              <a:t>E.g. </a:t>
            </a:r>
            <a:r>
              <a:rPr lang="en-US" b="1" dirty="0" smtClean="0">
                <a:solidFill>
                  <a:srgbClr val="0070C0"/>
                </a:solidFill>
              </a:rPr>
              <a:t>Fred0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Fred1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Fred2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Common data type</a:t>
            </a:r>
          </a:p>
          <a:p>
            <a:pPr lvl="2"/>
            <a:r>
              <a:rPr lang="en-US" dirty="0" smtClean="0"/>
              <a:t>E.g. bits, numeric, structure</a:t>
            </a:r>
          </a:p>
          <a:p>
            <a:pPr lvl="1"/>
            <a:r>
              <a:rPr lang="en-US" dirty="0" smtClean="0"/>
              <a:t>Referenced by name &amp; index</a:t>
            </a:r>
          </a:p>
          <a:p>
            <a:pPr lvl="2"/>
            <a:r>
              <a:rPr lang="en-US" dirty="0" smtClean="0"/>
              <a:t>E.g. </a:t>
            </a:r>
            <a:r>
              <a:rPr lang="en-US" b="1" dirty="0" smtClean="0">
                <a:solidFill>
                  <a:srgbClr val="0070C0"/>
                </a:solidFill>
              </a:rPr>
              <a:t>Fred0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Fred[V15]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be created while editing ladders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Heap Items (single instance)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err="1" smtClean="0"/>
              <a:t>indexable</a:t>
            </a:r>
            <a:endParaRPr lang="en-US" dirty="0" smtClean="0"/>
          </a:p>
          <a:p>
            <a:pPr lvl="2"/>
            <a:r>
              <a:rPr lang="en-US" dirty="0" smtClean="0"/>
              <a:t>E.g. </a:t>
            </a:r>
            <a:r>
              <a:rPr lang="en-US" b="1" dirty="0" smtClean="0">
                <a:solidFill>
                  <a:srgbClr val="0070C0"/>
                </a:solidFill>
              </a:rPr>
              <a:t>Fred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Wilma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Barney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Common data type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Structure only</a:t>
            </a:r>
          </a:p>
          <a:p>
            <a:pPr lvl="1"/>
            <a:r>
              <a:rPr lang="en-US" dirty="0" smtClean="0"/>
              <a:t>Referenced by name (no index)</a:t>
            </a:r>
          </a:p>
          <a:p>
            <a:pPr lvl="2"/>
            <a:r>
              <a:rPr lang="en-US" dirty="0" smtClean="0"/>
              <a:t>E.g. </a:t>
            </a:r>
            <a:r>
              <a:rPr lang="en-US" b="1" dirty="0" smtClean="0">
                <a:solidFill>
                  <a:srgbClr val="0070C0"/>
                </a:solidFill>
              </a:rPr>
              <a:t>Fred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Wilma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Barney</a:t>
            </a:r>
            <a:r>
              <a:rPr lang="en-US" dirty="0" smtClean="0"/>
              <a:t>, etc.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Can</a:t>
            </a:r>
            <a:r>
              <a:rPr lang="en-US" dirty="0" smtClean="0"/>
              <a:t> be created while editing ladders</a:t>
            </a:r>
          </a:p>
          <a:p>
            <a:pPr lvl="2"/>
            <a:r>
              <a:rPr lang="en-US" b="1" dirty="0" smtClean="0"/>
              <a:t>NOTE: </a:t>
            </a:r>
            <a:r>
              <a:rPr lang="en-US" b="1" dirty="0" smtClean="0">
                <a:solidFill>
                  <a:srgbClr val="FF0000"/>
                </a:solidFill>
              </a:rPr>
              <a:t>Cannot</a:t>
            </a:r>
            <a:r>
              <a:rPr lang="en-US" b="1" dirty="0" smtClean="0"/>
              <a:t> download in RUN mode (System Configuration changed)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01024"/>
            <a:ext cx="1495425" cy="19716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09999"/>
            <a:ext cx="1419225" cy="20859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1213607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Point #1: Device-centric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or</a:t>
            </a:r>
            <a:br>
              <a:rPr lang="en-US" dirty="0" smtClean="0"/>
            </a:br>
            <a:r>
              <a:rPr lang="en-US" dirty="0" smtClean="0"/>
              <a:t>System Resource</a:t>
            </a:r>
          </a:p>
        </p:txBody>
      </p:sp>
      <p:sp>
        <p:nvSpPr>
          <p:cNvPr id="10" name="[Device]"/>
          <p:cNvSpPr/>
          <p:nvPr/>
        </p:nvSpPr>
        <p:spPr>
          <a:xfrm>
            <a:off x="3695700" y="3505200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11" name="&lt;-&gt; HW-Dev"/>
          <p:cNvSpPr/>
          <p:nvPr/>
        </p:nvSpPr>
        <p:spPr>
          <a:xfrm>
            <a:off x="4280072" y="2667000"/>
            <a:ext cx="495300" cy="7620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5" name="[Instruction]"/>
          <p:cNvSpPr/>
          <p:nvPr/>
        </p:nvSpPr>
        <p:spPr>
          <a:xfrm>
            <a:off x="1600200" y="5295900"/>
            <a:ext cx="1752600" cy="83820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17" name="&lt;-&gt; Dev-Inst"/>
          <p:cNvSpPr/>
          <p:nvPr/>
        </p:nvSpPr>
        <p:spPr>
          <a:xfrm rot="2661009">
            <a:off x="3199008" y="4332470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lt;-&gt; Inst-Mem"/>
          <p:cNvSpPr/>
          <p:nvPr/>
        </p:nvSpPr>
        <p:spPr>
          <a:xfrm rot="16200000">
            <a:off x="4333179" y="4580829"/>
            <a:ext cx="495300" cy="2268342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&lt;-&gt; Dev-Mem"/>
          <p:cNvSpPr/>
          <p:nvPr/>
        </p:nvSpPr>
        <p:spPr>
          <a:xfrm rot="19159192">
            <a:off x="5419777" y="4309977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37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3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  <p:bldP spid="18" grpId="0" animBg="1"/>
      <p:bldP spid="36" grpId="0" animBg="1"/>
      <p:bldP spid="37" grpId="0" animBg="1"/>
      <p:bldP spid="3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Point #2: Configuration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arenR"/>
            </a:pPr>
            <a:r>
              <a:rPr lang="en-US" dirty="0" smtClean="0"/>
              <a:t>CPU Configuration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I/O Configuration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Module Configuration(s)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Device Configuration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I/O Mappings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Memory Configuration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onfig Butt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545288"/>
              </p:ext>
            </p:extLst>
          </p:nvPr>
        </p:nvGraphicFramePr>
        <p:xfrm>
          <a:off x="5852304" y="5181600"/>
          <a:ext cx="163039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Bitmap Image" r:id="rId3" imgW="600159" imgH="504762" progId="Paint.Picture">
                  <p:embed/>
                </p:oleObj>
              </mc:Choice>
              <mc:Fallback>
                <p:oleObj name="Bitmap Image" r:id="rId3" imgW="600159" imgH="5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304" y="5181600"/>
                        <a:ext cx="1630392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System Con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2819400" cy="273728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-&gt;Do-more Way"/>
          <p:cNvCxnSpPr/>
          <p:nvPr/>
        </p:nvCxnSpPr>
        <p:spPr>
          <a:xfrm>
            <a:off x="381000" y="2362200"/>
            <a:ext cx="0" cy="2743200"/>
          </a:xfrm>
          <a:prstGeom prst="straightConnector1">
            <a:avLst/>
          </a:prstGeom>
          <a:ln w="1270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-&gt;Do-more Way"/>
          <p:cNvCxnSpPr/>
          <p:nvPr/>
        </p:nvCxnSpPr>
        <p:spPr>
          <a:xfrm>
            <a:off x="7696200" y="3205964"/>
            <a:ext cx="0" cy="1594636"/>
          </a:xfrm>
          <a:prstGeom prst="straightConnector1">
            <a:avLst/>
          </a:prstGeom>
          <a:ln w="127000" cap="rnd">
            <a:solidFill>
              <a:srgbClr val="00B050"/>
            </a:solidFill>
            <a:headEnd type="none"/>
            <a:tailEnd type="triangl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25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548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(1) CPU Configuration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Serial Port: Only does one Configuration</a:t>
            </a:r>
            <a:endParaRPr lang="en-US" sz="1800" dirty="0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32889" y="1981200"/>
            <a:ext cx="1752600" cy="838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 Port</a:t>
            </a:r>
          </a:p>
        </p:txBody>
      </p:sp>
      <p:sp>
        <p:nvSpPr>
          <p:cNvPr id="30" name="&lt;-&gt; HW-Serv"/>
          <p:cNvSpPr/>
          <p:nvPr/>
        </p:nvSpPr>
        <p:spPr>
          <a:xfrm>
            <a:off x="4261539" y="2852351"/>
            <a:ext cx="495300" cy="725573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[Device]"/>
          <p:cNvSpPr/>
          <p:nvPr/>
        </p:nvSpPr>
        <p:spPr>
          <a:xfrm>
            <a:off x="3632889" y="3614351"/>
            <a:ext cx="1752600" cy="8382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IntSerial</a:t>
            </a:r>
            <a:endParaRPr lang="en-US" dirty="0"/>
          </a:p>
        </p:txBody>
      </p:sp>
      <p:sp>
        <p:nvSpPr>
          <p:cNvPr id="27" name="[Configure]"/>
          <p:cNvSpPr/>
          <p:nvPr/>
        </p:nvSpPr>
        <p:spPr>
          <a:xfrm>
            <a:off x="5686414" y="1730880"/>
            <a:ext cx="1506600" cy="1683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Do-more Programming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3" name="&lt;-Configure"/>
          <p:cNvCxnSpPr/>
          <p:nvPr/>
        </p:nvCxnSpPr>
        <p:spPr>
          <a:xfrm flipH="1">
            <a:off x="5385489" y="3352800"/>
            <a:ext cx="370700" cy="381000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[Configure]"/>
          <p:cNvSpPr/>
          <p:nvPr/>
        </p:nvSpPr>
        <p:spPr>
          <a:xfrm>
            <a:off x="7331214" y="3074772"/>
            <a:ext cx="1506600" cy="19173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K-Sequence Server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Station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7" name="[Configure]"/>
          <p:cNvSpPr/>
          <p:nvPr/>
        </p:nvSpPr>
        <p:spPr>
          <a:xfrm>
            <a:off x="5737654" y="4676372"/>
            <a:ext cx="1506600" cy="19173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Modbus RTU Server (Slave)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Unit ID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9" name="[Configure]"/>
          <p:cNvSpPr/>
          <p:nvPr/>
        </p:nvSpPr>
        <p:spPr>
          <a:xfrm>
            <a:off x="821724" y="1981200"/>
            <a:ext cx="1676400" cy="228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Modbus RTU Client (Master)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Timeout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Retries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Inter-packet Delay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0" name="[Configure]"/>
          <p:cNvSpPr/>
          <p:nvPr/>
        </p:nvSpPr>
        <p:spPr>
          <a:xfrm>
            <a:off x="1524000" y="4541402"/>
            <a:ext cx="1506600" cy="1683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General Purpose Configuration: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Baud rate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Data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Stop bits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Transmit control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RTS control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43" name="&lt;-Configure"/>
          <p:cNvCxnSpPr/>
          <p:nvPr/>
        </p:nvCxnSpPr>
        <p:spPr>
          <a:xfrm flipH="1" flipV="1">
            <a:off x="5385489" y="4033451"/>
            <a:ext cx="1921011" cy="43249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&lt;-Configure"/>
          <p:cNvCxnSpPr/>
          <p:nvPr/>
        </p:nvCxnSpPr>
        <p:spPr>
          <a:xfrm flipH="1" flipV="1">
            <a:off x="5334000" y="4452551"/>
            <a:ext cx="422189" cy="349078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&lt;-Configure"/>
          <p:cNvCxnSpPr/>
          <p:nvPr/>
        </p:nvCxnSpPr>
        <p:spPr>
          <a:xfrm flipV="1">
            <a:off x="3030600" y="4343400"/>
            <a:ext cx="602289" cy="332972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&lt;-Configure"/>
          <p:cNvCxnSpPr/>
          <p:nvPr/>
        </p:nvCxnSpPr>
        <p:spPr>
          <a:xfrm>
            <a:off x="2514600" y="3088529"/>
            <a:ext cx="1118289" cy="645271"/>
          </a:xfrm>
          <a:prstGeom prst="straightConnector1">
            <a:avLst/>
          </a:prstGeom>
          <a:ln w="50800" cap="rnd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5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 animBg="1"/>
      <p:bldP spid="22" grpId="0" animBg="1"/>
      <p:bldP spid="27" grpId="0" animBg="1"/>
      <p:bldP spid="34" grpId="0" animBg="1"/>
      <p:bldP spid="37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o-more PLC" descr="http://www.automationdirect.com/images/products/views/pv_h2dm1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2342068" cy="45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hite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9" y="740719"/>
            <a:ext cx="1809750" cy="124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7824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(1) CPU Configuration (Default)</a:t>
            </a:r>
            <a:br>
              <a:rPr lang="en-US" sz="3600" dirty="0" smtClean="0"/>
            </a:br>
            <a:endParaRPr lang="en-US" sz="2800" dirty="0"/>
          </a:p>
        </p:txBody>
      </p:sp>
      <p:pic>
        <p:nvPicPr>
          <p:cNvPr id="4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os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28600" y="1328450"/>
            <a:ext cx="8686800" cy="5374817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Ethernet Port</a:t>
            </a:r>
          </a:p>
          <a:p>
            <a:r>
              <a:rPr lang="en-US" dirty="0" smtClean="0"/>
              <a:t>The following are not manually configurable</a:t>
            </a:r>
          </a:p>
          <a:p>
            <a:r>
              <a:rPr lang="en-US" dirty="0" smtClean="0"/>
              <a:t>All use the </a:t>
            </a:r>
            <a:r>
              <a:rPr lang="en-US" b="1" dirty="0" smtClean="0">
                <a:solidFill>
                  <a:schemeClr val="accent1"/>
                </a:solidFill>
              </a:rPr>
              <a:t>@</a:t>
            </a:r>
            <a:r>
              <a:rPr lang="en-US" b="1" dirty="0" err="1" smtClean="0">
                <a:solidFill>
                  <a:schemeClr val="accent1"/>
                </a:solidFill>
              </a:rPr>
              <a:t>IntEthernet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Device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Do-more Server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Allows access to all </a:t>
            </a:r>
            <a:r>
              <a:rPr lang="en-US" b="1" dirty="0" smtClean="0">
                <a:solidFill>
                  <a:srgbClr val="0070C0"/>
                </a:solidFill>
              </a:rPr>
              <a:t>Do-more memory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Do-more Designer uses this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 Server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Allows access to </a:t>
            </a:r>
            <a:r>
              <a:rPr lang="en-US" b="1" dirty="0" smtClean="0">
                <a:solidFill>
                  <a:srgbClr val="0070C0"/>
                </a:solidFill>
              </a:rPr>
              <a:t>DL-memory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SNTP “Simple Network Time Protocol”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NETTIME</a:t>
            </a:r>
            <a:r>
              <a:rPr lang="en-US" dirty="0" smtClean="0"/>
              <a:t> instruction to set CPU time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ICMP “Internet Control Message Protocol”</a:t>
            </a:r>
          </a:p>
          <a:p>
            <a:pPr lvl="2"/>
            <a:r>
              <a:rPr lang="en-US" dirty="0" smtClean="0"/>
              <a:t>Responds to external “pings”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PING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 to find an IP address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DNS “Domain Name System” Protocol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DNSLOOKUP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 to find IP address</a:t>
            </a:r>
          </a:p>
          <a:p>
            <a:pPr lvl="1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Peerlink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Function</a:t>
            </a:r>
          </a:p>
          <a:p>
            <a:pPr lvl="2"/>
            <a:r>
              <a:rPr lang="en-US" dirty="0" smtClean="0"/>
              <a:t>Used by </a:t>
            </a:r>
            <a:r>
              <a:rPr lang="en-US" b="1" dirty="0" smtClean="0">
                <a:solidFill>
                  <a:srgbClr val="00B050"/>
                </a:solidFill>
              </a:rPr>
              <a:t>PEERLINK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instruction for easy </a:t>
            </a:r>
            <a:r>
              <a:rPr lang="en-US" dirty="0" err="1" smtClean="0"/>
              <a:t>comms</a:t>
            </a:r>
            <a:endParaRPr lang="en-US" dirty="0" smtClean="0"/>
          </a:p>
          <a:p>
            <a:pPr lvl="2"/>
            <a:r>
              <a:rPr lang="en-US" dirty="0" smtClean="0"/>
              <a:t>Allows access to </a:t>
            </a:r>
            <a:r>
              <a:rPr lang="en-US" b="1" dirty="0" smtClean="0">
                <a:solidFill>
                  <a:srgbClr val="0070C0"/>
                </a:solidFill>
              </a:rPr>
              <a:t>PL-memory </a:t>
            </a:r>
            <a:r>
              <a:rPr lang="en-US" dirty="0" smtClean="0"/>
              <a:t>blocks (16 blocks of 16 words)</a:t>
            </a:r>
          </a:p>
          <a:p>
            <a:pPr lvl="2"/>
            <a:r>
              <a:rPr lang="en-US" dirty="0" smtClean="0"/>
              <a:t>Allows access 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PL </a:t>
            </a:r>
            <a:r>
              <a:rPr lang="en-US" dirty="0" smtClean="0"/>
              <a:t>memory structure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421880" y="4686300"/>
            <a:ext cx="1005840" cy="838200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600200" y="1660234"/>
            <a:ext cx="6470927" cy="4473866"/>
            <a:chOff x="1600200" y="1660234"/>
            <a:chExt cx="6470927" cy="4473866"/>
          </a:xfrm>
        </p:grpSpPr>
        <p:sp>
          <p:nvSpPr>
            <p:cNvPr id="37" name="[Hardware]"/>
            <p:cNvSpPr/>
            <p:nvPr/>
          </p:nvSpPr>
          <p:spPr>
            <a:xfrm>
              <a:off x="3651422" y="1660234"/>
              <a:ext cx="1752600" cy="940553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8" name="[Device]"/>
            <p:cNvSpPr/>
            <p:nvPr/>
          </p:nvSpPr>
          <p:spPr>
            <a:xfrm>
              <a:off x="3695700" y="35052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&lt;-&gt; HW-Dev"/>
            <p:cNvSpPr/>
            <p:nvPr/>
          </p:nvSpPr>
          <p:spPr>
            <a:xfrm>
              <a:off x="4280072" y="2667000"/>
              <a:ext cx="495300" cy="7620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[Memory]"/>
            <p:cNvSpPr/>
            <p:nvPr/>
          </p:nvSpPr>
          <p:spPr>
            <a:xfrm>
              <a:off x="5791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[Instruction]"/>
            <p:cNvSpPr/>
            <p:nvPr/>
          </p:nvSpPr>
          <p:spPr>
            <a:xfrm>
              <a:off x="1600200" y="5295900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&lt;-&gt; Dev-Inst"/>
            <p:cNvSpPr/>
            <p:nvPr/>
          </p:nvSpPr>
          <p:spPr>
            <a:xfrm rot="2661009">
              <a:off x="3199008" y="4332470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&lt;-&gt; Inst-Mem"/>
            <p:cNvSpPr/>
            <p:nvPr/>
          </p:nvSpPr>
          <p:spPr>
            <a:xfrm rot="16200000">
              <a:off x="4333179" y="4580829"/>
              <a:ext cx="495300" cy="2268342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&lt;-&gt; Dev-Mem"/>
            <p:cNvSpPr/>
            <p:nvPr/>
          </p:nvSpPr>
          <p:spPr>
            <a:xfrm rot="19159192">
              <a:off x="5419777" y="4309977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[Server]"/>
            <p:cNvSpPr/>
            <p:nvPr/>
          </p:nvSpPr>
          <p:spPr>
            <a:xfrm>
              <a:off x="6318527" y="3116992"/>
              <a:ext cx="1752600" cy="838200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&lt;-&gt; HW-Serv"/>
            <p:cNvSpPr/>
            <p:nvPr/>
          </p:nvSpPr>
          <p:spPr>
            <a:xfrm rot="18299258">
              <a:off x="5560374" y="2430548"/>
              <a:ext cx="495300" cy="914400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&lt;-&gt; Serv-Mem"/>
            <p:cNvSpPr/>
            <p:nvPr/>
          </p:nvSpPr>
          <p:spPr>
            <a:xfrm rot="1160814">
              <a:off x="6749937" y="4088601"/>
              <a:ext cx="495300" cy="1134805"/>
            </a:xfrm>
            <a:prstGeom prst="upDownArrow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Do-more Architecture</a:t>
            </a:r>
            <a:br>
              <a:rPr lang="en-US" dirty="0" smtClean="0"/>
            </a:br>
            <a:r>
              <a:rPr lang="en-US" sz="1400" b="1" dirty="0" smtClean="0"/>
              <a:t>(1) CPU Configuration – Do-more Server</a:t>
            </a:r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[Hardware]"/>
          <p:cNvSpPr/>
          <p:nvPr/>
        </p:nvSpPr>
        <p:spPr>
          <a:xfrm>
            <a:off x="3651422" y="1660234"/>
            <a:ext cx="1752600" cy="9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Ethernet Port</a:t>
            </a:r>
          </a:p>
        </p:txBody>
      </p:sp>
      <p:sp>
        <p:nvSpPr>
          <p:cNvPr id="14" name="[Memory]"/>
          <p:cNvSpPr/>
          <p:nvPr/>
        </p:nvSpPr>
        <p:spPr>
          <a:xfrm>
            <a:off x="5791200" y="5295900"/>
            <a:ext cx="1752600" cy="838200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PLC Memory</a:t>
            </a:r>
            <a:endParaRPr lang="en-US" dirty="0"/>
          </a:p>
        </p:txBody>
      </p:sp>
      <p:sp>
        <p:nvSpPr>
          <p:cNvPr id="20" name="[Server]"/>
          <p:cNvSpPr/>
          <p:nvPr/>
        </p:nvSpPr>
        <p:spPr>
          <a:xfrm>
            <a:off x="6318527" y="3116992"/>
            <a:ext cx="1752600" cy="838200"/>
          </a:xfrm>
          <a:prstGeom prst="roundRect">
            <a:avLst/>
          </a:prstGeom>
          <a:ln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Do-more Server on </a:t>
            </a:r>
            <a:r>
              <a:rPr lang="en-US" sz="1600" b="1" dirty="0" smtClean="0">
                <a:solidFill>
                  <a:schemeClr val="accent1"/>
                </a:solidFill>
              </a:rPr>
              <a:t>@</a:t>
            </a:r>
            <a:r>
              <a:rPr lang="en-US" sz="1600" b="1" dirty="0" err="1" smtClean="0">
                <a:solidFill>
                  <a:schemeClr val="accent1"/>
                </a:solidFill>
              </a:rPr>
              <a:t>IntEthernet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2" name="&lt;-&gt; HW-Serv"/>
          <p:cNvSpPr/>
          <p:nvPr/>
        </p:nvSpPr>
        <p:spPr>
          <a:xfrm rot="18299258">
            <a:off x="5560374" y="2430548"/>
            <a:ext cx="495300" cy="914400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lt;-&gt; Serv-Mem"/>
          <p:cNvSpPr/>
          <p:nvPr/>
        </p:nvSpPr>
        <p:spPr>
          <a:xfrm rot="1160814">
            <a:off x="6749937" y="4088601"/>
            <a:ext cx="495300" cy="1134805"/>
          </a:xfrm>
          <a:prstGeom prst="upDownArrow">
            <a:avLst/>
          </a:prstGeom>
          <a:solidFill>
            <a:srgbClr val="F77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-(serv background)"/>
          <p:cNvSpPr/>
          <p:nvPr/>
        </p:nvSpPr>
        <p:spPr>
          <a:xfrm>
            <a:off x="6667500" y="1897029"/>
            <a:ext cx="1752600" cy="473142"/>
          </a:xfrm>
          <a:prstGeom prst="wedgeRoundRectCallout">
            <a:avLst>
              <a:gd name="adj1" fmla="val -19893"/>
              <a:gd name="adj2" fmla="val 219529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runs in the background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-(serv hw)"/>
          <p:cNvSpPr/>
          <p:nvPr/>
        </p:nvSpPr>
        <p:spPr>
          <a:xfrm>
            <a:off x="6854911" y="1767016"/>
            <a:ext cx="1752600" cy="762000"/>
          </a:xfrm>
          <a:prstGeom prst="wedgeRoundRectCallout">
            <a:avLst>
              <a:gd name="adj1" fmla="val -108730"/>
              <a:gd name="adj2" fmla="val 90608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interfaces directly to the </a:t>
            </a:r>
            <a:r>
              <a:rPr lang="en-US" sz="1200" b="1" i="1" dirty="0" smtClean="0">
                <a:solidFill>
                  <a:schemeClr val="tx1"/>
                </a:solidFill>
              </a:rPr>
              <a:t>Internal Ethernet Port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3" name="-(serv mem)"/>
          <p:cNvSpPr/>
          <p:nvPr/>
        </p:nvSpPr>
        <p:spPr>
          <a:xfrm>
            <a:off x="7419226" y="4097480"/>
            <a:ext cx="1632590" cy="1177639"/>
          </a:xfrm>
          <a:prstGeom prst="wedgeRoundRectCallout">
            <a:avLst>
              <a:gd name="adj1" fmla="val -75945"/>
              <a:gd name="adj2" fmla="val 1363"/>
              <a:gd name="adj3" fmla="val 16667"/>
            </a:avLst>
          </a:prstGeom>
          <a:pattFill prst="pct4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Do-more Server provides a uniform interface to the </a:t>
            </a:r>
            <a:r>
              <a:rPr lang="en-US" sz="1200" b="1" i="1" dirty="0" smtClean="0">
                <a:solidFill>
                  <a:schemeClr val="tx1"/>
                </a:solidFill>
              </a:rPr>
              <a:t>hardware</a:t>
            </a:r>
            <a:r>
              <a:rPr lang="en-US" sz="1200" i="1" dirty="0" smtClean="0">
                <a:solidFill>
                  <a:schemeClr val="tx1"/>
                </a:solidFill>
              </a:rPr>
              <a:t> for all the </a:t>
            </a:r>
            <a:r>
              <a:rPr lang="en-US" sz="1200" b="1" i="1" dirty="0" smtClean="0">
                <a:solidFill>
                  <a:srgbClr val="0070C0"/>
                </a:solidFill>
              </a:rPr>
              <a:t>PLC’s memory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1819262"/>
            <a:ext cx="2481739" cy="165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1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12700" cap="rnd">
          <a:solidFill>
            <a:schemeClr val="tx1"/>
          </a:solidFill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235154</TotalTime>
  <Words>4132</Words>
  <Application>Microsoft Office PowerPoint</Application>
  <PresentationFormat>On-screen Show (4:3)</PresentationFormat>
  <Paragraphs>870</Paragraphs>
  <Slides>64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Urban</vt:lpstr>
      <vt:lpstr>Bitmap Image</vt:lpstr>
      <vt:lpstr>Do-more Technical Training</vt:lpstr>
      <vt:lpstr>Do-more Architecture</vt:lpstr>
      <vt:lpstr>Advantages of Device-Centricism</vt:lpstr>
      <vt:lpstr>Do-more Devices</vt:lpstr>
      <vt:lpstr>Do-more Configuration Hierarchy</vt:lpstr>
      <vt:lpstr>(1) CPU Configuration Ethernet Port: Can handle many simultaneous Devices/Servers/Functions</vt:lpstr>
      <vt:lpstr>(1) CPU Configuration Serial Port: Only does one Configuration</vt:lpstr>
      <vt:lpstr>(1) CPU Configuration (Default) </vt:lpstr>
      <vt:lpstr>Do-more Architecture (1) CPU Configuration – Do-more Server</vt:lpstr>
      <vt:lpstr>Do-more Architecture (1) CPU Configuration – DL Server (K-seq)</vt:lpstr>
      <vt:lpstr>Do-more Architecture (1) CPU Configuration – SNTP “Simple Network Time Protocol”</vt:lpstr>
      <vt:lpstr>Do-more Architecture (1) CPU Configuration – ICMP “Internet Control Message Protocol”</vt:lpstr>
      <vt:lpstr>Do-more Architecture (1) CPU Configuration – DNS “Domain Name System” Protocol</vt:lpstr>
      <vt:lpstr>Do-more Architecture (1) CPU Configuration – Peerlink Function</vt:lpstr>
      <vt:lpstr>(1) CPU Configuration (Manual) </vt:lpstr>
      <vt:lpstr>Do-more Architecture (1) CPU Configuration – TimeSync Configuration</vt:lpstr>
      <vt:lpstr>Do-more Architecture (1) CPU Configuration – IP Configuration</vt:lpstr>
      <vt:lpstr>Do-more Architecture (1) CPU Configuration – Secondary Ethernet Connection</vt:lpstr>
      <vt:lpstr>Do-more Architecture (1) CPU Configuration – DL Client (K-seq)</vt:lpstr>
      <vt:lpstr>Do-more Architecture (1) CPU Configuration – Modbus TCP Server (Slave)</vt:lpstr>
      <vt:lpstr>Do-more Architecture (1) CPU Configuration – EtherNet/IP Explicit Message Server</vt:lpstr>
      <vt:lpstr>(1) CPU Configuration (Manual) </vt:lpstr>
      <vt:lpstr>Do-more Architecture (1) CPU Configuration – Do-more Programming</vt:lpstr>
      <vt:lpstr>Do-more Architecture (1) CPU Configuration – DL Server (K-seq)</vt:lpstr>
      <vt:lpstr>Do-more Architecture (1) CPU Configuration – Modbus RTU Server (Slave)</vt:lpstr>
      <vt:lpstr>Do-more Architecture (1) CPU Configuration – Modbus RTU Client (Master)</vt:lpstr>
      <vt:lpstr>Do-more Architecture (1) CPU Configuration – General Purpose</vt:lpstr>
      <vt:lpstr>Do-more Architecture (1) CPU Configuration – Watchdog Function</vt:lpstr>
      <vt:lpstr>(2) I/O Configuration </vt:lpstr>
      <vt:lpstr>Do-more Architecture (2) I/O Configuration – Local I/O Master</vt:lpstr>
      <vt:lpstr>Do-more Architecture (2) I/O Configuration – Ethernet I/O Master</vt:lpstr>
      <vt:lpstr>(3) Module Configuration </vt:lpstr>
      <vt:lpstr>Do-more Architecture (3) Module Configuration – CTRIO2 Module</vt:lpstr>
      <vt:lpstr>Do-more Architecture (3) Module Configuration – CTRIO Input Functions</vt:lpstr>
      <vt:lpstr>Do-more Architecture (3) Module Configuration – CTRIO Output Functions</vt:lpstr>
      <vt:lpstr>Do-more Architecture (3) Module Configuration – ECOM100 Module</vt:lpstr>
      <vt:lpstr>Do-more Architecture (3) Module Configuration – ERM100 Module</vt:lpstr>
      <vt:lpstr>Do-more Architecture (3) Module Configuration – F2-8AD4DA-x Analog Combo Module</vt:lpstr>
      <vt:lpstr>Do-more Architecture (3) Module Configuration – GS-EDRV100 Module</vt:lpstr>
      <vt:lpstr>(3) Module Configuration </vt:lpstr>
      <vt:lpstr>Do-more Architecture (3) Module Configuration – Do-more Programming</vt:lpstr>
      <vt:lpstr>Do-more Architecture (3) Module Configuration – DL Server (K-seq)</vt:lpstr>
      <vt:lpstr>Do-more Architecture (3) Module Configuration – Modbus RTU Server (Slave)</vt:lpstr>
      <vt:lpstr>Do-more Architecture (3) Module Configuration – Modbus RTU Client (Master)</vt:lpstr>
      <vt:lpstr>Do-more Architecture (3) Module Configuration – General Purpose</vt:lpstr>
      <vt:lpstr>Do-more Architecture (3) Module Configuration – T1F-16DA-x Analog Output Module</vt:lpstr>
      <vt:lpstr>(4) Device Configuration </vt:lpstr>
      <vt:lpstr>Do-more Architecture (4) Device Configuration – Do-more Logger</vt:lpstr>
      <vt:lpstr>Do-more Architecture (4) Device Configuration – EtherNet/IP Explicit Message Client (Master)</vt:lpstr>
      <vt:lpstr>Do-more Architecture (4) Device Configuration – Do-more Peer-to-peer Client</vt:lpstr>
      <vt:lpstr>Do-more Architecture (4) Device Configuration – Modbus TCP Client (Master)</vt:lpstr>
      <vt:lpstr>Do-more Architecture (4) Device Configuration – User Log</vt:lpstr>
      <vt:lpstr>Do-more Architecture (4) Device Configuration – DL Client (K-seq)</vt:lpstr>
      <vt:lpstr>(4) Device Configuration </vt:lpstr>
      <vt:lpstr>Do-more Architecture (4) Device Configuration – Extra EtherNet/IP Explicit Message Client</vt:lpstr>
      <vt:lpstr>Do-more Architecture (4) Device Configuration – Extra Modbus TCP Client (Master)</vt:lpstr>
      <vt:lpstr>Do-more Architecture (4) Device Configuration – SMTP Client (Email)</vt:lpstr>
      <vt:lpstr>Do-more Architecture (4) Device Configuration – TCP Client</vt:lpstr>
      <vt:lpstr>Do-more Architecture (4) Device Configuration – TCP Server</vt:lpstr>
      <vt:lpstr>Do-more Architecture (4) Device Configuration – UDP Connection</vt:lpstr>
      <vt:lpstr>(5) I/O Mappings</vt:lpstr>
      <vt:lpstr>(6) Memory Configuration</vt:lpstr>
      <vt:lpstr>Point #1: Device-centric</vt:lpstr>
      <vt:lpstr>Point #2: Configuration Hierarchy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738</cp:revision>
  <cp:lastPrinted>2015-07-29T20:40:45Z</cp:lastPrinted>
  <dcterms:created xsi:type="dcterms:W3CDTF">2014-08-20T17:24:46Z</dcterms:created>
  <dcterms:modified xsi:type="dcterms:W3CDTF">2016-05-13T15:30:12Z</dcterms:modified>
</cp:coreProperties>
</file>