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1" r:id="rId6"/>
    <p:sldId id="262" r:id="rId7"/>
    <p:sldId id="288" r:id="rId8"/>
    <p:sldId id="287" r:id="rId9"/>
    <p:sldId id="263" r:id="rId10"/>
    <p:sldId id="289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60" r:id="rId19"/>
    <p:sldId id="273" r:id="rId20"/>
    <p:sldId id="274" r:id="rId21"/>
    <p:sldId id="275" r:id="rId22"/>
    <p:sldId id="276" r:id="rId23"/>
    <p:sldId id="277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3654" autoAdjust="0"/>
  </p:normalViewPr>
  <p:slideViewPr>
    <p:cSldViewPr>
      <p:cViewPr varScale="1">
        <p:scale>
          <a:sx n="115" d="100"/>
          <a:sy n="115" d="100"/>
        </p:scale>
        <p:origin x="-15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8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13E39-AB88-423A-BDDD-43F2F121EA26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21479-E37E-483C-9463-63615A9E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7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baseline="0" dirty="0"/>
              <a:t>Have them open the Memory section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Do System Configuration and configure the internal serial port to “General Purpose”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Enter a STREAMIN (with Network Timeout set to 10 seconds)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Enable STREAMIN (pull up the Device Status) to show the hotlink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baseline="0" dirty="0"/>
              <a:t>Enter INC D0 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Put D0 in Data View to watch it increment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Put $</a:t>
            </a:r>
            <a:r>
              <a:rPr lang="en-US" baseline="0" dirty="0" err="1"/>
              <a:t>EnableDebug</a:t>
            </a:r>
            <a:r>
              <a:rPr lang="en-US" baseline="0" dirty="0"/>
              <a:t> (ST33) in Data View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Pull up Debug </a:t>
            </a:r>
            <a:r>
              <a:rPr lang="en-US" baseline="0" dirty="0">
                <a:sym typeface="Wingdings" panose="05000000000000000000" pitchFamily="2" charset="2"/>
              </a:rPr>
              <a:t> Debug View</a:t>
            </a:r>
            <a:endParaRPr lang="en-US" baseline="0" dirty="0"/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Notice you can turn ST33 ON or OFF in Data View or in Debug View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Turn it ON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&lt;Pause&gt; … D0 stops incrementing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&lt;Scan&gt; … D0 increments again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&lt;Pause&gt; … D0 stops incrementing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&lt;Single Scan&gt; … D0 increments once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Enter 10 into the N-scan variable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&lt;N-scan&gt; … D0 increments 10 times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Create </a:t>
            </a:r>
            <a:r>
              <a:rPr lang="en-US" baseline="0" dirty="0" err="1"/>
              <a:t>MyTask</a:t>
            </a:r>
            <a:r>
              <a:rPr lang="en-US" baseline="0" dirty="0"/>
              <a:t> task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/>
              <a:t>Program INC D1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baseline="0" dirty="0"/>
              <a:t>Back in $Main, enter C0 to ENTASK “</a:t>
            </a:r>
            <a:r>
              <a:rPr lang="en-US" baseline="0" dirty="0" err="1"/>
              <a:t>MyTask</a:t>
            </a:r>
            <a:r>
              <a:rPr lang="en-US" baseline="0" dirty="0"/>
              <a:t>” (power flow, not edge)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baseline="0" dirty="0"/>
              <a:t>C0 = ON … D1 increments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baseline="0" dirty="0"/>
              <a:t>Debug mode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baseline="0" dirty="0"/>
              <a:t>&lt;Pause&gt; … D0 &amp; D1 stop incrementing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baseline="0" dirty="0"/>
              <a:t>&lt;Single Scan&gt; … D0 &amp; D1 increment by 1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baseline="0" dirty="0"/>
              <a:t>&lt;Scan&gt; … D0 &amp; D1 incrementing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baseline="0" dirty="0"/>
              <a:t>&lt;Suspend…&gt; </a:t>
            </a:r>
            <a:r>
              <a:rPr lang="en-US" baseline="0" dirty="0" err="1"/>
              <a:t>MyTask</a:t>
            </a:r>
            <a:r>
              <a:rPr lang="en-US" baseline="0" dirty="0"/>
              <a:t> … D1 stops incrementing (D0 keeps incrementing), </a:t>
            </a:r>
            <a:r>
              <a:rPr lang="en-US" baseline="0" dirty="0" err="1"/>
              <a:t>MyTask</a:t>
            </a:r>
            <a:r>
              <a:rPr lang="en-US" baseline="0" dirty="0"/>
              <a:t> is listed as suspended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baseline="0" dirty="0"/>
              <a:t>In Project Browser, </a:t>
            </a:r>
            <a:r>
              <a:rPr lang="en-US" baseline="0" dirty="0" err="1"/>
              <a:t>MyTask</a:t>
            </a:r>
            <a:r>
              <a:rPr lang="en-US" baseline="0" dirty="0"/>
              <a:t> (with status ON) shows yellow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baseline="0" dirty="0"/>
              <a:t>Select </a:t>
            </a:r>
            <a:r>
              <a:rPr lang="en-US" baseline="0" dirty="0" err="1"/>
              <a:t>MyTask</a:t>
            </a:r>
            <a:r>
              <a:rPr lang="en-US" baseline="0" dirty="0"/>
              <a:t> in Debug View, &lt;</a:t>
            </a:r>
            <a:r>
              <a:rPr lang="en-US" baseline="0" dirty="0" err="1"/>
              <a:t>Unsuspend</a:t>
            </a:r>
            <a:r>
              <a:rPr lang="en-US" baseline="0" dirty="0"/>
              <a:t>&gt; … D0 &amp; D1 both incrementing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baseline="0" dirty="0"/>
              <a:t>Exit Debug</a:t>
            </a:r>
          </a:p>
          <a:p>
            <a:pPr marL="171450" lvl="0" indent="-171450">
              <a:buFont typeface="Arial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/>
              <a:t>Have them program a RAMPSOAK and use a system toggle bit (i.e. ST4 ($1second))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Pull up Data View with pertinent parameters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Right-click on Data View and select Trend All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Play with various things in Trend 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2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44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3.png"/><Relationship Id="rId9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3.png"/><Relationship Id="rId9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2.png"/><Relationship Id="rId7" Type="http://schemas.openxmlformats.org/officeDocument/2006/relationships/image" Target="../media/image7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3.png"/><Relationship Id="rId9" Type="http://schemas.openxmlformats.org/officeDocument/2006/relationships/image" Target="../media/image8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18" Type="http://schemas.openxmlformats.org/officeDocument/2006/relationships/image" Target="../media/image102.png"/><Relationship Id="rId3" Type="http://schemas.openxmlformats.org/officeDocument/2006/relationships/image" Target="../media/image2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17" Type="http://schemas.openxmlformats.org/officeDocument/2006/relationships/image" Target="../media/image101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00.png"/><Relationship Id="rId20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19" Type="http://schemas.openxmlformats.org/officeDocument/2006/relationships/image" Target="../media/image103.png"/><Relationship Id="rId4" Type="http://schemas.openxmlformats.org/officeDocument/2006/relationships/image" Target="../media/image3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2.png"/><Relationship Id="rId7" Type="http://schemas.openxmlformats.org/officeDocument/2006/relationships/image" Target="../media/image90.png"/><Relationship Id="rId12" Type="http://schemas.openxmlformats.org/officeDocument/2006/relationships/image" Target="../media/image110.png"/><Relationship Id="rId17" Type="http://schemas.openxmlformats.org/officeDocument/2006/relationships/image" Target="../media/image114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09.png"/><Relationship Id="rId5" Type="http://schemas.openxmlformats.org/officeDocument/2006/relationships/image" Target="../media/image89.png"/><Relationship Id="rId15" Type="http://schemas.openxmlformats.org/officeDocument/2006/relationships/image" Target="../media/image113.png"/><Relationship Id="rId10" Type="http://schemas.openxmlformats.org/officeDocument/2006/relationships/image" Target="../media/image108.png"/><Relationship Id="rId4" Type="http://schemas.openxmlformats.org/officeDocument/2006/relationships/image" Target="../media/image3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3" Type="http://schemas.openxmlformats.org/officeDocument/2006/relationships/image" Target="../media/image2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116.png"/><Relationship Id="rId15" Type="http://schemas.openxmlformats.org/officeDocument/2006/relationships/image" Target="../media/image126.png"/><Relationship Id="rId10" Type="http://schemas.openxmlformats.org/officeDocument/2006/relationships/image" Target="../media/image121.png"/><Relationship Id="rId4" Type="http://schemas.openxmlformats.org/officeDocument/2006/relationships/image" Target="../media/image3.png"/><Relationship Id="rId9" Type="http://schemas.openxmlformats.org/officeDocument/2006/relationships/image" Target="../media/image120.png"/><Relationship Id="rId14" Type="http://schemas.openxmlformats.org/officeDocument/2006/relationships/image" Target="../media/image1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Do-more Technical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Designer Basics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88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arenR" startAt="2"/>
            </a:pPr>
            <a:r>
              <a:rPr lang="en-US" dirty="0"/>
              <a:t>Utilities</a:t>
            </a:r>
          </a:p>
          <a:p>
            <a:pPr lvl="1"/>
            <a:r>
              <a:rPr lang="en-US" dirty="0"/>
              <a:t>Launchpad</a:t>
            </a:r>
          </a:p>
          <a:p>
            <a:pPr lvl="2"/>
            <a:r>
              <a:rPr lang="en-US" dirty="0"/>
              <a:t>Applications</a:t>
            </a:r>
            <a:endParaRPr lang="en-US" i="1" dirty="0"/>
          </a:p>
          <a:p>
            <a:pPr lvl="3"/>
            <a:endParaRPr lang="en-US" i="1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3651066"/>
            <a:ext cx="3581400" cy="3052201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0070C0"/>
                </a:solidFill>
              </a:rPr>
              <a:t>Do-more Designer</a:t>
            </a:r>
          </a:p>
          <a:p>
            <a:r>
              <a:rPr lang="en-US" i="1" dirty="0">
                <a:solidFill>
                  <a:srgbClr val="0070C0"/>
                </a:solidFill>
              </a:rPr>
              <a:t>Do-more Logger</a:t>
            </a:r>
          </a:p>
          <a:p>
            <a:r>
              <a:rPr lang="en-US" i="1" dirty="0">
                <a:solidFill>
                  <a:srgbClr val="0070C0"/>
                </a:solidFill>
              </a:rPr>
              <a:t>NetEdit3</a:t>
            </a:r>
          </a:p>
          <a:p>
            <a:r>
              <a:rPr lang="en-US" i="1" dirty="0" err="1">
                <a:solidFill>
                  <a:srgbClr val="0070C0"/>
                </a:solidFill>
              </a:rPr>
              <a:t>IPConfig</a:t>
            </a:r>
            <a:endParaRPr lang="en-US" i="1" dirty="0">
              <a:solidFill>
                <a:srgbClr val="0070C0"/>
              </a:solidFill>
            </a:endParaRPr>
          </a:p>
          <a:p>
            <a:r>
              <a:rPr lang="en-US" i="1" dirty="0">
                <a:solidFill>
                  <a:srgbClr val="0070C0"/>
                </a:solidFill>
              </a:rPr>
              <a:t>Do-more Version</a:t>
            </a:r>
          </a:p>
          <a:p>
            <a:r>
              <a:rPr lang="en-US" i="1" dirty="0">
                <a:solidFill>
                  <a:srgbClr val="0070C0"/>
                </a:solidFill>
              </a:rPr>
              <a:t>DmDesigner1_3.ini</a:t>
            </a:r>
          </a:p>
          <a:p>
            <a:r>
              <a:rPr lang="en-US" i="1" dirty="0" err="1">
                <a:solidFill>
                  <a:srgbClr val="0070C0"/>
                </a:solidFill>
              </a:rPr>
              <a:t>DMLoader</a:t>
            </a:r>
            <a:endParaRPr lang="en-US" i="1" dirty="0">
              <a:solidFill>
                <a:srgbClr val="0070C0"/>
              </a:solidFill>
            </a:endParaRPr>
          </a:p>
          <a:p>
            <a:r>
              <a:rPr lang="en-US" i="1" dirty="0">
                <a:solidFill>
                  <a:srgbClr val="0070C0"/>
                </a:solidFill>
              </a:rPr>
              <a:t>DBWin32Logger</a:t>
            </a:r>
          </a:p>
          <a:p>
            <a:r>
              <a:rPr lang="en-US" i="1" dirty="0">
                <a:solidFill>
                  <a:srgbClr val="0070C0"/>
                </a:solidFill>
              </a:rPr>
              <a:t>ERM Workbench</a:t>
            </a:r>
          </a:p>
          <a:p>
            <a:r>
              <a:rPr lang="en-US" i="1" dirty="0">
                <a:solidFill>
                  <a:srgbClr val="0070C0"/>
                </a:solidFill>
              </a:rPr>
              <a:t>205 Do-more Hardware Manual</a:t>
            </a:r>
          </a:p>
          <a:p>
            <a:r>
              <a:rPr lang="en-US" i="1" dirty="0">
                <a:solidFill>
                  <a:srgbClr val="0070C0"/>
                </a:solidFill>
              </a:rPr>
              <a:t>Terminator Do-more Manual</a:t>
            </a:r>
          </a:p>
          <a:p>
            <a:r>
              <a:rPr lang="en-US" i="1" dirty="0">
                <a:solidFill>
                  <a:srgbClr val="0070C0"/>
                </a:solidFill>
              </a:rPr>
              <a:t>Visit </a:t>
            </a:r>
            <a:r>
              <a:rPr lang="en-US" i="1" dirty="0" err="1">
                <a:solidFill>
                  <a:srgbClr val="0070C0"/>
                </a:solidFill>
              </a:rPr>
              <a:t>AutomationDirect</a:t>
            </a:r>
            <a:endParaRPr lang="en-US" i="1" dirty="0">
              <a:solidFill>
                <a:srgbClr val="0070C0"/>
              </a:solidFill>
            </a:endParaRPr>
          </a:p>
          <a:p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3651067"/>
            <a:ext cx="3505200" cy="2942662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0070C0"/>
                </a:solidFill>
              </a:rPr>
              <a:t>Visit Host Engineering</a:t>
            </a:r>
          </a:p>
          <a:p>
            <a:r>
              <a:rPr lang="en-US" i="1" dirty="0">
                <a:solidFill>
                  <a:srgbClr val="0070C0"/>
                </a:solidFill>
              </a:rPr>
              <a:t>Host Forum, FAQs, Downloads…</a:t>
            </a:r>
          </a:p>
          <a:p>
            <a:r>
              <a:rPr lang="en-US" i="1" dirty="0">
                <a:solidFill>
                  <a:srgbClr val="0070C0"/>
                </a:solidFill>
              </a:rPr>
              <a:t>Calculator</a:t>
            </a:r>
          </a:p>
          <a:p>
            <a:r>
              <a:rPr lang="en-US" i="1" dirty="0">
                <a:solidFill>
                  <a:srgbClr val="0070C0"/>
                </a:solidFill>
              </a:rPr>
              <a:t>Windows Network  Control Panel</a:t>
            </a:r>
          </a:p>
          <a:p>
            <a:r>
              <a:rPr lang="en-US" i="1" dirty="0">
                <a:solidFill>
                  <a:srgbClr val="0070C0"/>
                </a:solidFill>
              </a:rPr>
              <a:t>Windows Firewall</a:t>
            </a:r>
          </a:p>
          <a:p>
            <a:r>
              <a:rPr lang="en-US" i="1" dirty="0">
                <a:solidFill>
                  <a:srgbClr val="0070C0"/>
                </a:solidFill>
              </a:rPr>
              <a:t>Windows Device Manager</a:t>
            </a:r>
          </a:p>
          <a:p>
            <a:r>
              <a:rPr lang="en-US" i="1" dirty="0">
                <a:solidFill>
                  <a:srgbClr val="0070C0"/>
                </a:solidFill>
              </a:rPr>
              <a:t>Windows Services</a:t>
            </a:r>
          </a:p>
          <a:p>
            <a:r>
              <a:rPr lang="en-US" i="1" dirty="0">
                <a:solidFill>
                  <a:srgbClr val="0070C0"/>
                </a:solidFill>
              </a:rPr>
              <a:t>CTRIO WB 2 – Do-more PLC</a:t>
            </a:r>
          </a:p>
          <a:p>
            <a:r>
              <a:rPr lang="en-US" i="1" dirty="0">
                <a:solidFill>
                  <a:srgbClr val="0070C0"/>
                </a:solidFill>
              </a:rPr>
              <a:t>CTRIO WB 2 – </a:t>
            </a:r>
            <a:r>
              <a:rPr lang="en-US" i="1" dirty="0" err="1">
                <a:solidFill>
                  <a:srgbClr val="0070C0"/>
                </a:solidFill>
              </a:rPr>
              <a:t>DirectcLogic</a:t>
            </a:r>
            <a:r>
              <a:rPr lang="en-US" i="1" dirty="0">
                <a:solidFill>
                  <a:srgbClr val="0070C0"/>
                </a:solidFill>
              </a:rPr>
              <a:t> PLC</a:t>
            </a:r>
          </a:p>
          <a:p>
            <a:r>
              <a:rPr lang="en-US" i="1" dirty="0">
                <a:solidFill>
                  <a:srgbClr val="0070C0"/>
                </a:solidFill>
              </a:rPr>
              <a:t>CTRIO WB 2 – Offline</a:t>
            </a:r>
          </a:p>
          <a:p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0"/>
            <a:ext cx="4070695" cy="252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970" y="2075953"/>
            <a:ext cx="4200525" cy="387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020" y="2438400"/>
            <a:ext cx="4181475" cy="343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020" y="2438400"/>
            <a:ext cx="4609246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66925"/>
            <a:ext cx="4722061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66925"/>
            <a:ext cx="4876800" cy="422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76" y="2066925"/>
            <a:ext cx="5074066" cy="388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76" y="2066925"/>
            <a:ext cx="5170598" cy="395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76" y="2066924"/>
            <a:ext cx="5132324" cy="39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76" y="2066924"/>
            <a:ext cx="5105400" cy="395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43200"/>
            <a:ext cx="40290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914" y="2521933"/>
            <a:ext cx="5235168" cy="333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213" y="2513579"/>
            <a:ext cx="5248275" cy="334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156" y="2465911"/>
            <a:ext cx="4624387" cy="336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424" y="2358721"/>
            <a:ext cx="4895850" cy="358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68" y="2498642"/>
            <a:ext cx="4348162" cy="330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68" y="2498641"/>
            <a:ext cx="4348162" cy="330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68" y="2498641"/>
            <a:ext cx="4348162" cy="330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8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3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747260" cy="2474976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arenR" startAt="2"/>
            </a:pPr>
            <a:r>
              <a:rPr lang="en-US" dirty="0"/>
              <a:t>Utilities</a:t>
            </a:r>
          </a:p>
          <a:p>
            <a:pPr lvl="1"/>
            <a:r>
              <a:rPr lang="en-US" dirty="0"/>
              <a:t>Project Browser</a:t>
            </a:r>
          </a:p>
          <a:p>
            <a:pPr lvl="2"/>
            <a:r>
              <a:rPr lang="en-US" dirty="0"/>
              <a:t>Control Logic</a:t>
            </a:r>
          </a:p>
          <a:p>
            <a:pPr lvl="2"/>
            <a:r>
              <a:rPr lang="en-US" dirty="0"/>
              <a:t>Configuration</a:t>
            </a:r>
          </a:p>
          <a:p>
            <a:pPr lvl="2"/>
            <a:endParaRPr lang="en-US" dirty="0"/>
          </a:p>
          <a:p>
            <a:pPr lvl="3"/>
            <a:endParaRPr lang="en-US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28941"/>
            <a:ext cx="3710940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181600" y="2438400"/>
            <a:ext cx="1524000" cy="838200"/>
          </a:xfrm>
          <a:prstGeom prst="round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181600" y="3276600"/>
            <a:ext cx="1676400" cy="2895600"/>
          </a:xfrm>
          <a:prstGeom prst="round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22" y="4419600"/>
            <a:ext cx="462253" cy="228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803638" y="4419600"/>
            <a:ext cx="4454162" cy="228366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592" indent="0">
              <a:buNone/>
            </a:pP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85800" y="4495799"/>
            <a:ext cx="4454162" cy="2283667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- Control Logic Filter</a:t>
            </a:r>
          </a:p>
          <a:p>
            <a:pPr marL="109728" indent="0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- New Code Block</a:t>
            </a:r>
          </a:p>
          <a:p>
            <a:pPr marL="109728" indent="0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- Execution Order</a:t>
            </a:r>
          </a:p>
          <a:p>
            <a:pPr marL="109728" indent="0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- Status</a:t>
            </a:r>
          </a:p>
          <a:p>
            <a:pPr marL="109728" indent="0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- Sort Code Blocks</a:t>
            </a:r>
          </a:p>
          <a:p>
            <a:pPr marL="109728" indent="0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- Sort Memory</a:t>
            </a:r>
          </a:p>
          <a:p>
            <a:pPr marL="109728" indent="0">
              <a:buNone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5122545" y="1676400"/>
            <a:ext cx="381000" cy="533400"/>
          </a:xfrm>
          <a:prstGeom prst="downArrow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5313045" y="1676400"/>
            <a:ext cx="381000" cy="533400"/>
          </a:xfrm>
          <a:prstGeom prst="downArrow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5475514" y="1689463"/>
            <a:ext cx="381000" cy="533400"/>
          </a:xfrm>
          <a:prstGeom prst="downArrow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5639616" y="1676400"/>
            <a:ext cx="381000" cy="533400"/>
          </a:xfrm>
          <a:prstGeom prst="downArrow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5889443" y="1689463"/>
            <a:ext cx="381000" cy="533400"/>
          </a:xfrm>
          <a:prstGeom prst="downArrow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6039122" y="1689463"/>
            <a:ext cx="381000" cy="533400"/>
          </a:xfrm>
          <a:prstGeom prst="downArrow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88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2" grpId="0" animBg="1"/>
      <p:bldP spid="12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747260" cy="2474976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arenR" startAt="2"/>
            </a:pPr>
            <a:r>
              <a:rPr lang="en-US" dirty="0"/>
              <a:t>Utilities</a:t>
            </a:r>
          </a:p>
          <a:p>
            <a:pPr lvl="1"/>
            <a:r>
              <a:rPr lang="en-US" dirty="0"/>
              <a:t>Project Browser</a:t>
            </a:r>
          </a:p>
          <a:p>
            <a:pPr marL="704088" lvl="2" indent="0">
              <a:buNone/>
            </a:pPr>
            <a:endParaRPr lang="en-US" dirty="0"/>
          </a:p>
          <a:p>
            <a:pPr marL="704088" lvl="2" indent="0">
              <a:buNone/>
            </a:pPr>
            <a:r>
              <a:rPr lang="en-US" b="1" dirty="0"/>
              <a:t>BUTTONS</a:t>
            </a:r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22" y="4419600"/>
            <a:ext cx="462253" cy="228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685800" y="4495799"/>
            <a:ext cx="4454162" cy="2283667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marL="109728" indent="0">
              <a:buNone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marL="109728" indent="0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- Execution Order</a:t>
            </a:r>
          </a:p>
          <a:p>
            <a:pPr marL="109728" indent="0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- Status</a:t>
            </a:r>
          </a:p>
          <a:p>
            <a:pPr marL="109728" indent="0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4">
                    <a:lumMod val="75000"/>
                  </a:schemeClr>
                </a:solidFill>
              </a:rPr>
            </a:b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marL="109728" indent="0">
              <a:buNone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marL="109728" indent="0">
              <a:buNone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2" name="[ExOrder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24986"/>
            <a:ext cx="2828925" cy="319087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[StatusOFF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217" y="2734548"/>
            <a:ext cx="3476625" cy="257175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[StatusON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216" y="2743200"/>
            <a:ext cx="3476625" cy="257175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460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747260" cy="4234768"/>
          </a:xfrm>
        </p:spPr>
        <p:txBody>
          <a:bodyPr>
            <a:normAutofit fontScale="92500" lnSpcReduction="20000"/>
          </a:bodyPr>
          <a:lstStyle/>
          <a:p>
            <a:pPr marL="624078" indent="-514350">
              <a:buFont typeface="+mj-lt"/>
              <a:buAutoNum type="arabicParenR" startAt="2"/>
            </a:pPr>
            <a:r>
              <a:rPr lang="en-US" dirty="0"/>
              <a:t>Utilities</a:t>
            </a:r>
          </a:p>
          <a:p>
            <a:pPr lvl="1"/>
            <a:r>
              <a:rPr lang="en-US" dirty="0"/>
              <a:t>Project Browser</a:t>
            </a:r>
          </a:p>
          <a:p>
            <a:pPr lvl="2"/>
            <a:r>
              <a:rPr lang="en-US" dirty="0"/>
              <a:t>Control Logic</a:t>
            </a:r>
          </a:p>
          <a:p>
            <a:pPr lvl="3"/>
            <a:r>
              <a:rPr lang="en-US" dirty="0"/>
              <a:t>Shows all Programs &amp; Tasks</a:t>
            </a:r>
          </a:p>
          <a:p>
            <a:pPr lvl="3"/>
            <a:r>
              <a:rPr lang="en-US" dirty="0"/>
              <a:t>Programs expand to show Rungs &amp; Stages</a:t>
            </a:r>
          </a:p>
          <a:p>
            <a:pPr lvl="3"/>
            <a:r>
              <a:rPr lang="en-US" dirty="0"/>
              <a:t>Tasks expand to show Rungs</a:t>
            </a:r>
          </a:p>
          <a:p>
            <a:pPr lvl="3"/>
            <a:r>
              <a:rPr lang="en-US" dirty="0"/>
              <a:t>Shows first line of Comment</a:t>
            </a:r>
          </a:p>
          <a:p>
            <a:pPr lvl="3"/>
            <a:r>
              <a:rPr lang="en-US" dirty="0"/>
              <a:t>Double-click opens code block in Ladder View</a:t>
            </a:r>
          </a:p>
          <a:p>
            <a:pPr lvl="3"/>
            <a:r>
              <a:rPr lang="en-US" dirty="0"/>
              <a:t>When in Edit Mode, right-click on code block allows many functions (e.g. create, remove, etc.)</a:t>
            </a:r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803638" y="4419600"/>
            <a:ext cx="4454162" cy="228366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592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150" y="2007442"/>
            <a:ext cx="2914650" cy="447675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67714"/>
            <a:ext cx="2962275" cy="398145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754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747260" cy="4234768"/>
          </a:xfrm>
        </p:spPr>
        <p:txBody>
          <a:bodyPr>
            <a:normAutofit fontScale="85000" lnSpcReduction="20000"/>
          </a:bodyPr>
          <a:lstStyle/>
          <a:p>
            <a:pPr marL="624078" indent="-514350">
              <a:buFont typeface="+mj-lt"/>
              <a:buAutoNum type="arabicParenR" startAt="2"/>
            </a:pPr>
            <a:r>
              <a:rPr lang="en-US" dirty="0"/>
              <a:t>Utilities</a:t>
            </a:r>
          </a:p>
          <a:p>
            <a:pPr lvl="1"/>
            <a:r>
              <a:rPr lang="en-US" dirty="0"/>
              <a:t>Project Browser</a:t>
            </a:r>
          </a:p>
          <a:p>
            <a:pPr lvl="2"/>
            <a:r>
              <a:rPr lang="en-US" dirty="0"/>
              <a:t>Configuration: lists Data Blocks, Heap Items &amp; Devices</a:t>
            </a:r>
          </a:p>
          <a:p>
            <a:pPr lvl="3"/>
            <a:r>
              <a:rPr lang="en-US" u="sng" dirty="0"/>
              <a:t>Memory</a:t>
            </a:r>
            <a:r>
              <a:rPr lang="en-US" dirty="0"/>
              <a:t> – all memory types in System Configuration</a:t>
            </a:r>
          </a:p>
          <a:p>
            <a:pPr lvl="3"/>
            <a:r>
              <a:rPr lang="en-US" u="sng" dirty="0"/>
              <a:t>Devices</a:t>
            </a:r>
            <a:r>
              <a:rPr lang="en-US" dirty="0"/>
              <a:t> – all system-created &amp; user-created Devices in System Configuration, e.g.</a:t>
            </a:r>
          </a:p>
          <a:p>
            <a:pPr lvl="4"/>
            <a:r>
              <a:rPr lang="en-US" dirty="0"/>
              <a:t>@CTRIO_001_C1F1</a:t>
            </a:r>
          </a:p>
          <a:p>
            <a:pPr lvl="4"/>
            <a:r>
              <a:rPr lang="en-US" dirty="0"/>
              <a:t>@</a:t>
            </a:r>
            <a:r>
              <a:rPr lang="en-US" dirty="0" err="1"/>
              <a:t>IntEthernet</a:t>
            </a:r>
            <a:endParaRPr lang="en-US" dirty="0"/>
          </a:p>
          <a:p>
            <a:pPr lvl="4"/>
            <a:r>
              <a:rPr lang="en-US" dirty="0"/>
              <a:t>@</a:t>
            </a:r>
            <a:r>
              <a:rPr lang="en-US" dirty="0" err="1"/>
              <a:t>IntModTCPClient</a:t>
            </a:r>
            <a:endParaRPr lang="en-US" dirty="0"/>
          </a:p>
          <a:p>
            <a:pPr lvl="3"/>
            <a:r>
              <a:rPr lang="en-US" u="sng" dirty="0"/>
              <a:t>Unassigned Nicknames</a:t>
            </a:r>
            <a:r>
              <a:rPr lang="en-US" dirty="0"/>
              <a:t> – any Nicknames not yet assigned to actual memory</a:t>
            </a:r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803638" y="4419600"/>
            <a:ext cx="4454162" cy="228366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592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68404"/>
            <a:ext cx="1962150" cy="412432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81467"/>
            <a:ext cx="3916289" cy="3220419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45053"/>
            <a:ext cx="1952625" cy="157162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Try It" descr="C:\Users\Greg\Documents\My Received Files\Try It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5215739"/>
            <a:ext cx="31146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Devic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449" y="4478365"/>
            <a:ext cx="4514850" cy="190500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951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1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82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3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876800" cy="4234768"/>
          </a:xfrm>
        </p:spPr>
        <p:txBody>
          <a:bodyPr>
            <a:normAutofit fontScale="70000" lnSpcReduction="20000"/>
          </a:bodyPr>
          <a:lstStyle/>
          <a:p>
            <a:pPr marL="624078" indent="-514350">
              <a:buFont typeface="+mj-lt"/>
              <a:buAutoNum type="arabicParenR" startAt="2"/>
            </a:pPr>
            <a:r>
              <a:rPr lang="en-US" dirty="0"/>
              <a:t>Utilities</a:t>
            </a:r>
          </a:p>
          <a:p>
            <a:pPr lvl="1"/>
            <a:r>
              <a:rPr lang="en-US" dirty="0"/>
              <a:t>Debug View</a:t>
            </a:r>
          </a:p>
          <a:p>
            <a:pPr lvl="2"/>
            <a:r>
              <a:rPr lang="en-US" u="sng" dirty="0"/>
              <a:t>Debug</a:t>
            </a:r>
            <a:r>
              <a:rPr lang="en-US" dirty="0"/>
              <a:t> – enable</a:t>
            </a:r>
          </a:p>
          <a:p>
            <a:pPr lvl="2"/>
            <a:r>
              <a:rPr lang="en-US" u="sng" dirty="0"/>
              <a:t>Pause</a:t>
            </a:r>
            <a:r>
              <a:rPr lang="en-US" dirty="0"/>
              <a:t> – stops scan</a:t>
            </a:r>
          </a:p>
          <a:p>
            <a:pPr lvl="2"/>
            <a:r>
              <a:rPr lang="en-US" u="sng" dirty="0"/>
              <a:t>Scan </a:t>
            </a:r>
            <a:r>
              <a:rPr lang="en-US" dirty="0"/>
              <a:t>– starts scan</a:t>
            </a:r>
          </a:p>
          <a:p>
            <a:pPr lvl="2"/>
            <a:r>
              <a:rPr lang="en-US" u="sng" dirty="0"/>
              <a:t>Single Scan</a:t>
            </a:r>
            <a:r>
              <a:rPr lang="en-US" dirty="0"/>
              <a:t> – runs one scan then pauses</a:t>
            </a:r>
          </a:p>
          <a:p>
            <a:pPr lvl="2"/>
            <a:r>
              <a:rPr lang="en-US" u="sng" dirty="0"/>
              <a:t>N-Scan</a:t>
            </a:r>
            <a:r>
              <a:rPr lang="en-US" dirty="0"/>
              <a:t> – runs # of scans then pauses</a:t>
            </a:r>
          </a:p>
          <a:p>
            <a:pPr lvl="2"/>
            <a:r>
              <a:rPr lang="en-US" u="sng" dirty="0"/>
              <a:t>Stages</a:t>
            </a:r>
            <a:r>
              <a:rPr lang="en-US" dirty="0"/>
              <a:t> – enable/disable</a:t>
            </a:r>
          </a:p>
          <a:p>
            <a:pPr lvl="2"/>
            <a:r>
              <a:rPr lang="en-US" u="sng" dirty="0"/>
              <a:t>Message Dump</a:t>
            </a:r>
            <a:r>
              <a:rPr lang="en-US" dirty="0"/>
              <a:t> – enable to </a:t>
            </a:r>
            <a:r>
              <a:rPr lang="en-US" b="1" dirty="0"/>
              <a:t>Do-more Logger</a:t>
            </a:r>
            <a:r>
              <a:rPr lang="en-US" dirty="0"/>
              <a:t> app; sets </a:t>
            </a:r>
            <a:r>
              <a:rPr lang="en-US" b="1" i="1" dirty="0">
                <a:solidFill>
                  <a:srgbClr val="0070C0"/>
                </a:solidFill>
              </a:rPr>
              <a:t>$</a:t>
            </a:r>
            <a:r>
              <a:rPr lang="en-US" b="1" i="1" dirty="0" err="1">
                <a:solidFill>
                  <a:srgbClr val="0070C0"/>
                </a:solidFill>
              </a:rPr>
              <a:t>EnableMsgDump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(ST36) </a:t>
            </a:r>
            <a:r>
              <a:rPr lang="en-US" dirty="0"/>
              <a:t>= ON</a:t>
            </a:r>
          </a:p>
          <a:p>
            <a:pPr lvl="2"/>
            <a:r>
              <a:rPr lang="en-US" u="sng" dirty="0"/>
              <a:t>Watchdog…</a:t>
            </a:r>
            <a:r>
              <a:rPr lang="en-US" dirty="0"/>
              <a:t> - test hardware or software watchdog</a:t>
            </a:r>
          </a:p>
          <a:p>
            <a:pPr lvl="2"/>
            <a:r>
              <a:rPr lang="en-US" u="sng" dirty="0" err="1"/>
              <a:t>Unsuspend</a:t>
            </a:r>
            <a:r>
              <a:rPr lang="en-US" dirty="0"/>
              <a:t>, </a:t>
            </a:r>
            <a:r>
              <a:rPr lang="en-US" u="sng" dirty="0" err="1"/>
              <a:t>Unsuspend</a:t>
            </a:r>
            <a:r>
              <a:rPr lang="en-US" u="sng" dirty="0"/>
              <a:t> All</a:t>
            </a:r>
            <a:r>
              <a:rPr lang="en-US" dirty="0"/>
              <a:t>, </a:t>
            </a:r>
            <a:r>
              <a:rPr lang="en-US" u="sng" dirty="0"/>
              <a:t>Suspend…</a:t>
            </a:r>
            <a:r>
              <a:rPr lang="en-US" dirty="0"/>
              <a:t> - manually for Program or Task</a:t>
            </a:r>
            <a:endParaRPr lang="en-US" u="sng" dirty="0"/>
          </a:p>
          <a:p>
            <a:pPr lvl="2"/>
            <a:endParaRPr lang="en-US" u="sng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803638" y="4419600"/>
            <a:ext cx="4454162" cy="228366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592" indent="0">
              <a:buNone/>
            </a:pP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20537"/>
            <a:ext cx="3409950" cy="366712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20536"/>
            <a:ext cx="3409950" cy="366712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20537"/>
            <a:ext cx="3409950" cy="366712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709" y="2120537"/>
            <a:ext cx="3409950" cy="366712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390749"/>
            <a:ext cx="2609850" cy="254317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034" y="3810000"/>
            <a:ext cx="3543300" cy="142875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own Arrow 12"/>
          <p:cNvSpPr/>
          <p:nvPr/>
        </p:nvSpPr>
        <p:spPr>
          <a:xfrm>
            <a:off x="5756360" y="1981200"/>
            <a:ext cx="381000" cy="533400"/>
          </a:xfrm>
          <a:prstGeom prst="downArrow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509" y="3442536"/>
            <a:ext cx="3725091" cy="2220953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5468982" y="4191000"/>
            <a:ext cx="1676400" cy="685800"/>
          </a:xfrm>
          <a:prstGeom prst="round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942" y="1951124"/>
            <a:ext cx="2855075" cy="216367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Try It" descr="C:\Users\Greg\Documents\My Received Files\Try It2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5215739"/>
            <a:ext cx="31146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238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0139 L 0.0243 -0.05112 C 0.02951 -0.06222 0.03715 -0.06801 0.04514 -0.06801 C 0.05434 -0.06801 0.06163 -0.06222 0.06684 -0.05112 L 0.09132 -0.00139 " pathEditMode="relative" rAng="0" ptsTypes="FffFF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6" y="-3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32 -0.00139 L 0.11562 -0.04742 C 0.12083 -0.05783 0.12864 -0.06292 0.13663 -0.06292 C 0.14583 -0.06292 0.15312 -0.05783 0.15833 -0.04742 L 0.18298 -0.00139 " pathEditMode="relative" rAng="0" ptsTypes="FffFF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30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298 -0.00139 L 0.12691 -0.03239 C 0.11493 -0.03909 0.09913 -0.04141 0.08264 -0.03794 C 0.06302 -0.03424 0.04878 -0.02614 0.03941 -0.01504 L -0.00695 0.03632 " pathEditMode="relative" rAng="-507188" ptsTypes="FffFF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9" y="-8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0.03632 L 0.01736 -0.00092 C 0.02257 -0.00925 0.03021 -0.01364 0.0382 -0.01364 C 0.0474 -0.01364 0.05469 -0.00925 0.0599 -0.00092 L 0.08438 0.03632 " pathEditMode="relative" rAng="0" ptsTypes="FffFF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6" y="-24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07 0.034 L 0.05278 0.01758 C 0.04566 0.01457 0.03698 0.01388 0.02882 0.01735 C 0.01927 0.02151 0.0125 0.02799 0.00833 0.03655 L -0.01025 0.07495 " pathEditMode="relative" rAng="-1070101" ptsTypes="FffFF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0.08328 L 0.01788 0.04372 C 0.02309 0.03493 0.0309 0.03053 0.03923 0.03053 C 0.04843 0.03053 0.0559 0.03493 0.06111 0.04372 L 0.08628 0.08328 " pathEditMode="relative" rAng="0" ptsTypes="FffFF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26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7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37 0.07796 L 0.10885 0.04002 C 0.11406 0.03146 0.1217 0.02706 0.12968 0.02706 C 0.13889 0.02706 0.14618 0.03146 0.15139 0.04002 L 0.17604 0.07796 " pathEditMode="relative" rAng="0" ptsTypes="FffFF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25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01"/>
                            </p:stCondLst>
                            <p:childTnLst>
                              <p:par>
                                <p:cTn id="1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419600" cy="1901010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arenR" startAt="2"/>
            </a:pPr>
            <a:r>
              <a:rPr lang="en-US" dirty="0"/>
              <a:t>Utilities</a:t>
            </a:r>
          </a:p>
          <a:p>
            <a:pPr lvl="1"/>
            <a:r>
              <a:rPr lang="en-US" dirty="0"/>
              <a:t>Data View</a:t>
            </a:r>
          </a:p>
          <a:p>
            <a:pPr lvl="2"/>
            <a:r>
              <a:rPr lang="en-US" dirty="0"/>
              <a:t>Right-click</a:t>
            </a:r>
          </a:p>
          <a:p>
            <a:pPr marL="109728" indent="0">
              <a:buNone/>
            </a:pPr>
            <a:endParaRPr lang="en-US" sz="2400" b="1" dirty="0">
              <a:solidFill>
                <a:srgbClr val="0070C0"/>
              </a:solidFill>
            </a:endParaRPr>
          </a:p>
          <a:p>
            <a:pPr marL="109728" indent="0">
              <a:buNone/>
            </a:pP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803638" y="4419600"/>
            <a:ext cx="4454162" cy="228366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592" indent="0">
              <a:buNone/>
            </a:pPr>
            <a:endParaRPr lang="en-US" dirty="0"/>
          </a:p>
        </p:txBody>
      </p:sp>
      <p:pic>
        <p:nvPicPr>
          <p:cNvPr id="9231" name="[DataView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752" y="2075688"/>
            <a:ext cx="4053745" cy="4603052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[RightClk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139" y="2690948"/>
            <a:ext cx="2409094" cy="4062393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834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277506" cy="4234768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arenR" startAt="2"/>
            </a:pPr>
            <a:r>
              <a:rPr lang="en-US" dirty="0"/>
              <a:t>Utilities</a:t>
            </a:r>
          </a:p>
          <a:p>
            <a:pPr lvl="1"/>
            <a:r>
              <a:rPr lang="en-US" dirty="0"/>
              <a:t>PID Overview</a:t>
            </a:r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803638" y="4419600"/>
            <a:ext cx="4454162" cy="228366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592" indent="0">
              <a:buNone/>
            </a:pP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706" y="1981200"/>
            <a:ext cx="4009244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095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24078" indent="-514350">
              <a:buFont typeface="+mj-lt"/>
              <a:buAutoNum type="arabicParenR" startAt="3"/>
            </a:pPr>
            <a:r>
              <a:rPr lang="en-US" dirty="0"/>
              <a:t>Tabs</a:t>
            </a:r>
          </a:p>
          <a:p>
            <a:pPr lvl="1"/>
            <a:r>
              <a:rPr lang="en-US" dirty="0"/>
              <a:t>Top</a:t>
            </a:r>
          </a:p>
          <a:p>
            <a:pPr lvl="2"/>
            <a:r>
              <a:rPr lang="en-US" dirty="0"/>
              <a:t>Start Page</a:t>
            </a:r>
          </a:p>
          <a:p>
            <a:pPr lvl="2"/>
            <a:r>
              <a:rPr lang="en-US" dirty="0"/>
              <a:t>Ladder Views</a:t>
            </a:r>
          </a:p>
          <a:p>
            <a:pPr lvl="2"/>
            <a:r>
              <a:rPr lang="en-US" dirty="0"/>
              <a:t>Trend Views</a:t>
            </a:r>
          </a:p>
          <a:p>
            <a:pPr lvl="2"/>
            <a:r>
              <a:rPr lang="en-US" dirty="0"/>
              <a:t>PID Views</a:t>
            </a:r>
          </a:p>
          <a:p>
            <a:pPr lvl="2"/>
            <a:r>
              <a:rPr lang="en-US" dirty="0"/>
              <a:t>Documentation </a:t>
            </a:r>
            <a:br>
              <a:rPr lang="en-US" dirty="0"/>
            </a:br>
            <a:r>
              <a:rPr lang="en-US" dirty="0"/>
              <a:t>Editor</a:t>
            </a:r>
          </a:p>
          <a:p>
            <a:pPr lvl="1"/>
            <a:r>
              <a:rPr lang="en-US" dirty="0"/>
              <a:t>Bottom (dock/float)</a:t>
            </a:r>
          </a:p>
          <a:p>
            <a:pPr lvl="2"/>
            <a:r>
              <a:rPr lang="en-US" dirty="0"/>
              <a:t>Cross Reference View</a:t>
            </a:r>
          </a:p>
          <a:p>
            <a:pPr lvl="2"/>
            <a:r>
              <a:rPr lang="en-US" dirty="0"/>
              <a:t>Output Window</a:t>
            </a:r>
          </a:p>
          <a:p>
            <a:pPr marL="916686" lvl="1" indent="-514350"/>
            <a:endParaRPr lang="en-US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09800"/>
            <a:ext cx="5124450" cy="3007829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849" y="2209800"/>
            <a:ext cx="5148399" cy="3015056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619" y="2209800"/>
            <a:ext cx="5149629" cy="301752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618" y="2200109"/>
            <a:ext cx="5149629" cy="301752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617" y="2200109"/>
            <a:ext cx="5149629" cy="301752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657600"/>
            <a:ext cx="5120640" cy="1437018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657600"/>
            <a:ext cx="5120640" cy="1437018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657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3276600" cy="4325112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arenR" startAt="3"/>
            </a:pPr>
            <a:r>
              <a:rPr lang="en-US" dirty="0"/>
              <a:t>Tabs</a:t>
            </a:r>
          </a:p>
          <a:p>
            <a:pPr lvl="1"/>
            <a:r>
              <a:rPr lang="en-US" dirty="0"/>
              <a:t>Top</a:t>
            </a:r>
          </a:p>
          <a:p>
            <a:pPr lvl="2"/>
            <a:r>
              <a:rPr lang="en-US" dirty="0"/>
              <a:t>Start Page (Global)</a:t>
            </a:r>
          </a:p>
          <a:p>
            <a:pPr lvl="3"/>
            <a:r>
              <a:rPr lang="en-US" dirty="0"/>
              <a:t>Customizable</a:t>
            </a:r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[StartPg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62200"/>
            <a:ext cx="5281358" cy="3536677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--&gt;UpArrow"/>
          <p:cNvSpPr/>
          <p:nvPr/>
        </p:nvSpPr>
        <p:spPr>
          <a:xfrm rot="10800000">
            <a:off x="7391401" y="5486400"/>
            <a:ext cx="381000" cy="533400"/>
          </a:xfrm>
          <a:prstGeom prst="downArrow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0" name="[StartOpt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81400"/>
            <a:ext cx="3019425" cy="279082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883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arenR"/>
            </a:pPr>
            <a:r>
              <a:rPr lang="en-US" dirty="0"/>
              <a:t>Toolbar</a:t>
            </a:r>
          </a:p>
          <a:p>
            <a:pPr marL="624078" indent="-514350">
              <a:buFont typeface="+mj-lt"/>
              <a:buAutoNum type="arabicParenR"/>
            </a:pPr>
            <a:r>
              <a:rPr lang="en-US" dirty="0"/>
              <a:t>Utilities</a:t>
            </a:r>
          </a:p>
          <a:p>
            <a:pPr marL="624078" indent="-514350">
              <a:buFont typeface="+mj-lt"/>
              <a:buAutoNum type="arabicParenR"/>
            </a:pPr>
            <a:r>
              <a:rPr lang="en-US" dirty="0"/>
              <a:t>Tabs</a:t>
            </a:r>
          </a:p>
          <a:p>
            <a:pPr marL="624078" indent="-514350">
              <a:buFont typeface="+mj-lt"/>
              <a:buAutoNum type="arabicParenR"/>
            </a:pPr>
            <a:r>
              <a:rPr lang="en-US" dirty="0"/>
              <a:t>Status</a:t>
            </a:r>
            <a:endParaRPr lang="en-US" i="1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09800"/>
            <a:ext cx="5895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819400" y="2471055"/>
            <a:ext cx="5895975" cy="533400"/>
          </a:xfrm>
          <a:prstGeom prst="roundRect">
            <a:avLst/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819401" y="3004454"/>
            <a:ext cx="1524000" cy="2944709"/>
          </a:xfrm>
          <a:prstGeom prst="roundRect">
            <a:avLst/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2922691"/>
            <a:ext cx="4600575" cy="3026472"/>
          </a:xfrm>
          <a:prstGeom prst="roundRect">
            <a:avLst/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819399" y="6172199"/>
            <a:ext cx="5895975" cy="139335"/>
          </a:xfrm>
          <a:prstGeom prst="roundRect">
            <a:avLst/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68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4191000" cy="4724400"/>
          </a:xfrm>
        </p:spPr>
        <p:txBody>
          <a:bodyPr>
            <a:normAutofit fontScale="70000" lnSpcReduction="20000"/>
          </a:bodyPr>
          <a:lstStyle/>
          <a:p>
            <a:pPr marL="624078" indent="-514350">
              <a:buFont typeface="+mj-lt"/>
              <a:buAutoNum type="arabicParenR" startAt="3"/>
            </a:pPr>
            <a:r>
              <a:rPr lang="en-US" dirty="0"/>
              <a:t>Tabs</a:t>
            </a:r>
          </a:p>
          <a:p>
            <a:pPr lvl="1"/>
            <a:r>
              <a:rPr lang="en-US" dirty="0"/>
              <a:t>Top</a:t>
            </a:r>
          </a:p>
          <a:p>
            <a:pPr lvl="2"/>
            <a:r>
              <a:rPr lang="en-US" dirty="0"/>
              <a:t>Ladder View</a:t>
            </a:r>
          </a:p>
          <a:p>
            <a:pPr lvl="3"/>
            <a:r>
              <a:rPr lang="en-US" dirty="0"/>
              <a:t>Individual tabs</a:t>
            </a:r>
          </a:p>
          <a:p>
            <a:pPr lvl="3"/>
            <a:r>
              <a:rPr lang="en-US" dirty="0"/>
              <a:t>Re-orderable tabs</a:t>
            </a:r>
          </a:p>
          <a:p>
            <a:pPr lvl="3"/>
            <a:r>
              <a:rPr lang="en-US" dirty="0"/>
              <a:t>Scroll (arrows/wheel)</a:t>
            </a:r>
          </a:p>
          <a:p>
            <a:pPr lvl="3"/>
            <a:r>
              <a:rPr lang="en-US" i="1" dirty="0"/>
              <a:t>Search </a:t>
            </a:r>
            <a:r>
              <a:rPr lang="en-US" i="1" dirty="0">
                <a:sym typeface="Wingdings" panose="05000000000000000000" pitchFamily="2" charset="2"/>
              </a:rPr>
              <a:t> Find</a:t>
            </a:r>
            <a:r>
              <a:rPr lang="en-US" dirty="0">
                <a:sym typeface="Wingdings" panose="05000000000000000000" pitchFamily="2" charset="2"/>
              </a:rPr>
              <a:t> (CTRL-F)</a:t>
            </a:r>
          </a:p>
          <a:p>
            <a:pPr lvl="3"/>
            <a:r>
              <a:rPr lang="en-US" i="1" dirty="0">
                <a:sym typeface="Wingdings" panose="05000000000000000000" pitchFamily="2" charset="2"/>
              </a:rPr>
              <a:t>Search  </a:t>
            </a:r>
            <a:r>
              <a:rPr lang="en-US" i="1" dirty="0" err="1">
                <a:sym typeface="Wingdings" panose="05000000000000000000" pitchFamily="2" charset="2"/>
              </a:rPr>
              <a:t>Goto</a:t>
            </a:r>
            <a:r>
              <a:rPr lang="en-US" dirty="0">
                <a:sym typeface="Wingdings" panose="05000000000000000000" pitchFamily="2" charset="2"/>
              </a:rPr>
              <a:t> (CTRL-G)</a:t>
            </a:r>
          </a:p>
          <a:p>
            <a:pPr lvl="3"/>
            <a:r>
              <a:rPr lang="en-US" i="1" dirty="0">
                <a:sym typeface="Wingdings" panose="05000000000000000000" pitchFamily="2" charset="2"/>
              </a:rPr>
              <a:t>View  Options  Ladder</a:t>
            </a:r>
            <a:endParaRPr lang="en-US" dirty="0">
              <a:sym typeface="Wingdings" panose="05000000000000000000" pitchFamily="2" charset="2"/>
            </a:endParaRPr>
          </a:p>
          <a:p>
            <a:pPr lvl="3"/>
            <a:r>
              <a:rPr lang="en-US" dirty="0">
                <a:sym typeface="Wingdings" panose="05000000000000000000" pitchFamily="2" charset="2"/>
              </a:rPr>
              <a:t>Hover Element (</a:t>
            </a:r>
            <a:r>
              <a:rPr lang="en-US" dirty="0" err="1">
                <a:sym typeface="Wingdings" panose="05000000000000000000" pitchFamily="2" charset="2"/>
              </a:rPr>
              <a:t>Xref</a:t>
            </a:r>
            <a:r>
              <a:rPr lang="en-US" dirty="0">
                <a:sym typeface="Wingdings" panose="05000000000000000000" pitchFamily="2" charset="2"/>
              </a:rPr>
              <a:t> w/links)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Hover Instruction (Help w/links)</a:t>
            </a:r>
          </a:p>
          <a:p>
            <a:pPr lvl="3"/>
            <a:r>
              <a:rPr lang="en-US" i="1" dirty="0">
                <a:sym typeface="Wingdings" panose="05000000000000000000" pitchFamily="2" charset="2"/>
              </a:rPr>
              <a:t>View  Themes…</a:t>
            </a:r>
          </a:p>
          <a:p>
            <a:pPr lvl="3"/>
            <a:r>
              <a:rPr lang="en-US" i="1" dirty="0">
                <a:sym typeface="Wingdings" panose="05000000000000000000" pitchFamily="2" charset="2"/>
              </a:rPr>
              <a:t>View  Color Setup…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Split screen bar</a:t>
            </a:r>
          </a:p>
          <a:p>
            <a:pPr lvl="3"/>
            <a:r>
              <a:rPr lang="en-US" i="1" dirty="0">
                <a:sym typeface="Wingdings" panose="05000000000000000000" pitchFamily="2" charset="2"/>
              </a:rPr>
              <a:t>Window  New Window, Cascade, Tile Horizontally, Tile Vertically, Arrange Icons</a:t>
            </a:r>
          </a:p>
          <a:p>
            <a:pPr lvl="3"/>
            <a:r>
              <a:rPr lang="en-US" i="1" dirty="0">
                <a:sym typeface="Wingdings" panose="05000000000000000000" pitchFamily="2" charset="2"/>
              </a:rPr>
              <a:t>Window  Default Layout</a:t>
            </a:r>
            <a:r>
              <a:rPr lang="en-US" dirty="0">
                <a:sym typeface="Wingdings" panose="05000000000000000000" pitchFamily="2" charset="2"/>
              </a:rPr>
              <a:t> (Recover!)</a:t>
            </a:r>
          </a:p>
          <a:p>
            <a:pPr lvl="3"/>
            <a:r>
              <a:rPr lang="en-US" i="1" dirty="0">
                <a:sym typeface="Wingdings" panose="05000000000000000000" pitchFamily="2" charset="2"/>
              </a:rPr>
              <a:t>View  Zoom In / Zoom Out</a:t>
            </a:r>
            <a:r>
              <a:rPr lang="en-US" dirty="0">
                <a:sym typeface="Wingdings" panose="05000000000000000000" pitchFamily="2" charset="2"/>
              </a:rPr>
              <a:t> (buttons / toolbar)</a:t>
            </a:r>
            <a:endParaRPr lang="en-US" i="1" dirty="0"/>
          </a:p>
          <a:p>
            <a:pPr lvl="3"/>
            <a:endParaRPr lang="en-US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287" y="1981200"/>
            <a:ext cx="4467225" cy="390525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767" y="2178892"/>
            <a:ext cx="3467100" cy="452437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81400"/>
            <a:ext cx="3381375" cy="144780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727" y="2462346"/>
            <a:ext cx="4978492" cy="4188667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29000"/>
            <a:ext cx="3429000" cy="100012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873" y="2339961"/>
            <a:ext cx="4194051" cy="2482878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910" y="2996142"/>
            <a:ext cx="2524125" cy="298132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361" y="2929466"/>
            <a:ext cx="4095750" cy="311467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Down Arrow 22"/>
          <p:cNvSpPr/>
          <p:nvPr/>
        </p:nvSpPr>
        <p:spPr>
          <a:xfrm rot="16200000">
            <a:off x="8362219" y="1921873"/>
            <a:ext cx="381000" cy="533400"/>
          </a:xfrm>
          <a:prstGeom prst="downArrow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915" y="2667000"/>
            <a:ext cx="2095500" cy="303847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915" y="2666999"/>
            <a:ext cx="2095500" cy="303847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879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361"/>
                            </p:stCondLst>
                            <p:childTnLst>
                              <p:par>
                                <p:cTn id="1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81"/>
                            </p:stCondLst>
                            <p:childTnLst>
                              <p:par>
                                <p:cTn id="1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701"/>
                            </p:stCondLst>
                            <p:childTnLst>
                              <p:par>
                                <p:cTn id="1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6003696" cy="4724400"/>
          </a:xfrm>
        </p:spPr>
        <p:txBody>
          <a:bodyPr>
            <a:normAutofit fontScale="92500" lnSpcReduction="20000"/>
          </a:bodyPr>
          <a:lstStyle/>
          <a:p>
            <a:pPr marL="624078" indent="-514350">
              <a:buFont typeface="+mj-lt"/>
              <a:buAutoNum type="arabicParenR" startAt="3"/>
            </a:pPr>
            <a:r>
              <a:rPr lang="en-US" dirty="0"/>
              <a:t>Tabs</a:t>
            </a:r>
          </a:p>
          <a:p>
            <a:pPr lvl="1"/>
            <a:r>
              <a:rPr lang="en-US" dirty="0"/>
              <a:t>Top</a:t>
            </a:r>
          </a:p>
          <a:p>
            <a:pPr lvl="2"/>
            <a:r>
              <a:rPr lang="en-US" dirty="0"/>
              <a:t>Ladder View</a:t>
            </a:r>
          </a:p>
          <a:p>
            <a:pPr lvl="3"/>
            <a:r>
              <a:rPr lang="en-US" dirty="0"/>
              <a:t>Status bar</a:t>
            </a:r>
          </a:p>
          <a:p>
            <a:pPr lvl="4"/>
            <a:r>
              <a:rPr lang="en-US" dirty="0"/>
              <a:t>Project Differences (hover)</a:t>
            </a:r>
          </a:p>
          <a:p>
            <a:pPr lvl="5"/>
            <a:r>
              <a:rPr lang="en-US" b="1" dirty="0"/>
              <a:t>S</a:t>
            </a:r>
            <a:r>
              <a:rPr lang="en-US" dirty="0"/>
              <a:t> = System Configuration</a:t>
            </a:r>
          </a:p>
          <a:p>
            <a:pPr lvl="5"/>
            <a:r>
              <a:rPr lang="en-US" b="1" dirty="0"/>
              <a:t>P</a:t>
            </a:r>
            <a:r>
              <a:rPr lang="en-US" dirty="0"/>
              <a:t> = Program</a:t>
            </a:r>
          </a:p>
          <a:p>
            <a:pPr lvl="5"/>
            <a:r>
              <a:rPr lang="en-US" b="1" dirty="0"/>
              <a:t>D</a:t>
            </a:r>
            <a:r>
              <a:rPr lang="en-US" dirty="0"/>
              <a:t> = Documentation</a:t>
            </a:r>
          </a:p>
          <a:p>
            <a:pPr lvl="5"/>
            <a:r>
              <a:rPr lang="en-US" dirty="0"/>
              <a:t>Colors</a:t>
            </a:r>
          </a:p>
          <a:p>
            <a:pPr lvl="6"/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  <a:r>
              <a:rPr lang="en-US" dirty="0"/>
              <a:t>: not saved to disk</a:t>
            </a:r>
          </a:p>
          <a:p>
            <a:pPr lvl="6"/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Cyan</a:t>
            </a:r>
            <a:r>
              <a:rPr lang="en-US" dirty="0"/>
              <a:t>: not saved to PLC</a:t>
            </a:r>
          </a:p>
          <a:p>
            <a:pPr lvl="4"/>
            <a:r>
              <a:rPr lang="en-US" dirty="0"/>
              <a:t>Program Usage</a:t>
            </a:r>
          </a:p>
          <a:p>
            <a:pPr lvl="5"/>
            <a:r>
              <a:rPr lang="en-US" dirty="0"/>
              <a:t>Used / Available</a:t>
            </a:r>
          </a:p>
          <a:p>
            <a:pPr lvl="5"/>
            <a:r>
              <a:rPr lang="en-US" dirty="0"/>
              <a:t>Click for System Information</a:t>
            </a:r>
          </a:p>
          <a:p>
            <a:pPr lvl="4"/>
            <a:r>
              <a:rPr lang="en-US" dirty="0"/>
              <a:t>Cursor Location</a:t>
            </a:r>
          </a:p>
          <a:p>
            <a:pPr lvl="5"/>
            <a:r>
              <a:rPr lang="en-US" dirty="0"/>
              <a:t>&lt;</a:t>
            </a:r>
            <a:r>
              <a:rPr lang="en-US" dirty="0" err="1"/>
              <a:t>CodeBlock</a:t>
            </a:r>
            <a:r>
              <a:rPr lang="en-US" dirty="0"/>
              <a:t>&gt;#&lt;Rung&gt;:&lt;Row&gt;:&lt;Column&gt;</a:t>
            </a:r>
          </a:p>
          <a:p>
            <a:pPr lvl="3"/>
            <a:endParaRPr lang="en-US" dirty="0"/>
          </a:p>
          <a:p>
            <a:pPr lvl="3"/>
            <a:endParaRPr lang="en-US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[SPD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3352800"/>
            <a:ext cx="2257425" cy="60960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[PgmUse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996" y="4343400"/>
            <a:ext cx="1955800" cy="53340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[CursorLoc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5334000"/>
            <a:ext cx="2939006" cy="361149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390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382000" cy="1066800"/>
          </a:xfrm>
        </p:spPr>
        <p:txBody>
          <a:bodyPr/>
          <a:lstStyle/>
          <a:p>
            <a:r>
              <a:rPr lang="en-US" dirty="0"/>
              <a:t>Programming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3657600" cy="4724400"/>
          </a:xfrm>
        </p:spPr>
        <p:txBody>
          <a:bodyPr>
            <a:normAutofit fontScale="62500" lnSpcReduction="20000"/>
          </a:bodyPr>
          <a:lstStyle/>
          <a:p>
            <a:pPr marL="624078" indent="-514350">
              <a:buFont typeface="+mj-lt"/>
              <a:buAutoNum type="arabicParenR" startAt="3"/>
            </a:pPr>
            <a:r>
              <a:rPr lang="en-US" dirty="0"/>
              <a:t>Tabs</a:t>
            </a:r>
          </a:p>
          <a:p>
            <a:pPr lvl="1"/>
            <a:r>
              <a:rPr lang="en-US" dirty="0"/>
              <a:t>Top</a:t>
            </a:r>
          </a:p>
          <a:p>
            <a:pPr lvl="2"/>
            <a:r>
              <a:rPr lang="en-US" dirty="0"/>
              <a:t>Trend View</a:t>
            </a:r>
          </a:p>
          <a:p>
            <a:pPr lvl="3"/>
            <a:r>
              <a:rPr lang="en-US" dirty="0"/>
              <a:t>Logging / Historical</a:t>
            </a:r>
          </a:p>
          <a:p>
            <a:pPr lvl="3"/>
            <a:r>
              <a:rPr lang="en-US" dirty="0"/>
              <a:t>Panes:</a:t>
            </a:r>
          </a:p>
          <a:p>
            <a:pPr lvl="4"/>
            <a:r>
              <a:rPr lang="en-US" dirty="0"/>
              <a:t>Discrete</a:t>
            </a:r>
          </a:p>
          <a:p>
            <a:pPr lvl="4"/>
            <a:r>
              <a:rPr lang="en-US" dirty="0"/>
              <a:t>Integers / Real</a:t>
            </a:r>
          </a:p>
          <a:p>
            <a:pPr lvl="3"/>
            <a:r>
              <a:rPr lang="en-US" dirty="0"/>
              <a:t>Crosshair cursor</a:t>
            </a:r>
          </a:p>
          <a:p>
            <a:pPr lvl="4"/>
            <a:r>
              <a:rPr lang="en-US" dirty="0"/>
              <a:t>Click for snapshot</a:t>
            </a:r>
          </a:p>
          <a:p>
            <a:pPr lvl="3"/>
            <a:r>
              <a:rPr lang="en-US" dirty="0"/>
              <a:t>Zoom: </a:t>
            </a:r>
            <a:r>
              <a:rPr lang="en-US" i="1" dirty="0"/>
              <a:t>CTRL + wheel</a:t>
            </a:r>
            <a:endParaRPr lang="en-US" dirty="0"/>
          </a:p>
          <a:p>
            <a:pPr lvl="3"/>
            <a:r>
              <a:rPr lang="en-US" dirty="0"/>
              <a:t>Buttons:</a:t>
            </a:r>
          </a:p>
          <a:p>
            <a:pPr lvl="4"/>
            <a:r>
              <a:rPr lang="en-US" b="1" dirty="0"/>
              <a:t>Opt </a:t>
            </a:r>
            <a:r>
              <a:rPr lang="en-US" dirty="0"/>
              <a:t>– Trend View Options</a:t>
            </a:r>
          </a:p>
          <a:p>
            <a:pPr lvl="4"/>
            <a:r>
              <a:rPr lang="en-US" b="1" dirty="0" err="1"/>
              <a:t>Hist</a:t>
            </a:r>
            <a:r>
              <a:rPr lang="en-US" dirty="0"/>
              <a:t> – Toggle historical mode</a:t>
            </a:r>
          </a:p>
          <a:p>
            <a:pPr lvl="4"/>
            <a:r>
              <a:rPr lang="en-US" b="1" dirty="0" err="1"/>
              <a:t>Exp</a:t>
            </a:r>
            <a:r>
              <a:rPr lang="en-US" dirty="0"/>
              <a:t> – Export range of data points</a:t>
            </a:r>
          </a:p>
          <a:p>
            <a:pPr lvl="4"/>
            <a:r>
              <a:rPr lang="en-US" b="1" dirty="0"/>
              <a:t>Sync</a:t>
            </a:r>
            <a:r>
              <a:rPr lang="en-US" dirty="0"/>
              <a:t> – Synchronize time</a:t>
            </a:r>
          </a:p>
          <a:p>
            <a:pPr lvl="4"/>
            <a:r>
              <a:rPr lang="en-US" b="1" dirty="0"/>
              <a:t>Rec</a:t>
            </a:r>
            <a:r>
              <a:rPr lang="en-US" dirty="0"/>
              <a:t> – Record data to a file</a:t>
            </a:r>
          </a:p>
          <a:p>
            <a:pPr lvl="4"/>
            <a:r>
              <a:rPr lang="en-US" b="1" dirty="0" err="1"/>
              <a:t>Pse</a:t>
            </a:r>
            <a:r>
              <a:rPr lang="en-US" dirty="0"/>
              <a:t> – Pause recording</a:t>
            </a:r>
          </a:p>
          <a:p>
            <a:pPr lvl="3"/>
            <a:r>
              <a:rPr lang="en-US" dirty="0"/>
              <a:t>Time Scale slider (500ms to 1 hour)</a:t>
            </a:r>
          </a:p>
          <a:p>
            <a:pPr lvl="3"/>
            <a:endParaRPr lang="en-US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145639"/>
            <a:ext cx="5083238" cy="4483761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148840"/>
            <a:ext cx="5084064" cy="4484489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3886200" y="4572000"/>
            <a:ext cx="5084064" cy="1912192"/>
          </a:xfrm>
          <a:prstGeom prst="roundRect">
            <a:avLst/>
          </a:prstGeom>
          <a:noFill/>
          <a:ln w="5080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886200" y="2514600"/>
            <a:ext cx="5084064" cy="2057400"/>
          </a:xfrm>
          <a:prstGeom prst="roundRect">
            <a:avLst/>
          </a:prstGeom>
          <a:noFill/>
          <a:ln w="5080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148840"/>
            <a:ext cx="5070539" cy="4472559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377" y="3048000"/>
            <a:ext cx="5117903" cy="2237936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6000"/>
            <a:ext cx="5083238" cy="341411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19689"/>
            <a:ext cx="3810000" cy="199099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688" y="3064764"/>
            <a:ext cx="4013835" cy="1507236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Try It" descr="C:\Users\Greg\Documents\My Received Files\Try It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5215739"/>
            <a:ext cx="31146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28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382000" cy="1066800"/>
          </a:xfrm>
        </p:spPr>
        <p:txBody>
          <a:bodyPr/>
          <a:lstStyle/>
          <a:p>
            <a:r>
              <a:rPr lang="en-US" dirty="0"/>
              <a:t>Programming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3055091" cy="3962400"/>
          </a:xfrm>
        </p:spPr>
        <p:txBody>
          <a:bodyPr>
            <a:normAutofit fontScale="92500"/>
          </a:bodyPr>
          <a:lstStyle/>
          <a:p>
            <a:pPr marL="624078" indent="-514350">
              <a:buFont typeface="+mj-lt"/>
              <a:buAutoNum type="arabicParenR" startAt="3"/>
            </a:pPr>
            <a:r>
              <a:rPr lang="en-US" dirty="0"/>
              <a:t>Tabs</a:t>
            </a:r>
          </a:p>
          <a:p>
            <a:pPr lvl="1"/>
            <a:r>
              <a:rPr lang="en-US" dirty="0"/>
              <a:t>Top</a:t>
            </a:r>
          </a:p>
          <a:p>
            <a:pPr lvl="2"/>
            <a:r>
              <a:rPr lang="en-US" dirty="0"/>
              <a:t>PID View</a:t>
            </a:r>
          </a:p>
          <a:p>
            <a:pPr lvl="3"/>
            <a:r>
              <a:rPr lang="en-US" dirty="0"/>
              <a:t>Configuration, tuning &amp; monitoring</a:t>
            </a:r>
          </a:p>
          <a:p>
            <a:pPr lvl="3"/>
            <a:r>
              <a:rPr lang="en-US" dirty="0"/>
              <a:t>3 panes</a:t>
            </a:r>
          </a:p>
          <a:p>
            <a:pPr lvl="4"/>
            <a:r>
              <a:rPr lang="en-US" dirty="0"/>
              <a:t>Data form</a:t>
            </a:r>
          </a:p>
          <a:p>
            <a:pPr lvl="4"/>
            <a:r>
              <a:rPr lang="en-US" dirty="0"/>
              <a:t>PV / SP trend</a:t>
            </a:r>
          </a:p>
          <a:p>
            <a:pPr lvl="4"/>
            <a:r>
              <a:rPr lang="en-US" dirty="0"/>
              <a:t>Output / Bias trend</a:t>
            </a:r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691" y="2057400"/>
            <a:ext cx="5744530" cy="4036267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3297936" y="2590799"/>
            <a:ext cx="1883664" cy="3502867"/>
          </a:xfrm>
          <a:prstGeom prst="roundRect">
            <a:avLst/>
          </a:prstGeom>
          <a:noFill/>
          <a:ln w="5080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181599" y="2590801"/>
            <a:ext cx="3846621" cy="2286000"/>
          </a:xfrm>
          <a:prstGeom prst="roundRect">
            <a:avLst/>
          </a:prstGeom>
          <a:noFill/>
          <a:ln w="5080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181600" y="4876800"/>
            <a:ext cx="3846621" cy="1219199"/>
          </a:xfrm>
          <a:prstGeom prst="roundRect">
            <a:avLst/>
          </a:prstGeom>
          <a:noFill/>
          <a:ln w="5080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52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382000" cy="1066800"/>
          </a:xfrm>
        </p:spPr>
        <p:txBody>
          <a:bodyPr/>
          <a:lstStyle/>
          <a:p>
            <a:r>
              <a:rPr lang="en-US" dirty="0"/>
              <a:t>Programming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2057401"/>
            <a:ext cx="4045131" cy="4645866"/>
          </a:xfrm>
        </p:spPr>
        <p:txBody>
          <a:bodyPr>
            <a:normAutofit fontScale="77500" lnSpcReduction="20000"/>
          </a:bodyPr>
          <a:lstStyle/>
          <a:p>
            <a:pPr marL="624078" indent="-514350">
              <a:buFont typeface="+mj-lt"/>
              <a:buAutoNum type="arabicParenR" startAt="3"/>
            </a:pPr>
            <a:r>
              <a:rPr lang="en-US" dirty="0"/>
              <a:t>Tabs</a:t>
            </a:r>
          </a:p>
          <a:p>
            <a:pPr lvl="1"/>
            <a:r>
              <a:rPr lang="en-US" dirty="0"/>
              <a:t>Top</a:t>
            </a:r>
          </a:p>
          <a:p>
            <a:pPr lvl="2"/>
            <a:r>
              <a:rPr lang="en-US" dirty="0"/>
              <a:t>Documentation Editor</a:t>
            </a:r>
          </a:p>
          <a:p>
            <a:pPr lvl="3"/>
            <a:r>
              <a:rPr lang="en-US" dirty="0"/>
              <a:t>Saved in the PLC</a:t>
            </a:r>
          </a:p>
          <a:p>
            <a:pPr lvl="3"/>
            <a:r>
              <a:rPr lang="en-US" i="1" dirty="0"/>
              <a:t>PLC </a:t>
            </a:r>
            <a:r>
              <a:rPr lang="en-US" i="1" dirty="0">
                <a:sym typeface="Wingdings" panose="05000000000000000000" pitchFamily="2" charset="2"/>
              </a:rPr>
              <a:t> System Information  Memory Usage</a:t>
            </a:r>
            <a:r>
              <a:rPr lang="en-US" dirty="0">
                <a:sym typeface="Wingdings" panose="05000000000000000000" pitchFamily="2" charset="2"/>
              </a:rPr>
              <a:t> box shows </a:t>
            </a:r>
            <a:r>
              <a:rPr lang="en-US" i="1" dirty="0">
                <a:sym typeface="Wingdings" panose="05000000000000000000" pitchFamily="2" charset="2"/>
              </a:rPr>
              <a:t>Max Documentation </a:t>
            </a:r>
            <a:r>
              <a:rPr lang="en-US" dirty="0">
                <a:sym typeface="Wingdings" panose="05000000000000000000" pitchFamily="2" charset="2"/>
              </a:rPr>
              <a:t>&amp;</a:t>
            </a:r>
            <a:r>
              <a:rPr lang="en-US" i="1" dirty="0">
                <a:sym typeface="Wingdings" panose="05000000000000000000" pitchFamily="2" charset="2"/>
              </a:rPr>
              <a:t> Documentation Used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Displays only used</a:t>
            </a:r>
          </a:p>
          <a:p>
            <a:pPr lvl="3"/>
            <a:r>
              <a:rPr lang="en-US" b="1" u="sng" dirty="0">
                <a:sym typeface="Wingdings" panose="05000000000000000000" pitchFamily="2" charset="2"/>
              </a:rPr>
              <a:t>Element</a:t>
            </a:r>
            <a:r>
              <a:rPr lang="en-US" dirty="0">
                <a:sym typeface="Wingdings" panose="05000000000000000000" pitchFamily="2" charset="2"/>
              </a:rPr>
              <a:t>: program element</a:t>
            </a:r>
          </a:p>
          <a:p>
            <a:pPr lvl="4"/>
            <a:r>
              <a:rPr lang="en-US" dirty="0">
                <a:sym typeface="Wingdings" panose="05000000000000000000" pitchFamily="2" charset="2"/>
              </a:rPr>
              <a:t>(*) no documentation</a:t>
            </a:r>
          </a:p>
          <a:p>
            <a:pPr lvl="3"/>
            <a:r>
              <a:rPr lang="en-US" b="1" u="sng" dirty="0">
                <a:sym typeface="Wingdings" panose="05000000000000000000" pitchFamily="2" charset="2"/>
              </a:rPr>
              <a:t>Nickname</a:t>
            </a:r>
            <a:r>
              <a:rPr lang="en-US" dirty="0">
                <a:sym typeface="Wingdings" panose="05000000000000000000" pitchFamily="2" charset="2"/>
              </a:rPr>
              <a:t>: 16 characters</a:t>
            </a:r>
          </a:p>
          <a:p>
            <a:pPr lvl="3"/>
            <a:r>
              <a:rPr lang="en-US" b="1" u="sng" dirty="0">
                <a:sym typeface="Wingdings" panose="05000000000000000000" pitchFamily="2" charset="2"/>
              </a:rPr>
              <a:t>Extra Info</a:t>
            </a:r>
            <a:r>
              <a:rPr lang="en-US" dirty="0">
                <a:sym typeface="Wingdings" panose="05000000000000000000" pitchFamily="2" charset="2"/>
              </a:rPr>
              <a:t>: 16 characters</a:t>
            </a:r>
          </a:p>
          <a:p>
            <a:pPr lvl="3"/>
            <a:r>
              <a:rPr lang="en-US" b="1" u="sng" dirty="0">
                <a:sym typeface="Wingdings" panose="05000000000000000000" pitchFamily="2" charset="2"/>
              </a:rPr>
              <a:t>Description</a:t>
            </a:r>
            <a:r>
              <a:rPr lang="en-US" dirty="0">
                <a:sym typeface="Wingdings" panose="05000000000000000000" pitchFamily="2" charset="2"/>
              </a:rPr>
              <a:t>: 132 characters</a:t>
            </a:r>
          </a:p>
          <a:p>
            <a:pPr lvl="4"/>
            <a:r>
              <a:rPr lang="en-US" i="1" dirty="0">
                <a:sym typeface="Wingdings" panose="05000000000000000000" pitchFamily="2" charset="2"/>
              </a:rPr>
              <a:t>CTRL-Enter manual line break</a:t>
            </a:r>
          </a:p>
          <a:p>
            <a:pPr marL="978408" lvl="3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546" y="3844789"/>
            <a:ext cx="4638675" cy="210437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581399" y="2133600"/>
            <a:ext cx="5446821" cy="1447800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en-US" dirty="0">
                <a:sym typeface="Wingdings" panose="05000000000000000000" pitchFamily="2" charset="2"/>
              </a:rPr>
              <a:t>Buttons:</a:t>
            </a:r>
          </a:p>
          <a:p>
            <a:pPr lvl="4"/>
            <a:r>
              <a:rPr lang="en-US" b="1" dirty="0">
                <a:sym typeface="Wingdings" panose="05000000000000000000" pitchFamily="2" charset="2"/>
              </a:rPr>
              <a:t>Add Record</a:t>
            </a:r>
          </a:p>
          <a:p>
            <a:pPr lvl="4"/>
            <a:r>
              <a:rPr lang="en-US" b="1" dirty="0">
                <a:sym typeface="Wingdings" panose="05000000000000000000" pitchFamily="2" charset="2"/>
              </a:rPr>
              <a:t>Add </a:t>
            </a:r>
            <a:r>
              <a:rPr lang="en-US" b="1" dirty="0" err="1">
                <a:sym typeface="Wingdings" panose="05000000000000000000" pitchFamily="2" charset="2"/>
              </a:rPr>
              <a:t>Sym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Const</a:t>
            </a:r>
            <a:r>
              <a:rPr lang="en-US" dirty="0">
                <a:sym typeface="Wingdings" panose="05000000000000000000" pitchFamily="2" charset="2"/>
              </a:rPr>
              <a:t> – e.g. PI = 3.14159</a:t>
            </a:r>
          </a:p>
          <a:p>
            <a:pPr lvl="4"/>
            <a:r>
              <a:rPr lang="en-US" b="1" dirty="0">
                <a:sym typeface="Wingdings" panose="05000000000000000000" pitchFamily="2" charset="2"/>
              </a:rPr>
              <a:t>Clean Database</a:t>
            </a:r>
            <a:r>
              <a:rPr lang="en-US" dirty="0">
                <a:sym typeface="Wingdings" panose="05000000000000000000" pitchFamily="2" charset="2"/>
              </a:rPr>
              <a:t> – remove records not being used</a:t>
            </a:r>
          </a:p>
          <a:p>
            <a:pPr lvl="4"/>
            <a:r>
              <a:rPr lang="en-US" b="1" dirty="0">
                <a:sym typeface="Wingdings" panose="05000000000000000000" pitchFamily="2" charset="2"/>
              </a:rPr>
              <a:t>Find</a:t>
            </a:r>
          </a:p>
          <a:p>
            <a:pPr lvl="4"/>
            <a:r>
              <a:rPr lang="en-US" b="1" dirty="0">
                <a:sym typeface="Wingdings" panose="05000000000000000000" pitchFamily="2" charset="2"/>
              </a:rPr>
              <a:t>Find Again</a:t>
            </a:r>
            <a:endParaRPr lang="en-US" b="1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3600"/>
            <a:ext cx="2704263" cy="1558789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417419" y="4402182"/>
            <a:ext cx="1295400" cy="0"/>
          </a:xfrm>
          <a:prstGeom prst="line">
            <a:avLst/>
          </a:prstGeom>
          <a:ln w="47625" cap="rnd">
            <a:solidFill>
              <a:srgbClr val="00B0F0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15000" y="4402182"/>
            <a:ext cx="1066800" cy="0"/>
          </a:xfrm>
          <a:prstGeom prst="line">
            <a:avLst/>
          </a:prstGeom>
          <a:ln w="47625" cap="rnd">
            <a:solidFill>
              <a:srgbClr val="00B0F0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747009" y="4402182"/>
            <a:ext cx="1066800" cy="0"/>
          </a:xfrm>
          <a:prstGeom prst="line">
            <a:avLst/>
          </a:prstGeom>
          <a:ln w="47625" cap="rnd">
            <a:solidFill>
              <a:srgbClr val="00B0F0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796436" y="4395654"/>
            <a:ext cx="1066800" cy="0"/>
          </a:xfrm>
          <a:prstGeom prst="line">
            <a:avLst/>
          </a:prstGeom>
          <a:ln w="47625" cap="rnd">
            <a:solidFill>
              <a:srgbClr val="00B0F0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077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81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382000" cy="1066800"/>
          </a:xfrm>
        </p:spPr>
        <p:txBody>
          <a:bodyPr/>
          <a:lstStyle/>
          <a:p>
            <a:r>
              <a:rPr lang="en-US" dirty="0"/>
              <a:t>Programming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5620480" cy="2534905"/>
          </a:xfrm>
        </p:spPr>
        <p:txBody>
          <a:bodyPr>
            <a:normAutofit fontScale="85000" lnSpcReduction="10000"/>
          </a:bodyPr>
          <a:lstStyle/>
          <a:p>
            <a:pPr marL="624078" indent="-514350">
              <a:buFont typeface="+mj-lt"/>
              <a:buAutoNum type="arabicParenR" startAt="3"/>
            </a:pPr>
            <a:r>
              <a:rPr lang="en-US" dirty="0"/>
              <a:t>Tabs</a:t>
            </a:r>
          </a:p>
          <a:p>
            <a:pPr lvl="1"/>
            <a:r>
              <a:rPr lang="en-US" dirty="0"/>
              <a:t>Bottom</a:t>
            </a:r>
          </a:p>
          <a:p>
            <a:pPr lvl="2"/>
            <a:r>
              <a:rPr lang="en-US" dirty="0" err="1"/>
              <a:t>Dockable</a:t>
            </a:r>
            <a:r>
              <a:rPr lang="en-US" dirty="0"/>
              <a:t> / Floatable</a:t>
            </a:r>
          </a:p>
          <a:p>
            <a:pPr lvl="3"/>
            <a:r>
              <a:rPr lang="en-US" dirty="0"/>
              <a:t>Cross Reference View</a:t>
            </a:r>
          </a:p>
          <a:p>
            <a:pPr lvl="4"/>
            <a:r>
              <a:rPr lang="en-US" i="1" dirty="0"/>
              <a:t>Tools </a:t>
            </a:r>
            <a:r>
              <a:rPr lang="en-US" i="1" dirty="0">
                <a:sym typeface="Wingdings" panose="05000000000000000000" pitchFamily="2" charset="2"/>
              </a:rPr>
              <a:t> Cross Reference… or CTRL-Y</a:t>
            </a:r>
          </a:p>
          <a:p>
            <a:pPr lvl="4"/>
            <a:r>
              <a:rPr lang="en-US" dirty="0">
                <a:sym typeface="Wingdings" panose="05000000000000000000" pitchFamily="2" charset="2"/>
              </a:rPr>
              <a:t>Modes:</a:t>
            </a:r>
          </a:p>
          <a:p>
            <a:pPr lvl="5"/>
            <a:r>
              <a:rPr lang="en-US" dirty="0">
                <a:sym typeface="Wingdings" panose="05000000000000000000" pitchFamily="2" charset="2"/>
              </a:rPr>
              <a:t>(1) </a:t>
            </a:r>
            <a:r>
              <a:rPr lang="en-US" dirty="0" err="1">
                <a:sym typeface="Wingdings" panose="05000000000000000000" pitchFamily="2" charset="2"/>
              </a:rPr>
              <a:t>Xref</a:t>
            </a:r>
            <a:r>
              <a:rPr lang="en-US" dirty="0">
                <a:sym typeface="Wingdings" panose="05000000000000000000" pitchFamily="2" charset="2"/>
              </a:rPr>
              <a:t> mode</a:t>
            </a:r>
          </a:p>
          <a:p>
            <a:pPr lvl="5"/>
            <a:r>
              <a:rPr lang="en-US" dirty="0">
                <a:sym typeface="Wingdings" panose="05000000000000000000" pitchFamily="2" charset="2"/>
              </a:rPr>
              <a:t>(2) Usage mode</a:t>
            </a:r>
            <a:endParaRPr lang="en-US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92305"/>
            <a:ext cx="6069902" cy="2064258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080" y="1905000"/>
            <a:ext cx="3066320" cy="4751563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789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382000" cy="1066800"/>
          </a:xfrm>
        </p:spPr>
        <p:txBody>
          <a:bodyPr/>
          <a:lstStyle/>
          <a:p>
            <a:r>
              <a:rPr lang="en-US" dirty="0"/>
              <a:t>Programming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534400" cy="4267200"/>
          </a:xfrm>
        </p:spPr>
        <p:txBody>
          <a:bodyPr>
            <a:normAutofit lnSpcReduction="10000"/>
          </a:bodyPr>
          <a:lstStyle/>
          <a:p>
            <a:pPr marL="624078" indent="-514350">
              <a:buFont typeface="+mj-lt"/>
              <a:buAutoNum type="arabicParenR" startAt="3"/>
            </a:pPr>
            <a:r>
              <a:rPr lang="en-US" dirty="0"/>
              <a:t>Tabs</a:t>
            </a:r>
          </a:p>
          <a:p>
            <a:pPr lvl="1"/>
            <a:r>
              <a:rPr lang="en-US" dirty="0"/>
              <a:t>Bottom</a:t>
            </a:r>
          </a:p>
          <a:p>
            <a:pPr lvl="2"/>
            <a:r>
              <a:rPr lang="en-US" dirty="0" err="1"/>
              <a:t>Dockable</a:t>
            </a:r>
            <a:r>
              <a:rPr lang="en-US" dirty="0"/>
              <a:t> / Floatable</a:t>
            </a:r>
          </a:p>
          <a:p>
            <a:pPr lvl="3"/>
            <a:r>
              <a:rPr lang="en-US" dirty="0"/>
              <a:t>Cross Reference View</a:t>
            </a:r>
          </a:p>
          <a:p>
            <a:pPr lvl="4"/>
            <a:r>
              <a:rPr lang="en-US" dirty="0">
                <a:sym typeface="Wingdings" panose="05000000000000000000" pitchFamily="2" charset="2"/>
              </a:rPr>
              <a:t>Modes:</a:t>
            </a:r>
          </a:p>
          <a:p>
            <a:pPr lvl="5"/>
            <a:r>
              <a:rPr lang="en-US" dirty="0">
                <a:sym typeface="Wingdings" panose="05000000000000000000" pitchFamily="2" charset="2"/>
              </a:rPr>
              <a:t>(1) </a:t>
            </a:r>
            <a:r>
              <a:rPr lang="en-US" dirty="0" err="1">
                <a:sym typeface="Wingdings" panose="05000000000000000000" pitchFamily="2" charset="2"/>
              </a:rPr>
              <a:t>Xref</a:t>
            </a:r>
            <a:r>
              <a:rPr lang="en-US" dirty="0">
                <a:sym typeface="Wingdings" panose="05000000000000000000" pitchFamily="2" charset="2"/>
              </a:rPr>
              <a:t> mode</a:t>
            </a:r>
          </a:p>
          <a:p>
            <a:pPr lvl="6"/>
            <a:r>
              <a:rPr lang="en-US" b="1" u="sng" dirty="0">
                <a:sym typeface="Wingdings" panose="05000000000000000000" pitchFamily="2" charset="2"/>
              </a:rPr>
              <a:t>Element</a:t>
            </a:r>
          </a:p>
          <a:p>
            <a:pPr lvl="6"/>
            <a:r>
              <a:rPr lang="en-US" b="1" u="sng" dirty="0">
                <a:sym typeface="Wingdings" panose="05000000000000000000" pitchFamily="2" charset="2"/>
              </a:rPr>
              <a:t>Extended Info</a:t>
            </a:r>
            <a:r>
              <a:rPr lang="en-US" dirty="0">
                <a:sym typeface="Wingdings" panose="05000000000000000000" pitchFamily="2" charset="2"/>
              </a:rPr>
              <a:t> – Structure member / Casting</a:t>
            </a:r>
            <a:endParaRPr lang="en-US" b="1" u="sng" dirty="0">
              <a:sym typeface="Wingdings" panose="05000000000000000000" pitchFamily="2" charset="2"/>
            </a:endParaRPr>
          </a:p>
          <a:p>
            <a:pPr lvl="6"/>
            <a:r>
              <a:rPr lang="en-US" b="1" u="sng" dirty="0">
                <a:sym typeface="Wingdings" panose="05000000000000000000" pitchFamily="2" charset="2"/>
              </a:rPr>
              <a:t>Access Type</a:t>
            </a:r>
            <a:r>
              <a:rPr lang="en-US" dirty="0">
                <a:sym typeface="Wingdings" panose="05000000000000000000" pitchFamily="2" charset="2"/>
              </a:rPr>
              <a:t> – Input, Output, In/Out</a:t>
            </a:r>
            <a:endParaRPr lang="en-US" b="1" u="sng" dirty="0">
              <a:sym typeface="Wingdings" panose="05000000000000000000" pitchFamily="2" charset="2"/>
            </a:endParaRPr>
          </a:p>
          <a:p>
            <a:pPr lvl="6"/>
            <a:r>
              <a:rPr lang="en-US" b="1" u="sng" dirty="0">
                <a:sym typeface="Wingdings" panose="05000000000000000000" pitchFamily="2" charset="2"/>
              </a:rPr>
              <a:t>Address</a:t>
            </a:r>
            <a:r>
              <a:rPr lang="en-US" dirty="0">
                <a:sym typeface="Wingdings" panose="05000000000000000000" pitchFamily="2" charset="2"/>
              </a:rPr>
              <a:t> - &lt;</a:t>
            </a:r>
            <a:r>
              <a:rPr lang="en-US" dirty="0" err="1">
                <a:sym typeface="Wingdings" panose="05000000000000000000" pitchFamily="2" charset="2"/>
              </a:rPr>
              <a:t>CodeBlock</a:t>
            </a:r>
            <a:r>
              <a:rPr lang="en-US" dirty="0">
                <a:sym typeface="Wingdings" panose="05000000000000000000" pitchFamily="2" charset="2"/>
              </a:rPr>
              <a:t>&gt;@&lt;Address&gt;</a:t>
            </a:r>
          </a:p>
          <a:p>
            <a:pPr lvl="6"/>
            <a:r>
              <a:rPr lang="en-US" b="1" u="sng" dirty="0">
                <a:sym typeface="Wingdings" panose="05000000000000000000" pitchFamily="2" charset="2"/>
              </a:rPr>
              <a:t>Instruction</a:t>
            </a:r>
            <a:endParaRPr lang="en-US" dirty="0">
              <a:sym typeface="Wingdings" panose="05000000000000000000" pitchFamily="2" charset="2"/>
            </a:endParaRPr>
          </a:p>
          <a:p>
            <a:pPr lvl="6"/>
            <a:r>
              <a:rPr lang="en-US" b="1" u="sng" dirty="0">
                <a:sym typeface="Wingdings" panose="05000000000000000000" pitchFamily="2" charset="2"/>
              </a:rPr>
              <a:t>Parameter Info</a:t>
            </a:r>
            <a:r>
              <a:rPr lang="en-US" dirty="0">
                <a:sym typeface="Wingdings" panose="05000000000000000000" pitchFamily="2" charset="2"/>
              </a:rPr>
              <a:t> – Instruction’s parameter</a:t>
            </a:r>
          </a:p>
          <a:p>
            <a:pPr lvl="6"/>
            <a:r>
              <a:rPr lang="en-US" dirty="0">
                <a:sym typeface="Wingdings" panose="05000000000000000000" pitchFamily="2" charset="2"/>
              </a:rPr>
              <a:t>Double-click places cursor</a:t>
            </a:r>
            <a:endParaRPr lang="en-US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076" y="2743200"/>
            <a:ext cx="4705350" cy="160020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325982" y="3226527"/>
            <a:ext cx="647700" cy="0"/>
          </a:xfrm>
          <a:prstGeom prst="line">
            <a:avLst/>
          </a:prstGeom>
          <a:ln w="47625" cap="rnd">
            <a:solidFill>
              <a:srgbClr val="00B0F0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948668" y="3226527"/>
            <a:ext cx="647700" cy="0"/>
          </a:xfrm>
          <a:prstGeom prst="line">
            <a:avLst/>
          </a:prstGeom>
          <a:ln w="47625" cap="rnd">
            <a:solidFill>
              <a:srgbClr val="00B0F0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580063" y="3230874"/>
            <a:ext cx="647700" cy="0"/>
          </a:xfrm>
          <a:prstGeom prst="line">
            <a:avLst/>
          </a:prstGeom>
          <a:ln w="47625" cap="rnd">
            <a:solidFill>
              <a:srgbClr val="00B0F0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20167" y="3226527"/>
            <a:ext cx="866433" cy="0"/>
          </a:xfrm>
          <a:prstGeom prst="line">
            <a:avLst/>
          </a:prstGeom>
          <a:ln w="47625" cap="rnd">
            <a:solidFill>
              <a:srgbClr val="00B0F0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095414" y="3226527"/>
            <a:ext cx="676986" cy="4347"/>
          </a:xfrm>
          <a:prstGeom prst="line">
            <a:avLst/>
          </a:prstGeom>
          <a:ln w="47625" cap="rnd">
            <a:solidFill>
              <a:srgbClr val="00B0F0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770354" y="3230874"/>
            <a:ext cx="992646" cy="4347"/>
          </a:xfrm>
          <a:prstGeom prst="line">
            <a:avLst/>
          </a:prstGeom>
          <a:ln w="47625" cap="rnd">
            <a:solidFill>
              <a:srgbClr val="00B0F0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329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382000" cy="1066800"/>
          </a:xfrm>
        </p:spPr>
        <p:txBody>
          <a:bodyPr/>
          <a:lstStyle/>
          <a:p>
            <a:r>
              <a:rPr lang="en-US" dirty="0"/>
              <a:t>Programming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398"/>
            <a:ext cx="8534400" cy="4724401"/>
          </a:xfrm>
        </p:spPr>
        <p:txBody>
          <a:bodyPr>
            <a:normAutofit fontScale="85000" lnSpcReduction="20000"/>
          </a:bodyPr>
          <a:lstStyle/>
          <a:p>
            <a:pPr marL="624078" indent="-514350">
              <a:buFont typeface="+mj-lt"/>
              <a:buAutoNum type="arabicParenR" startAt="3"/>
            </a:pPr>
            <a:r>
              <a:rPr lang="en-US" dirty="0"/>
              <a:t>Tabs</a:t>
            </a:r>
          </a:p>
          <a:p>
            <a:pPr lvl="1"/>
            <a:r>
              <a:rPr lang="en-US" dirty="0"/>
              <a:t>Bottom</a:t>
            </a:r>
          </a:p>
          <a:p>
            <a:pPr lvl="2"/>
            <a:r>
              <a:rPr lang="en-US" dirty="0" err="1"/>
              <a:t>Dockable</a:t>
            </a:r>
            <a:r>
              <a:rPr lang="en-US" dirty="0"/>
              <a:t> / Floatable</a:t>
            </a:r>
          </a:p>
          <a:p>
            <a:pPr lvl="3"/>
            <a:r>
              <a:rPr lang="en-US" dirty="0"/>
              <a:t>Cross Reference View</a:t>
            </a:r>
          </a:p>
          <a:p>
            <a:pPr lvl="4"/>
            <a:r>
              <a:rPr lang="en-US" dirty="0">
                <a:sym typeface="Wingdings" panose="05000000000000000000" pitchFamily="2" charset="2"/>
              </a:rPr>
              <a:t>Modes:</a:t>
            </a:r>
          </a:p>
          <a:p>
            <a:pPr lvl="5"/>
            <a:r>
              <a:rPr lang="en-US" dirty="0">
                <a:sym typeface="Wingdings" panose="05000000000000000000" pitchFamily="2" charset="2"/>
              </a:rPr>
              <a:t>(1) </a:t>
            </a:r>
            <a:r>
              <a:rPr lang="en-US" dirty="0" err="1">
                <a:sym typeface="Wingdings" panose="05000000000000000000" pitchFamily="2" charset="2"/>
              </a:rPr>
              <a:t>Xref</a:t>
            </a:r>
            <a:r>
              <a:rPr lang="en-US" dirty="0">
                <a:sym typeface="Wingdings" panose="05000000000000000000" pitchFamily="2" charset="2"/>
              </a:rPr>
              <a:t> mode</a:t>
            </a:r>
          </a:p>
          <a:p>
            <a:pPr lvl="6"/>
            <a:r>
              <a:rPr lang="en-US" dirty="0">
                <a:sym typeface="Wingdings" panose="05000000000000000000" pitchFamily="2" charset="2"/>
              </a:rPr>
              <a:t>Buttons</a:t>
            </a:r>
          </a:p>
          <a:p>
            <a:pPr lvl="7"/>
            <a:r>
              <a:rPr lang="en-US" b="1" dirty="0">
                <a:sym typeface="Wingdings" panose="05000000000000000000" pitchFamily="2" charset="2"/>
              </a:rPr>
              <a:t>Follow Ladder Cursor</a:t>
            </a:r>
          </a:p>
          <a:p>
            <a:pPr lvl="7"/>
            <a:r>
              <a:rPr lang="en-US" dirty="0">
                <a:sym typeface="Wingdings" panose="05000000000000000000" pitchFamily="2" charset="2"/>
              </a:rPr>
              <a:t>Point Scope – Ladder View cursor itself</a:t>
            </a:r>
          </a:p>
          <a:p>
            <a:pPr lvl="7"/>
            <a:r>
              <a:rPr lang="en-US" b="1" dirty="0">
                <a:sym typeface="Wingdings" panose="05000000000000000000" pitchFamily="2" charset="2"/>
              </a:rPr>
              <a:t>Instruction Scope – Ladder View instruction</a:t>
            </a:r>
          </a:p>
          <a:p>
            <a:pPr lvl="7"/>
            <a:r>
              <a:rPr lang="en-US" dirty="0">
                <a:sym typeface="Wingdings" panose="05000000000000000000" pitchFamily="2" charset="2"/>
              </a:rPr>
              <a:t>Rung Scope – Ladder View rung</a:t>
            </a:r>
          </a:p>
          <a:p>
            <a:pPr lvl="7"/>
            <a:r>
              <a:rPr lang="en-US" dirty="0">
                <a:sym typeface="Wingdings" panose="05000000000000000000" pitchFamily="2" charset="2"/>
              </a:rPr>
              <a:t>Block Scope – Ladder View code block</a:t>
            </a:r>
          </a:p>
          <a:p>
            <a:pPr lvl="7"/>
            <a:r>
              <a:rPr lang="en-US" dirty="0">
                <a:sym typeface="Wingdings" panose="05000000000000000000" pitchFamily="2" charset="2"/>
              </a:rPr>
              <a:t>Full Scope – Entire project</a:t>
            </a:r>
          </a:p>
          <a:p>
            <a:pPr lvl="7"/>
            <a:r>
              <a:rPr lang="en-US" dirty="0">
                <a:sym typeface="Wingdings" panose="05000000000000000000" pitchFamily="2" charset="2"/>
              </a:rPr>
              <a:t>Include Bits</a:t>
            </a:r>
          </a:p>
          <a:p>
            <a:pPr lvl="7"/>
            <a:r>
              <a:rPr lang="en-US" dirty="0">
                <a:sym typeface="Wingdings" panose="05000000000000000000" pitchFamily="2" charset="2"/>
              </a:rPr>
              <a:t>Include </a:t>
            </a:r>
            <a:r>
              <a:rPr lang="en-US" dirty="0" err="1">
                <a:sym typeface="Wingdings" panose="05000000000000000000" pitchFamily="2" charset="2"/>
              </a:rPr>
              <a:t>Numerics</a:t>
            </a:r>
            <a:endParaRPr lang="en-US" dirty="0">
              <a:sym typeface="Wingdings" panose="05000000000000000000" pitchFamily="2" charset="2"/>
            </a:endParaRPr>
          </a:p>
          <a:p>
            <a:pPr lvl="7"/>
            <a:r>
              <a:rPr lang="en-US" dirty="0">
                <a:sym typeface="Wingdings" panose="05000000000000000000" pitchFamily="2" charset="2"/>
              </a:rPr>
              <a:t>Include Structures</a:t>
            </a:r>
          </a:p>
          <a:p>
            <a:pPr lvl="7"/>
            <a:r>
              <a:rPr lang="en-US" dirty="0">
                <a:sym typeface="Wingdings" panose="05000000000000000000" pitchFamily="2" charset="2"/>
              </a:rPr>
              <a:t>Include Devices</a:t>
            </a:r>
          </a:p>
          <a:p>
            <a:pPr lvl="7"/>
            <a:r>
              <a:rPr lang="en-US" dirty="0">
                <a:sym typeface="Wingdings" panose="05000000000000000000" pitchFamily="2" charset="2"/>
              </a:rPr>
              <a:t>Include Inputs</a:t>
            </a:r>
          </a:p>
          <a:p>
            <a:pPr lvl="7"/>
            <a:r>
              <a:rPr lang="en-US" dirty="0">
                <a:sym typeface="Wingdings" panose="05000000000000000000" pitchFamily="2" charset="2"/>
              </a:rPr>
              <a:t>Include Outputs</a:t>
            </a:r>
          </a:p>
          <a:p>
            <a:pPr lvl="7"/>
            <a:r>
              <a:rPr lang="en-US" dirty="0">
                <a:sym typeface="Wingdings" panose="05000000000000000000" pitchFamily="2" charset="2"/>
              </a:rPr>
              <a:t>Expand – include range entries (e.g. SETR “C100 thru C120”)</a:t>
            </a:r>
          </a:p>
          <a:p>
            <a:pPr lvl="7"/>
            <a:r>
              <a:rPr lang="en-US" dirty="0">
                <a:sym typeface="Wingdings" panose="05000000000000000000" pitchFamily="2" charset="2"/>
              </a:rPr>
              <a:t>Sort order – Element, Nickname, Data-Block/Number ID</a:t>
            </a:r>
            <a:endParaRPr lang="en-US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33600"/>
            <a:ext cx="4705350" cy="143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4138110" y="2272929"/>
            <a:ext cx="3710490" cy="217712"/>
          </a:xfrm>
          <a:prstGeom prst="roundRect">
            <a:avLst/>
          </a:prstGeom>
          <a:noFill/>
          <a:ln w="5080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61188"/>
            <a:ext cx="17907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4066359"/>
            <a:ext cx="1762125" cy="1695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861" y="4038600"/>
            <a:ext cx="1762125" cy="1685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56425"/>
            <a:ext cx="1771650" cy="1685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2" y="4075884"/>
            <a:ext cx="1762125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326" y="4051663"/>
            <a:ext cx="1743075" cy="1685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961" y="4051663"/>
            <a:ext cx="1724025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9" y="4075884"/>
            <a:ext cx="1743075" cy="166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94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2" y="4061188"/>
            <a:ext cx="173355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75884"/>
            <a:ext cx="1752600" cy="166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96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4038600"/>
            <a:ext cx="173355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97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4075884"/>
            <a:ext cx="1752600" cy="166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98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326" y="4071121"/>
            <a:ext cx="1762125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99" name="Picture 19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474" y="5245608"/>
            <a:ext cx="5210747" cy="6217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0" name="Picture 20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52" y="3733800"/>
            <a:ext cx="126372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464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 animBg="1"/>
      <p:bldP spid="1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382000" cy="1066800"/>
          </a:xfrm>
        </p:spPr>
        <p:txBody>
          <a:bodyPr/>
          <a:lstStyle/>
          <a:p>
            <a:r>
              <a:rPr lang="en-US" dirty="0"/>
              <a:t>Programming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398"/>
            <a:ext cx="8534400" cy="4724401"/>
          </a:xfrm>
        </p:spPr>
        <p:txBody>
          <a:bodyPr>
            <a:normAutofit fontScale="92500" lnSpcReduction="10000"/>
          </a:bodyPr>
          <a:lstStyle/>
          <a:p>
            <a:pPr marL="624078" indent="-514350">
              <a:buFont typeface="+mj-lt"/>
              <a:buAutoNum type="arabicParenR" startAt="3"/>
            </a:pPr>
            <a:r>
              <a:rPr lang="en-US" dirty="0"/>
              <a:t>Tabs</a:t>
            </a:r>
          </a:p>
          <a:p>
            <a:pPr lvl="1"/>
            <a:r>
              <a:rPr lang="en-US" dirty="0"/>
              <a:t>Bottom</a:t>
            </a:r>
          </a:p>
          <a:p>
            <a:pPr lvl="2"/>
            <a:r>
              <a:rPr lang="en-US" dirty="0" err="1"/>
              <a:t>Dockable</a:t>
            </a:r>
            <a:r>
              <a:rPr lang="en-US" dirty="0"/>
              <a:t> / Floatable</a:t>
            </a:r>
          </a:p>
          <a:p>
            <a:pPr lvl="3"/>
            <a:r>
              <a:rPr lang="en-US" dirty="0"/>
              <a:t>Cross Reference View</a:t>
            </a:r>
          </a:p>
          <a:p>
            <a:pPr lvl="4"/>
            <a:r>
              <a:rPr lang="en-US" dirty="0">
                <a:sym typeface="Wingdings" panose="05000000000000000000" pitchFamily="2" charset="2"/>
              </a:rPr>
              <a:t>Modes:</a:t>
            </a:r>
          </a:p>
          <a:p>
            <a:pPr lvl="5"/>
            <a:r>
              <a:rPr lang="en-US" dirty="0">
                <a:sym typeface="Wingdings" panose="05000000000000000000" pitchFamily="2" charset="2"/>
              </a:rPr>
              <a:t>(2) Usage mode</a:t>
            </a:r>
          </a:p>
          <a:p>
            <a:pPr lvl="6"/>
            <a:r>
              <a:rPr lang="en-US" dirty="0">
                <a:sym typeface="Wingdings" panose="05000000000000000000" pitchFamily="2" charset="2"/>
              </a:rPr>
              <a:t>Buttons</a:t>
            </a:r>
          </a:p>
          <a:p>
            <a:pPr lvl="7"/>
            <a:r>
              <a:rPr lang="en-US" b="1" dirty="0">
                <a:sym typeface="Wingdings" panose="05000000000000000000" pitchFamily="2" charset="2"/>
              </a:rPr>
              <a:t>Follow Ladder Cursor</a:t>
            </a:r>
          </a:p>
          <a:p>
            <a:pPr lvl="7"/>
            <a:r>
              <a:rPr lang="en-US" dirty="0">
                <a:sym typeface="Wingdings" panose="05000000000000000000" pitchFamily="2" charset="2"/>
              </a:rPr>
              <a:t>Reverse Usage</a:t>
            </a:r>
          </a:p>
          <a:p>
            <a:pPr lvl="7"/>
            <a:r>
              <a:rPr lang="en-US" dirty="0">
                <a:sym typeface="Wingdings" panose="05000000000000000000" pitchFamily="2" charset="2"/>
              </a:rPr>
              <a:t>Field Size 8</a:t>
            </a:r>
          </a:p>
          <a:p>
            <a:pPr lvl="7"/>
            <a:r>
              <a:rPr lang="en-US" b="1" dirty="0">
                <a:sym typeface="Wingdings" panose="05000000000000000000" pitchFamily="2" charset="2"/>
              </a:rPr>
              <a:t>Field Size 10</a:t>
            </a:r>
          </a:p>
          <a:p>
            <a:pPr lvl="7"/>
            <a:r>
              <a:rPr lang="en-US" dirty="0">
                <a:sym typeface="Wingdings" panose="05000000000000000000" pitchFamily="2" charset="2"/>
              </a:rPr>
              <a:t>Field Size 16</a:t>
            </a:r>
          </a:p>
          <a:p>
            <a:pPr lvl="6"/>
            <a:r>
              <a:rPr lang="en-US" b="1" dirty="0">
                <a:sym typeface="Wingdings" panose="05000000000000000000" pitchFamily="2" charset="2"/>
              </a:rPr>
              <a:t>X</a:t>
            </a:r>
            <a:r>
              <a:rPr lang="en-US" dirty="0">
                <a:sym typeface="Wingdings" panose="05000000000000000000" pitchFamily="2" charset="2"/>
              </a:rPr>
              <a:t> = explicit use</a:t>
            </a:r>
          </a:p>
          <a:p>
            <a:pPr lvl="6"/>
            <a:r>
              <a:rPr lang="en-US" b="1" dirty="0">
                <a:sym typeface="Wingdings" panose="05000000000000000000" pitchFamily="2" charset="2"/>
              </a:rPr>
              <a:t>[</a:t>
            </a:r>
            <a:r>
              <a:rPr lang="en-US" dirty="0">
                <a:sym typeface="Wingdings" panose="05000000000000000000" pitchFamily="2" charset="2"/>
              </a:rPr>
              <a:t> = start range</a:t>
            </a:r>
          </a:p>
          <a:p>
            <a:pPr lvl="6"/>
            <a:r>
              <a:rPr lang="en-US" b="1" dirty="0">
                <a:sym typeface="Wingdings" panose="05000000000000000000" pitchFamily="2" charset="2"/>
              </a:rPr>
              <a:t>]</a:t>
            </a:r>
            <a:r>
              <a:rPr lang="en-US" dirty="0">
                <a:sym typeface="Wingdings" panose="05000000000000000000" pitchFamily="2" charset="2"/>
              </a:rPr>
              <a:t> = end range </a:t>
            </a:r>
          </a:p>
          <a:p>
            <a:pPr lvl="6"/>
            <a:r>
              <a:rPr lang="en-US" b="1" dirty="0">
                <a:sym typeface="Wingdings" panose="05000000000000000000" pitchFamily="2" charset="2"/>
              </a:rPr>
              <a:t>– </a:t>
            </a:r>
            <a:r>
              <a:rPr lang="en-US" dirty="0">
                <a:sym typeface="Wingdings" panose="05000000000000000000" pitchFamily="2" charset="2"/>
              </a:rPr>
              <a:t>= inside range</a:t>
            </a:r>
            <a:endParaRPr lang="en-US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33600"/>
            <a:ext cx="4705350" cy="143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XRe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221" y="1981200"/>
            <a:ext cx="3789111" cy="4722067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5179221" y="2216321"/>
            <a:ext cx="1713410" cy="217712"/>
          </a:xfrm>
          <a:prstGeom prst="roundRect">
            <a:avLst/>
          </a:prstGeom>
          <a:noFill/>
          <a:ln w="5080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648200"/>
            <a:ext cx="17907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504" y="1984248"/>
            <a:ext cx="3792665" cy="4726496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2" y="4648200"/>
            <a:ext cx="1743075" cy="1685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504" y="1984248"/>
            <a:ext cx="3792665" cy="4726496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4648200"/>
            <a:ext cx="17621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504" y="1984248"/>
            <a:ext cx="3792665" cy="4726496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743" y="4652962"/>
            <a:ext cx="173355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504" y="1984248"/>
            <a:ext cx="3792665" cy="4726496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652962"/>
            <a:ext cx="17526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4" name="Picture 2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35" y="3728085"/>
            <a:ext cx="126372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" y="3730752"/>
            <a:ext cx="1268730" cy="60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932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 uiExpand="1" animBg="1"/>
      <p:bldP spid="15" grpId="1" uiExpan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382000" cy="1066800"/>
          </a:xfrm>
        </p:spPr>
        <p:txBody>
          <a:bodyPr/>
          <a:lstStyle/>
          <a:p>
            <a:r>
              <a:rPr lang="en-US" dirty="0"/>
              <a:t>Programming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398"/>
            <a:ext cx="8534400" cy="4724401"/>
          </a:xfrm>
        </p:spPr>
        <p:txBody>
          <a:bodyPr>
            <a:normAutofit lnSpcReduction="10000"/>
          </a:bodyPr>
          <a:lstStyle/>
          <a:p>
            <a:pPr marL="624078" indent="-514350">
              <a:buFont typeface="+mj-lt"/>
              <a:buAutoNum type="arabicParenR" startAt="3"/>
            </a:pPr>
            <a:r>
              <a:rPr lang="en-US" dirty="0"/>
              <a:t>Tabs</a:t>
            </a:r>
          </a:p>
          <a:p>
            <a:pPr lvl="1"/>
            <a:r>
              <a:rPr lang="en-US" dirty="0"/>
              <a:t>Bottom</a:t>
            </a:r>
          </a:p>
          <a:p>
            <a:pPr lvl="2"/>
            <a:r>
              <a:rPr lang="en-US" dirty="0" err="1"/>
              <a:t>Dockable</a:t>
            </a:r>
            <a:r>
              <a:rPr lang="en-US" dirty="0"/>
              <a:t> / Floatable</a:t>
            </a:r>
          </a:p>
          <a:p>
            <a:pPr lvl="3"/>
            <a:r>
              <a:rPr lang="en-US" dirty="0"/>
              <a:t>Output Window</a:t>
            </a:r>
          </a:p>
          <a:p>
            <a:pPr lvl="4"/>
            <a:r>
              <a:rPr lang="en-US" dirty="0">
                <a:sym typeface="Wingdings" panose="05000000000000000000" pitchFamily="2" charset="2"/>
              </a:rPr>
              <a:t>Displays errors, warnings &amp; info</a:t>
            </a:r>
          </a:p>
          <a:p>
            <a:pPr lvl="4"/>
            <a:r>
              <a:rPr lang="en-US" dirty="0">
                <a:sym typeface="Wingdings" panose="05000000000000000000" pitchFamily="2" charset="2"/>
              </a:rPr>
              <a:t>Can be activated by:</a:t>
            </a:r>
          </a:p>
          <a:p>
            <a:pPr lvl="5"/>
            <a:r>
              <a:rPr lang="en-US" i="1" dirty="0">
                <a:sym typeface="Wingdings" panose="05000000000000000000" pitchFamily="2" charset="2"/>
              </a:rPr>
              <a:t>Edit  Accept</a:t>
            </a:r>
          </a:p>
          <a:p>
            <a:pPr lvl="5"/>
            <a:r>
              <a:rPr lang="en-US" i="1" dirty="0">
                <a:sym typeface="Wingdings" panose="05000000000000000000" pitchFamily="2" charset="2"/>
              </a:rPr>
              <a:t>PLC  Program Check</a:t>
            </a:r>
          </a:p>
          <a:p>
            <a:pPr lvl="5"/>
            <a:r>
              <a:rPr lang="en-US" i="1" dirty="0">
                <a:sym typeface="Wingdings" panose="05000000000000000000" pitchFamily="2" charset="2"/>
              </a:rPr>
              <a:t>File  Import</a:t>
            </a:r>
          </a:p>
          <a:p>
            <a:pPr lvl="5"/>
            <a:r>
              <a:rPr lang="en-US" i="1" dirty="0">
                <a:sym typeface="Wingdings" panose="05000000000000000000" pitchFamily="2" charset="2"/>
              </a:rPr>
              <a:t>Search  Replace…</a:t>
            </a:r>
          </a:p>
          <a:p>
            <a:pPr lvl="5"/>
            <a:r>
              <a:rPr lang="en-US" dirty="0">
                <a:sym typeface="Wingdings" panose="05000000000000000000" pitchFamily="2" charset="2"/>
              </a:rPr>
              <a:t>Changes to System Configuration</a:t>
            </a:r>
          </a:p>
          <a:p>
            <a:pPr lvl="5"/>
            <a:r>
              <a:rPr lang="en-US" dirty="0">
                <a:sym typeface="Wingdings" panose="05000000000000000000" pitchFamily="2" charset="2"/>
              </a:rPr>
              <a:t>After PID Auto-tune</a:t>
            </a:r>
          </a:p>
          <a:p>
            <a:pPr lvl="5"/>
            <a:r>
              <a:rPr lang="en-US" dirty="0">
                <a:sym typeface="Wingdings" panose="05000000000000000000" pitchFamily="2" charset="2"/>
              </a:rPr>
              <a:t>Connecting to PLC</a:t>
            </a:r>
          </a:p>
          <a:p>
            <a:pPr lvl="4"/>
            <a:r>
              <a:rPr lang="en-US" dirty="0">
                <a:sym typeface="Wingdings" panose="05000000000000000000" pitchFamily="2" charset="2"/>
              </a:rPr>
              <a:t>Filter Buttons: Error, Warning, Message</a:t>
            </a:r>
            <a:endParaRPr lang="en-US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2" y="1905000"/>
            <a:ext cx="4833461" cy="161925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4251327" y="2148837"/>
            <a:ext cx="2225673" cy="217712"/>
          </a:xfrm>
          <a:prstGeom prst="roundRect">
            <a:avLst/>
          </a:prstGeom>
          <a:noFill/>
          <a:ln w="5080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88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24078" indent="-514350">
              <a:buFont typeface="+mj-lt"/>
              <a:buAutoNum type="arabicParenR"/>
            </a:pPr>
            <a:r>
              <a:rPr lang="en-US" dirty="0"/>
              <a:t>Toolbars</a:t>
            </a:r>
          </a:p>
          <a:p>
            <a:pPr lvl="1"/>
            <a:r>
              <a:rPr lang="en-US" dirty="0"/>
              <a:t>Offline</a:t>
            </a:r>
          </a:p>
          <a:p>
            <a:pPr lvl="1"/>
            <a:r>
              <a:rPr lang="en-US" dirty="0"/>
              <a:t>Online</a:t>
            </a:r>
          </a:p>
          <a:p>
            <a:pPr lvl="1"/>
            <a:r>
              <a:rPr lang="en-US" dirty="0"/>
              <a:t>Ladder</a:t>
            </a:r>
          </a:p>
          <a:p>
            <a:pPr lvl="1"/>
            <a:r>
              <a:rPr lang="en-US" dirty="0"/>
              <a:t>File</a:t>
            </a:r>
          </a:p>
          <a:p>
            <a:pPr lvl="1"/>
            <a:r>
              <a:rPr lang="en-US" dirty="0"/>
              <a:t>Edit</a:t>
            </a:r>
          </a:p>
          <a:p>
            <a:pPr lvl="1"/>
            <a:r>
              <a:rPr lang="en-US" dirty="0"/>
              <a:t>Search</a:t>
            </a:r>
          </a:p>
          <a:p>
            <a:pPr lvl="1"/>
            <a:r>
              <a:rPr lang="en-US" dirty="0"/>
              <a:t>View</a:t>
            </a:r>
          </a:p>
          <a:p>
            <a:pPr lvl="1"/>
            <a:r>
              <a:rPr lang="en-US" dirty="0"/>
              <a:t>Tools</a:t>
            </a:r>
          </a:p>
          <a:p>
            <a:pPr lvl="1"/>
            <a:r>
              <a:rPr lang="en-US" dirty="0"/>
              <a:t>PLC</a:t>
            </a:r>
          </a:p>
          <a:p>
            <a:pPr lvl="1"/>
            <a:r>
              <a:rPr lang="en-US" dirty="0"/>
              <a:t>Debug</a:t>
            </a:r>
          </a:p>
          <a:p>
            <a:pPr lvl="1"/>
            <a:r>
              <a:rPr lang="en-US" dirty="0"/>
              <a:t>Window</a:t>
            </a:r>
          </a:p>
          <a:p>
            <a:pPr lvl="1"/>
            <a:r>
              <a:rPr lang="en-US" dirty="0"/>
              <a:t>Help</a:t>
            </a:r>
          </a:p>
          <a:p>
            <a:pPr marL="916686" lvl="1" indent="-514350"/>
            <a:endParaRPr lang="en-US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09800"/>
            <a:ext cx="5895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6" y="2840623"/>
            <a:ext cx="12763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778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3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4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45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46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7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88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29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1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11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382000" cy="1066800"/>
          </a:xfrm>
        </p:spPr>
        <p:txBody>
          <a:bodyPr/>
          <a:lstStyle/>
          <a:p>
            <a:r>
              <a:rPr lang="en-US" dirty="0"/>
              <a:t>Programming Environment</a:t>
            </a:r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398"/>
            <a:ext cx="7831200" cy="4645869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arenR" startAt="4"/>
            </a:pPr>
            <a:r>
              <a:rPr lang="en-US" dirty="0"/>
              <a:t>Status Bar</a:t>
            </a:r>
          </a:p>
          <a:p>
            <a:pPr lvl="1"/>
            <a:endParaRPr lang="en-US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586968"/>
              </p:ext>
            </p:extLst>
          </p:nvPr>
        </p:nvGraphicFramePr>
        <p:xfrm>
          <a:off x="533400" y="2590801"/>
          <a:ext cx="8001000" cy="4012010"/>
        </p:xfrm>
        <a:graphic>
          <a:graphicData uri="http://schemas.openxmlformats.org/drawingml/2006/table">
            <a:tbl>
              <a:tblPr firstRow="1" bandRow="1">
                <a:effectLst>
                  <a:outerShdw blurRad="76200" dist="76200" dir="2700000" algn="ctr" rotWithShape="0">
                    <a:schemeClr val="bg1">
                      <a:lumMod val="50000"/>
                    </a:schemeClr>
                  </a:outerShdw>
                </a:effectLst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51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POSSIBLE</a:t>
                      </a:r>
                      <a:r>
                        <a:rPr lang="en-US" sz="1400" baseline="0" dirty="0"/>
                        <a:t> VALUES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APPEARANCE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38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Writing to PLC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51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PLC writing 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51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PLC Mode Switch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/>
                        <a:t>Run, Term, Stop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51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Force 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/>
                        <a:t>Forces, Forces Suspended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51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Project/PLC sync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/>
                        <a:t>System (S), Program (P), Documentation (D)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51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Device 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err="1"/>
                        <a:t>Devs</a:t>
                      </a:r>
                      <a:r>
                        <a:rPr lang="en-US" sz="1400" i="1" dirty="0"/>
                        <a:t> OK, Device</a:t>
                      </a:r>
                      <a:r>
                        <a:rPr lang="en-US" sz="1400" i="1" baseline="0" dirty="0"/>
                        <a:t> Error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51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PLC 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/>
                        <a:t>PLC OK, Info, Warning, 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51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Session 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/>
                        <a:t>Online-Offline/&lt;user&gt;/&lt;link&gt;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51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PLC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/>
                        <a:t>Run,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51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Memory usage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/>
                        <a:t>Program:</a:t>
                      </a:r>
                      <a:r>
                        <a:rPr lang="en-US" sz="1400" i="0" baseline="0" dirty="0"/>
                        <a:t> </a:t>
                      </a:r>
                      <a:r>
                        <a:rPr lang="en-US" sz="1400" i="1" baseline="0" dirty="0"/>
                        <a:t>&lt;current&gt;/&lt;total&gt;</a:t>
                      </a:r>
                      <a:endParaRPr lang="en-US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51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PLC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/>
                        <a:t>e.g.</a:t>
                      </a:r>
                      <a:r>
                        <a:rPr lang="en-US" sz="1400" i="0" baseline="0" dirty="0"/>
                        <a:t> </a:t>
                      </a:r>
                      <a:r>
                        <a:rPr lang="en-US" sz="1400" i="1" dirty="0"/>
                        <a:t>H2-DM1E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44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Cursor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/>
                        <a:t>&lt;</a:t>
                      </a:r>
                      <a:r>
                        <a:rPr lang="en-US" sz="1400" i="1" dirty="0" err="1"/>
                        <a:t>CodeBlock</a:t>
                      </a:r>
                      <a:r>
                        <a:rPr lang="en-US" sz="1400" i="1" dirty="0"/>
                        <a:t>&gt;#&lt;Rung&gt;:&lt;Row&gt;:&lt;Column&gt;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127" y="2971800"/>
            <a:ext cx="3048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127" y="3276600"/>
            <a:ext cx="3048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581400"/>
            <a:ext cx="8286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552" y="3886200"/>
            <a:ext cx="4095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202" y="4495800"/>
            <a:ext cx="6953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827" y="4800600"/>
            <a:ext cx="6477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05400"/>
            <a:ext cx="1752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377" y="5410200"/>
            <a:ext cx="2857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877" y="5715000"/>
            <a:ext cx="7048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027" y="6019800"/>
            <a:ext cx="5715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927" y="6324600"/>
            <a:ext cx="14954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002" y="4171760"/>
            <a:ext cx="847725" cy="22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795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arenR" startAt="2"/>
            </a:pPr>
            <a:r>
              <a:rPr lang="en-US" dirty="0"/>
              <a:t>Utilities</a:t>
            </a:r>
          </a:p>
          <a:p>
            <a:pPr lvl="1"/>
            <a:r>
              <a:rPr lang="en-US" dirty="0"/>
              <a:t>Launchpad</a:t>
            </a:r>
          </a:p>
          <a:p>
            <a:pPr lvl="1"/>
            <a:r>
              <a:rPr lang="en-US" dirty="0"/>
              <a:t>Project Browser</a:t>
            </a:r>
          </a:p>
          <a:p>
            <a:pPr lvl="1"/>
            <a:r>
              <a:rPr lang="en-US" dirty="0"/>
              <a:t>Debug View</a:t>
            </a:r>
          </a:p>
          <a:p>
            <a:pPr lvl="1"/>
            <a:r>
              <a:rPr lang="en-US" dirty="0"/>
              <a:t>Data View</a:t>
            </a:r>
          </a:p>
          <a:p>
            <a:pPr lvl="1"/>
            <a:r>
              <a:rPr lang="en-US" dirty="0"/>
              <a:t>PID Overview</a:t>
            </a:r>
          </a:p>
          <a:p>
            <a:pPr marL="916686" lvl="1" indent="-514350"/>
            <a:endParaRPr lang="en-US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2" y="2057401"/>
            <a:ext cx="3710940" cy="464820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2" y="2057401"/>
            <a:ext cx="3710940" cy="464820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2" y="2057401"/>
            <a:ext cx="3710940" cy="464820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2" y="2057401"/>
            <a:ext cx="3710940" cy="464820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2" y="2057401"/>
            <a:ext cx="3710940" cy="464820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213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arenR" startAt="2"/>
            </a:pPr>
            <a:r>
              <a:rPr lang="en-US" dirty="0"/>
              <a:t>Utilities</a:t>
            </a:r>
          </a:p>
          <a:p>
            <a:pPr lvl="1"/>
            <a:r>
              <a:rPr lang="en-US" dirty="0"/>
              <a:t>Launchpad</a:t>
            </a:r>
          </a:p>
          <a:p>
            <a:pPr lvl="2"/>
            <a:r>
              <a:rPr lang="en-US" dirty="0"/>
              <a:t>Projects</a:t>
            </a:r>
          </a:p>
          <a:p>
            <a:pPr lvl="2"/>
            <a:r>
              <a:rPr lang="en-US" dirty="0"/>
              <a:t>Applications</a:t>
            </a:r>
          </a:p>
          <a:p>
            <a:pPr lvl="2"/>
            <a:r>
              <a:rPr lang="en-US" dirty="0"/>
              <a:t>Links</a:t>
            </a:r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2" y="2057401"/>
            <a:ext cx="3710940" cy="464820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962402" y="2209800"/>
            <a:ext cx="3710940" cy="144780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962400" y="3657600"/>
            <a:ext cx="3710940" cy="144780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962400" y="5105400"/>
            <a:ext cx="3710940" cy="144780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62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2" grpId="1" animBg="1"/>
      <p:bldP spid="12" grpId="2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3505202" cy="4325112"/>
          </a:xfrm>
        </p:spPr>
        <p:txBody>
          <a:bodyPr>
            <a:normAutofit lnSpcReduction="10000"/>
          </a:bodyPr>
          <a:lstStyle/>
          <a:p>
            <a:pPr marL="624078" indent="-514350">
              <a:buFont typeface="+mj-lt"/>
              <a:buAutoNum type="arabicParenR" startAt="2"/>
            </a:pPr>
            <a:r>
              <a:rPr lang="en-US" dirty="0"/>
              <a:t>Utilities</a:t>
            </a:r>
          </a:p>
          <a:p>
            <a:pPr lvl="1"/>
            <a:r>
              <a:rPr lang="en-US" dirty="0"/>
              <a:t>Launchpad</a:t>
            </a:r>
          </a:p>
          <a:p>
            <a:pPr lvl="2"/>
            <a:r>
              <a:rPr lang="en-US" dirty="0"/>
              <a:t>Projects</a:t>
            </a:r>
          </a:p>
          <a:p>
            <a:pPr lvl="3"/>
            <a:r>
              <a:rPr lang="en-US" u="sng" dirty="0"/>
              <a:t>Remove</a:t>
            </a:r>
            <a:r>
              <a:rPr lang="en-US" dirty="0"/>
              <a:t> – </a:t>
            </a:r>
            <a:r>
              <a:rPr lang="en-US" i="1" dirty="0"/>
              <a:t>Removes</a:t>
            </a:r>
            <a:br>
              <a:rPr lang="en-US" i="1" dirty="0"/>
            </a:br>
            <a:r>
              <a:rPr lang="en-US" i="1" dirty="0"/>
              <a:t>project from list</a:t>
            </a:r>
            <a:br>
              <a:rPr lang="en-US" i="1" dirty="0"/>
            </a:br>
            <a:r>
              <a:rPr lang="en-US" i="1" dirty="0"/>
              <a:t>and/or from disk</a:t>
            </a:r>
            <a:endParaRPr lang="en-US" dirty="0"/>
          </a:p>
          <a:p>
            <a:pPr lvl="3"/>
            <a:r>
              <a:rPr lang="en-US" u="sng" dirty="0"/>
              <a:t>Folders</a:t>
            </a:r>
            <a:r>
              <a:rPr lang="en-US" dirty="0"/>
              <a:t> – </a:t>
            </a:r>
            <a:r>
              <a:rPr lang="en-US" i="1" dirty="0"/>
              <a:t>Change</a:t>
            </a:r>
            <a:br>
              <a:rPr lang="en-US" i="1" dirty="0"/>
            </a:br>
            <a:r>
              <a:rPr lang="en-US" i="1" dirty="0"/>
              <a:t>project folder</a:t>
            </a:r>
            <a:br>
              <a:rPr lang="en-US" i="1" dirty="0"/>
            </a:br>
            <a:r>
              <a:rPr lang="en-US" i="1" dirty="0"/>
              <a:t>locations</a:t>
            </a:r>
            <a:endParaRPr lang="en-US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2" y="2057401"/>
            <a:ext cx="3710940" cy="464820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--&gt;UpArrow"/>
          <p:cNvSpPr/>
          <p:nvPr/>
        </p:nvSpPr>
        <p:spPr>
          <a:xfrm rot="10800000">
            <a:off x="5105400" y="3664132"/>
            <a:ext cx="381000" cy="533400"/>
          </a:xfrm>
          <a:prstGeom prst="downArrow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962402" y="2209800"/>
            <a:ext cx="3710940" cy="144780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[RemovePrj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778" y="4381501"/>
            <a:ext cx="4457696" cy="1352549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[FoldSet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996" y="4339048"/>
            <a:ext cx="4109550" cy="2278932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127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4811E-7 L 0.01181 0.05251 C 0.01424 0.06454 0.01788 0.07125 0.0217 0.07125 C 0.02621 0.07125 0.02969 0.06454 0.03212 0.05251 L 0.0441 -4.04811E-7 " pathEditMode="relative" rAng="0" ptsTypes="FffFF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35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arenR" startAt="2"/>
            </a:pPr>
            <a:r>
              <a:rPr lang="en-US" dirty="0"/>
              <a:t>Utilities</a:t>
            </a:r>
          </a:p>
          <a:p>
            <a:pPr lvl="1"/>
            <a:r>
              <a:rPr lang="en-US" dirty="0"/>
              <a:t>Launchpad</a:t>
            </a:r>
          </a:p>
          <a:p>
            <a:pPr lvl="2"/>
            <a:r>
              <a:rPr lang="en-US" dirty="0"/>
              <a:t>Applications</a:t>
            </a:r>
            <a:endParaRPr lang="en-US" i="1" dirty="0"/>
          </a:p>
          <a:p>
            <a:pPr lvl="3"/>
            <a:endParaRPr lang="en-US" i="1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1"/>
            <a:ext cx="3710940" cy="464820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 rot="10800000">
            <a:off x="5274125" y="5105399"/>
            <a:ext cx="381000" cy="533400"/>
          </a:xfrm>
          <a:prstGeom prst="downArrow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105400" y="3651067"/>
            <a:ext cx="3710940" cy="144780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3651066"/>
            <a:ext cx="3581400" cy="3052201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0070C0"/>
                </a:solidFill>
              </a:rPr>
              <a:t>Do-more Designer</a:t>
            </a:r>
          </a:p>
          <a:p>
            <a:r>
              <a:rPr lang="en-US" i="1" dirty="0">
                <a:solidFill>
                  <a:srgbClr val="0070C0"/>
                </a:solidFill>
              </a:rPr>
              <a:t>Do-more Logger</a:t>
            </a:r>
          </a:p>
          <a:p>
            <a:pPr marL="109728" indent="0">
              <a:buNone/>
            </a:pPr>
            <a:r>
              <a:rPr lang="en-US" i="1" dirty="0">
                <a:solidFill>
                  <a:srgbClr val="0070C0"/>
                </a:solidFill>
              </a:rPr>
              <a:t/>
            </a:r>
            <a:br>
              <a:rPr lang="en-US" i="1" dirty="0">
                <a:solidFill>
                  <a:srgbClr val="0070C0"/>
                </a:solidFill>
              </a:rPr>
            </a:br>
            <a:r>
              <a:rPr lang="en-US" i="1" dirty="0">
                <a:solidFill>
                  <a:srgbClr val="0070C0"/>
                </a:solidFill>
              </a:rPr>
              <a:t/>
            </a:r>
            <a:br>
              <a:rPr lang="en-US" i="1" dirty="0">
                <a:solidFill>
                  <a:srgbClr val="0070C0"/>
                </a:solidFill>
              </a:rPr>
            </a:br>
            <a:r>
              <a:rPr lang="en-US" i="1" dirty="0">
                <a:solidFill>
                  <a:srgbClr val="0070C0"/>
                </a:solidFill>
              </a:rPr>
              <a:t/>
            </a:r>
            <a:br>
              <a:rPr lang="en-US" i="1" dirty="0">
                <a:solidFill>
                  <a:srgbClr val="0070C0"/>
                </a:solidFill>
              </a:rPr>
            </a:br>
            <a:r>
              <a:rPr lang="en-US" i="1" dirty="0">
                <a:solidFill>
                  <a:srgbClr val="0070C0"/>
                </a:solidFill>
              </a:rPr>
              <a:t/>
            </a:r>
            <a:br>
              <a:rPr lang="en-US" i="1" dirty="0">
                <a:solidFill>
                  <a:srgbClr val="0070C0"/>
                </a:solidFill>
              </a:rPr>
            </a:br>
            <a:r>
              <a:rPr lang="en-US" i="1" dirty="0">
                <a:solidFill>
                  <a:srgbClr val="0070C0"/>
                </a:solidFill>
              </a:rPr>
              <a:t/>
            </a:r>
            <a:br>
              <a:rPr lang="en-US" i="1" dirty="0">
                <a:solidFill>
                  <a:srgbClr val="0070C0"/>
                </a:solidFill>
              </a:rPr>
            </a:br>
            <a:r>
              <a:rPr lang="en-US" i="1" dirty="0">
                <a:solidFill>
                  <a:srgbClr val="0070C0"/>
                </a:solidFill>
              </a:rPr>
              <a:t/>
            </a:r>
            <a:br>
              <a:rPr lang="en-US" i="1" dirty="0">
                <a:solidFill>
                  <a:srgbClr val="0070C0"/>
                </a:solidFill>
              </a:rPr>
            </a:br>
            <a:r>
              <a:rPr lang="en-US" i="1" dirty="0">
                <a:solidFill>
                  <a:srgbClr val="0070C0"/>
                </a:solidFill>
              </a:rPr>
              <a:t/>
            </a:r>
            <a:br>
              <a:rPr lang="en-US" i="1" dirty="0">
                <a:solidFill>
                  <a:srgbClr val="0070C0"/>
                </a:solidFill>
              </a:rPr>
            </a:br>
            <a:r>
              <a:rPr lang="en-US" i="1" dirty="0">
                <a:solidFill>
                  <a:srgbClr val="0070C0"/>
                </a:solidFill>
              </a:rPr>
              <a:t/>
            </a:r>
            <a:br>
              <a:rPr lang="en-US" i="1" dirty="0">
                <a:solidFill>
                  <a:srgbClr val="0070C0"/>
                </a:solidFill>
              </a:rPr>
            </a:br>
            <a:r>
              <a:rPr lang="en-US" i="1" dirty="0">
                <a:solidFill>
                  <a:srgbClr val="0070C0"/>
                </a:solidFill>
              </a:rPr>
              <a:t/>
            </a:r>
            <a:br>
              <a:rPr lang="en-US" i="1" dirty="0">
                <a:solidFill>
                  <a:srgbClr val="0070C0"/>
                </a:solidFill>
              </a:rPr>
            </a:br>
            <a:r>
              <a:rPr lang="en-US" i="1" dirty="0">
                <a:solidFill>
                  <a:srgbClr val="0070C0"/>
                </a:solidFill>
              </a:rPr>
              <a:t/>
            </a:r>
            <a:br>
              <a:rPr lang="en-US" i="1" dirty="0">
                <a:solidFill>
                  <a:srgbClr val="0070C0"/>
                </a:solidFill>
              </a:rPr>
            </a:br>
            <a:r>
              <a:rPr lang="en-US" i="1" dirty="0">
                <a:solidFill>
                  <a:srgbClr val="0070C0"/>
                </a:solidFill>
              </a:rPr>
              <a:t/>
            </a:r>
            <a:br>
              <a:rPr lang="en-US" i="1" dirty="0">
                <a:solidFill>
                  <a:srgbClr val="0070C0"/>
                </a:solidFill>
              </a:rPr>
            </a:br>
            <a:endParaRPr lang="en-US" i="1" dirty="0">
              <a:solidFill>
                <a:srgbClr val="0070C0"/>
              </a:solidFill>
            </a:endParaRPr>
          </a:p>
          <a:p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346" y="2324915"/>
            <a:ext cx="4671254" cy="362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053" y="2324915"/>
            <a:ext cx="5348287" cy="334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025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arenR" startAt="2"/>
            </a:pPr>
            <a:r>
              <a:rPr lang="en-US" dirty="0"/>
              <a:t>Utilities</a:t>
            </a:r>
          </a:p>
          <a:p>
            <a:pPr lvl="1"/>
            <a:r>
              <a:rPr lang="en-US" dirty="0"/>
              <a:t>Launchpad</a:t>
            </a:r>
          </a:p>
          <a:p>
            <a:pPr lvl="2"/>
            <a:r>
              <a:rPr lang="en-US" dirty="0"/>
              <a:t>Applications</a:t>
            </a:r>
            <a:endParaRPr lang="en-US" i="1" dirty="0"/>
          </a:p>
          <a:p>
            <a:pPr lvl="3"/>
            <a:endParaRPr lang="en-US" i="1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3651066"/>
            <a:ext cx="3581400" cy="3052201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0070C0"/>
                </a:solidFill>
              </a:rPr>
              <a:t>Do-more Designer</a:t>
            </a:r>
          </a:p>
          <a:p>
            <a:r>
              <a:rPr lang="en-US" i="1" dirty="0">
                <a:solidFill>
                  <a:srgbClr val="0070C0"/>
                </a:solidFill>
              </a:rPr>
              <a:t>Do-more Logger</a:t>
            </a:r>
          </a:p>
          <a:p>
            <a:pPr lvl="1"/>
            <a:r>
              <a:rPr lang="en-US" dirty="0"/>
              <a:t>Displays debug &amp; status </a:t>
            </a:r>
            <a:br>
              <a:rPr lang="en-US" dirty="0"/>
            </a:br>
            <a:r>
              <a:rPr lang="en-US" dirty="0"/>
              <a:t>messages received from </a:t>
            </a:r>
            <a:br>
              <a:rPr lang="en-US" dirty="0"/>
            </a:br>
            <a:r>
              <a:rPr lang="en-US" dirty="0"/>
              <a:t>Do-more CPU w/ Ethernet </a:t>
            </a:r>
            <a:br>
              <a:rPr lang="en-US" dirty="0"/>
            </a:br>
            <a:r>
              <a:rPr lang="en-US" dirty="0"/>
              <a:t>port.</a:t>
            </a:r>
          </a:p>
          <a:p>
            <a:pPr lvl="1"/>
            <a:r>
              <a:rPr lang="en-US" dirty="0"/>
              <a:t>Packets are sent to UDP Port </a:t>
            </a:r>
            <a:br>
              <a:rPr lang="en-US" dirty="0"/>
            </a:br>
            <a:r>
              <a:rPr lang="en-US" dirty="0"/>
              <a:t># 7272(hex)</a:t>
            </a:r>
          </a:p>
          <a:p>
            <a:pPr lvl="1"/>
            <a:r>
              <a:rPr lang="en-US" b="1" i="1" dirty="0">
                <a:solidFill>
                  <a:srgbClr val="0070C0"/>
                </a:solidFill>
              </a:rPr>
              <a:t>$</a:t>
            </a:r>
            <a:r>
              <a:rPr lang="en-US" b="1" i="1" dirty="0" err="1">
                <a:solidFill>
                  <a:srgbClr val="0070C0"/>
                </a:solidFill>
              </a:rPr>
              <a:t>EnableMsgDump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b="1" i="1" dirty="0">
                <a:solidFill>
                  <a:srgbClr val="0070C0"/>
                </a:solidFill>
              </a:rPr>
              <a:t>(ST36)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br>
              <a:rPr lang="en-US" i="1" dirty="0">
                <a:solidFill>
                  <a:srgbClr val="0070C0"/>
                </a:solidFill>
              </a:rPr>
            </a:br>
            <a:r>
              <a:rPr lang="en-US" i="1" dirty="0"/>
              <a:t>= </a:t>
            </a:r>
            <a:r>
              <a:rPr lang="en-US" dirty="0"/>
              <a:t>ON to enable</a:t>
            </a:r>
          </a:p>
          <a:p>
            <a:pPr lvl="1"/>
            <a:r>
              <a:rPr lang="en-US" dirty="0"/>
              <a:t>Very handy for </a:t>
            </a:r>
            <a:br>
              <a:rPr lang="en-US" dirty="0"/>
            </a:br>
            <a:r>
              <a:rPr lang="en-US" dirty="0"/>
              <a:t>troubleshooting </a:t>
            </a:r>
            <a:r>
              <a:rPr lang="en-US" b="1" dirty="0">
                <a:solidFill>
                  <a:srgbClr val="00B050"/>
                </a:solidFill>
              </a:rPr>
              <a:t>EMAIL</a:t>
            </a:r>
            <a:r>
              <a:rPr lang="en-US" i="1" dirty="0">
                <a:solidFill>
                  <a:srgbClr val="0070C0"/>
                </a:solidFill>
              </a:rPr>
              <a:t/>
            </a:r>
            <a:br>
              <a:rPr lang="en-US" i="1" dirty="0">
                <a:solidFill>
                  <a:srgbClr val="0070C0"/>
                </a:solidFill>
              </a:rPr>
            </a:br>
            <a:r>
              <a:rPr lang="en-US" i="1" dirty="0">
                <a:solidFill>
                  <a:srgbClr val="0070C0"/>
                </a:solidFill>
              </a:rPr>
              <a:t/>
            </a:r>
            <a:br>
              <a:rPr lang="en-US" i="1" dirty="0">
                <a:solidFill>
                  <a:srgbClr val="0070C0"/>
                </a:solidFill>
              </a:rPr>
            </a:br>
            <a:r>
              <a:rPr lang="en-US" i="1" dirty="0">
                <a:solidFill>
                  <a:srgbClr val="0070C0"/>
                </a:solidFill>
              </a:rPr>
              <a:t/>
            </a:r>
            <a:br>
              <a:rPr lang="en-US" i="1" dirty="0">
                <a:solidFill>
                  <a:srgbClr val="0070C0"/>
                </a:solidFill>
              </a:rPr>
            </a:br>
            <a:r>
              <a:rPr lang="en-US" i="1" dirty="0">
                <a:solidFill>
                  <a:srgbClr val="0070C0"/>
                </a:solidFill>
              </a:rPr>
              <a:t/>
            </a:r>
            <a:br>
              <a:rPr lang="en-US" i="1" dirty="0">
                <a:solidFill>
                  <a:srgbClr val="0070C0"/>
                </a:solidFill>
              </a:rPr>
            </a:br>
            <a:endParaRPr lang="en-US" i="1" dirty="0">
              <a:solidFill>
                <a:srgbClr val="0070C0"/>
              </a:solidFill>
            </a:endParaRPr>
          </a:p>
          <a:p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053" y="2324915"/>
            <a:ext cx="5348287" cy="334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10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arenR" startAt="2"/>
            </a:pPr>
            <a:r>
              <a:rPr lang="en-US" dirty="0"/>
              <a:t>Utilities</a:t>
            </a:r>
          </a:p>
          <a:p>
            <a:pPr lvl="1"/>
            <a:r>
              <a:rPr lang="en-US" dirty="0"/>
              <a:t>Launchpad</a:t>
            </a:r>
          </a:p>
          <a:p>
            <a:pPr lvl="2"/>
            <a:r>
              <a:rPr lang="en-US" dirty="0"/>
              <a:t>Applications</a:t>
            </a:r>
            <a:endParaRPr lang="en-US" i="1" dirty="0"/>
          </a:p>
          <a:p>
            <a:pPr lvl="3"/>
            <a:endParaRPr lang="en-US" i="1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3651066"/>
            <a:ext cx="7696200" cy="3052201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0070C0"/>
                </a:solidFill>
              </a:rPr>
              <a:t>Do-more Designer</a:t>
            </a:r>
          </a:p>
          <a:p>
            <a:r>
              <a:rPr lang="en-US" i="1" dirty="0">
                <a:solidFill>
                  <a:srgbClr val="0070C0"/>
                </a:solidFill>
              </a:rPr>
              <a:t>Do-more Logger</a:t>
            </a:r>
          </a:p>
          <a:p>
            <a:r>
              <a:rPr lang="en-US" i="1" dirty="0">
                <a:solidFill>
                  <a:srgbClr val="0070C0"/>
                </a:solidFill>
              </a:rPr>
              <a:t>NetEdit3</a:t>
            </a:r>
          </a:p>
          <a:p>
            <a:r>
              <a:rPr lang="en-US" i="1" dirty="0" err="1">
                <a:solidFill>
                  <a:srgbClr val="0070C0"/>
                </a:solidFill>
              </a:rPr>
              <a:t>IPConfig</a:t>
            </a:r>
            <a:endParaRPr lang="en-US" i="1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Recover missing Ethernet device </a:t>
            </a:r>
            <a:br>
              <a:rPr lang="en-US" dirty="0"/>
            </a:br>
            <a:r>
              <a:rPr lang="en-US" dirty="0"/>
              <a:t>(NetEdit can’t see; IPX </a:t>
            </a:r>
            <a:r>
              <a:rPr lang="en-US" dirty="0" err="1"/>
              <a:t>unavail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(1) Select Adapter at bottom</a:t>
            </a:r>
          </a:p>
          <a:p>
            <a:pPr lvl="1"/>
            <a:r>
              <a:rPr lang="en-US" dirty="0"/>
              <a:t>(2) Get MAC address from device’s </a:t>
            </a:r>
            <a:br>
              <a:rPr lang="en-US" dirty="0"/>
            </a:br>
            <a:r>
              <a:rPr lang="en-US" dirty="0"/>
              <a:t>label</a:t>
            </a:r>
          </a:p>
          <a:p>
            <a:pPr lvl="1"/>
            <a:r>
              <a:rPr lang="en-US" dirty="0"/>
              <a:t>(3) Enter MAC address in </a:t>
            </a:r>
            <a:br>
              <a:rPr lang="en-US" dirty="0"/>
            </a:br>
            <a:r>
              <a:rPr lang="en-US" dirty="0"/>
              <a:t>“Ethernet Address”</a:t>
            </a:r>
          </a:p>
          <a:p>
            <a:pPr lvl="1"/>
            <a:r>
              <a:rPr lang="en-US" dirty="0"/>
              <a:t>(4) Enter “IP Address” you want missing device to have (must be on PC’s subnet)</a:t>
            </a:r>
          </a:p>
          <a:p>
            <a:pPr lvl="1"/>
            <a:r>
              <a:rPr lang="en-US" dirty="0"/>
              <a:t>(5) “Subnet Mask” got set when Adapter was selected (but you can change it)</a:t>
            </a:r>
          </a:p>
          <a:p>
            <a:pPr lvl="1"/>
            <a:r>
              <a:rPr lang="en-US" dirty="0"/>
              <a:t>(6) Press &lt;Write&gt; button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i="1" dirty="0">
                <a:solidFill>
                  <a:srgbClr val="00B050"/>
                </a:solidFill>
                <a:sym typeface="Wingdings" panose="05000000000000000000" pitchFamily="2" charset="2"/>
              </a:rPr>
              <a:t>“Cool! Found device!” </a:t>
            </a:r>
            <a:r>
              <a:rPr lang="en-US" dirty="0">
                <a:sym typeface="Wingdings" panose="05000000000000000000" pitchFamily="2" charset="2"/>
              </a:rPr>
              <a:t>or </a:t>
            </a:r>
            <a:r>
              <a:rPr lang="en-US" i="1" dirty="0">
                <a:solidFill>
                  <a:srgbClr val="FF0000"/>
                </a:solidFill>
                <a:sym typeface="Wingdings" panose="05000000000000000000" pitchFamily="2" charset="2"/>
              </a:rPr>
              <a:t>“Sorry! Unable to find device!”</a:t>
            </a:r>
            <a:endParaRPr lang="en-US" i="1" dirty="0">
              <a:solidFill>
                <a:srgbClr val="FF0000"/>
              </a:solidFill>
            </a:endParaRPr>
          </a:p>
          <a:p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09800"/>
            <a:ext cx="4544311" cy="361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998" y="2249086"/>
            <a:ext cx="41719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73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lnDef>
      <a:spPr>
        <a:ln w="92075" cap="rnd">
          <a:solidFill>
            <a:srgbClr val="FF0000"/>
          </a:solidFill>
          <a:headEnd type="oval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108617</TotalTime>
  <Words>1397</Words>
  <Application>Microsoft Office PowerPoint</Application>
  <PresentationFormat>On-screen Show (4:3)</PresentationFormat>
  <Paragraphs>423</Paragraphs>
  <Slides>30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Urban</vt:lpstr>
      <vt:lpstr>Do-more Technical Training</vt:lpstr>
      <vt:lpstr>Programming Environment</vt:lpstr>
      <vt:lpstr>Programming Environment</vt:lpstr>
      <vt:lpstr>Programming Environment</vt:lpstr>
      <vt:lpstr>Programming Environment</vt:lpstr>
      <vt:lpstr>Programming Environment</vt:lpstr>
      <vt:lpstr>Programming Environment</vt:lpstr>
      <vt:lpstr>Programming Environment</vt:lpstr>
      <vt:lpstr>Programming Environment</vt:lpstr>
      <vt:lpstr>Programming Environment</vt:lpstr>
      <vt:lpstr>Programming Environment</vt:lpstr>
      <vt:lpstr>Programming Environment</vt:lpstr>
      <vt:lpstr>Programming Environment</vt:lpstr>
      <vt:lpstr>Programming Environment</vt:lpstr>
      <vt:lpstr>Programming Environment</vt:lpstr>
      <vt:lpstr>Programming Environment</vt:lpstr>
      <vt:lpstr>Programming Environment</vt:lpstr>
      <vt:lpstr>Programming Environment</vt:lpstr>
      <vt:lpstr>Programming Environment</vt:lpstr>
      <vt:lpstr>Programming Environment</vt:lpstr>
      <vt:lpstr>Programming Environment</vt:lpstr>
      <vt:lpstr>Programming Environment</vt:lpstr>
      <vt:lpstr>Programming Environment</vt:lpstr>
      <vt:lpstr>Programming Environment</vt:lpstr>
      <vt:lpstr>Programming Environment</vt:lpstr>
      <vt:lpstr>Programming Environment</vt:lpstr>
      <vt:lpstr>Programming Environment</vt:lpstr>
      <vt:lpstr>Programming Environment</vt:lpstr>
      <vt:lpstr>Programming Environment</vt:lpstr>
      <vt:lpstr>Programming Environment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Do-more Way</dc:title>
  <dc:creator>Greg</dc:creator>
  <cp:lastModifiedBy>Greg</cp:lastModifiedBy>
  <cp:revision>650</cp:revision>
  <dcterms:created xsi:type="dcterms:W3CDTF">2014-08-20T17:24:46Z</dcterms:created>
  <dcterms:modified xsi:type="dcterms:W3CDTF">2016-05-17T19:18:33Z</dcterms:modified>
</cp:coreProperties>
</file>