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56" r:id="rId2"/>
    <p:sldId id="264" r:id="rId3"/>
    <p:sldId id="274" r:id="rId4"/>
    <p:sldId id="277" r:id="rId5"/>
    <p:sldId id="2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5733" autoAdjust="0"/>
  </p:normalViewPr>
  <p:slideViewPr>
    <p:cSldViewPr>
      <p:cViewPr>
        <p:scale>
          <a:sx n="109" d="100"/>
          <a:sy n="109" d="100"/>
        </p:scale>
        <p:origin x="-167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 smtClean="0"/>
              <a:t>Launchpad</a:t>
            </a:r>
            <a:r>
              <a:rPr lang="en-US" baseline="0" dirty="0" smtClean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Control Logic</a:t>
            </a:r>
            <a:endParaRPr lang="en-US" baseline="0" dirty="0"/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NOTE: Message Dump – enables dump to Do-more Logger, $</a:t>
            </a:r>
            <a:r>
              <a:rPr lang="en-US" baseline="0" dirty="0" err="1" smtClean="0"/>
              <a:t>EnableMsgDump</a:t>
            </a:r>
            <a:r>
              <a:rPr lang="en-US" baseline="0" dirty="0" smtClean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 smtClean="0"/>
              <a:t>Launchpad</a:t>
            </a:r>
            <a:r>
              <a:rPr lang="en-US" baseline="0" dirty="0" smtClean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Control Logic</a:t>
            </a:r>
            <a:endParaRPr lang="en-US" baseline="0" dirty="0"/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NOTE: Message Dump – enables dump to Do-more Logger, $</a:t>
            </a:r>
            <a:r>
              <a:rPr lang="en-US" baseline="0" dirty="0" err="1" smtClean="0"/>
              <a:t>EnableMsgDump</a:t>
            </a:r>
            <a:r>
              <a:rPr lang="en-US" baseline="0" dirty="0" smtClean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r>
              <a:rPr lang="en-US" baseline="0" dirty="0"/>
              <a:t>* Program NETTIME using Richard’s SNTP server IP </a:t>
            </a:r>
            <a:r>
              <a:rPr lang="en-US" baseline="0" dirty="0" smtClean="0"/>
              <a:t>address (10.1.1.8)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 smtClean="0"/>
              <a:t>Launchpad</a:t>
            </a:r>
            <a:r>
              <a:rPr lang="en-US" baseline="0" dirty="0" smtClean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Control Logic</a:t>
            </a:r>
            <a:endParaRPr lang="en-US" baseline="0" dirty="0"/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NOTE: Message Dump – enables dump to Do-more Logger, $</a:t>
            </a:r>
            <a:r>
              <a:rPr lang="en-US" baseline="0" dirty="0" err="1" smtClean="0"/>
              <a:t>EnableMsgDump</a:t>
            </a:r>
            <a:r>
              <a:rPr lang="en-US" baseline="0" dirty="0" smtClean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Do-more Technical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</a:p>
          <a:p>
            <a:r>
              <a:rPr lang="en-US" sz="2000" dirty="0" smtClean="0"/>
              <a:t>(Time Sync)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Communication (Time Sync)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4258491" cy="4419601"/>
          </a:xfrm>
        </p:spPr>
        <p:txBody>
          <a:bodyPr>
            <a:normAutofit/>
          </a:bodyPr>
          <a:lstStyle/>
          <a:p>
            <a:r>
              <a:rPr lang="en-US" dirty="0" smtClean="0"/>
              <a:t>CPU Configuration</a:t>
            </a:r>
            <a:endParaRPr lang="en-US" dirty="0"/>
          </a:p>
          <a:p>
            <a:pPr lvl="1"/>
            <a:r>
              <a:rPr lang="en-US" dirty="0" err="1" smtClean="0"/>
              <a:t>TimeSync</a:t>
            </a:r>
            <a:r>
              <a:rPr lang="en-US" dirty="0" smtClean="0"/>
              <a:t> Configuration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545" y="2065026"/>
            <a:ext cx="431445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Down Arrow 14"/>
          <p:cNvSpPr/>
          <p:nvPr/>
        </p:nvSpPr>
        <p:spPr>
          <a:xfrm rot="16200000">
            <a:off x="4247601" y="2100945"/>
            <a:ext cx="381000" cy="533400"/>
          </a:xfrm>
          <a:prstGeom prst="downArrow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579327" y="3167745"/>
            <a:ext cx="1143000" cy="1380309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0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 (Time Sync)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477250" cy="4798268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TimeSync</a:t>
            </a:r>
            <a:r>
              <a:rPr lang="en-US" dirty="0" smtClean="0"/>
              <a:t> Configuration</a:t>
            </a:r>
          </a:p>
          <a:p>
            <a:pPr lvl="1"/>
            <a:r>
              <a:rPr lang="en-US" dirty="0" smtClean="0"/>
              <a:t>Automatic time sync network</a:t>
            </a:r>
          </a:p>
          <a:p>
            <a:pPr lvl="2"/>
            <a:r>
              <a:rPr lang="en-US" dirty="0" smtClean="0"/>
              <a:t>1 server</a:t>
            </a:r>
          </a:p>
          <a:p>
            <a:pPr lvl="2"/>
            <a:r>
              <a:rPr lang="en-US" dirty="0" smtClean="0"/>
              <a:t>1 or more alternate server(s)</a:t>
            </a:r>
          </a:p>
          <a:p>
            <a:pPr lvl="2"/>
            <a:r>
              <a:rPr lang="en-US" dirty="0" smtClean="0"/>
              <a:t>1 or more client(s)</a:t>
            </a:r>
          </a:p>
          <a:p>
            <a:pPr lvl="1"/>
            <a:r>
              <a:rPr lang="en-US" dirty="0" smtClean="0"/>
              <a:t>TCP/IP broadcast (network domain)</a:t>
            </a:r>
          </a:p>
          <a:p>
            <a:pPr lvl="1"/>
            <a:r>
              <a:rPr lang="en-US" u="sng" dirty="0" smtClean="0"/>
              <a:t>Disabled</a:t>
            </a:r>
            <a:r>
              <a:rPr lang="en-US" dirty="0" smtClean="0"/>
              <a:t>: default</a:t>
            </a:r>
          </a:p>
          <a:p>
            <a:pPr lvl="1"/>
            <a:r>
              <a:rPr lang="en-US" u="sng" dirty="0" smtClean="0"/>
              <a:t>Client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Listens for server’s time-sync packet</a:t>
            </a:r>
          </a:p>
          <a:p>
            <a:pPr lvl="2"/>
            <a:r>
              <a:rPr lang="en-US" dirty="0" smtClean="0"/>
              <a:t>If heard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</a:p>
          <a:p>
            <a:pPr lvl="3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$</a:t>
            </a:r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TimeSynced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 (ST23) </a:t>
            </a:r>
            <a:r>
              <a:rPr lang="en-US" dirty="0" smtClean="0">
                <a:sym typeface="Wingdings" panose="05000000000000000000" pitchFamily="2" charset="2"/>
              </a:rPr>
              <a:t>= ON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Sets real-time clock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Keeps listening (times down from </a:t>
            </a:r>
            <a:r>
              <a:rPr lang="en-US" u="sng" dirty="0" smtClean="0">
                <a:sym typeface="Wingdings" panose="05000000000000000000" pitchFamily="2" charset="2"/>
              </a:rPr>
              <a:t>Update Interval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If </a:t>
            </a:r>
            <a:r>
              <a:rPr lang="en-US" u="sng" dirty="0" smtClean="0">
                <a:sym typeface="Wingdings" panose="05000000000000000000" pitchFamily="2" charset="2"/>
              </a:rPr>
              <a:t>Update Interval</a:t>
            </a:r>
            <a:r>
              <a:rPr lang="en-US" dirty="0" smtClean="0">
                <a:sym typeface="Wingdings" panose="05000000000000000000" pitchFamily="2" charset="2"/>
              </a:rPr>
              <a:t> times out  </a:t>
            </a:r>
          </a:p>
          <a:p>
            <a:pPr lvl="3"/>
            <a:r>
              <a:rPr lang="en-US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$</a:t>
            </a:r>
            <a:r>
              <a:rPr lang="en-US" b="1" i="1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TimeSynced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 (ST23) </a:t>
            </a:r>
            <a:r>
              <a:rPr lang="en-US" dirty="0" smtClean="0">
                <a:sym typeface="Wingdings" panose="05000000000000000000" pitchFamily="2" charset="2"/>
              </a:rPr>
              <a:t>= OFF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Keeps listening (times down from </a:t>
            </a:r>
            <a:r>
              <a:rPr lang="en-US" u="sng" dirty="0" smtClean="0">
                <a:sym typeface="Wingdings" panose="05000000000000000000" pitchFamily="2" charset="2"/>
              </a:rPr>
              <a:t>Update Interval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u="sng" dirty="0" smtClean="0">
                <a:sym typeface="Wingdings" panose="05000000000000000000" pitchFamily="2" charset="2"/>
              </a:rPr>
              <a:t>Server</a:t>
            </a:r>
            <a:r>
              <a:rPr lang="en-US" dirty="0" smtClean="0">
                <a:sym typeface="Wingdings" panose="05000000000000000000" pitchFamily="2" charset="2"/>
              </a:rPr>
              <a:t>: transmits 3 time-sync packets (5 second intervals) every </a:t>
            </a:r>
            <a:r>
              <a:rPr lang="en-US" u="sng" dirty="0" smtClean="0">
                <a:sym typeface="Wingdings" panose="05000000000000000000" pitchFamily="2" charset="2"/>
              </a:rPr>
              <a:t>Update Interval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u="sng" dirty="0" smtClean="0">
                <a:sym typeface="Wingdings" panose="05000000000000000000" pitchFamily="2" charset="2"/>
              </a:rPr>
              <a:t>Alternate</a:t>
            </a:r>
            <a:r>
              <a:rPr lang="en-US" dirty="0" smtClean="0">
                <a:sym typeface="Wingdings" panose="05000000000000000000" pitchFamily="2" charset="2"/>
              </a:rPr>
              <a:t>:</a:t>
            </a:r>
            <a:endParaRPr lang="en-US" u="sng" dirty="0" smtClean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Normally a </a:t>
            </a:r>
            <a:r>
              <a:rPr lang="en-US" u="sng" dirty="0" smtClean="0">
                <a:sym typeface="Wingdings" panose="05000000000000000000" pitchFamily="2" charset="2"/>
              </a:rPr>
              <a:t>Client</a:t>
            </a:r>
            <a:endParaRPr lang="en-US" dirty="0" smtClean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If </a:t>
            </a:r>
            <a:r>
              <a:rPr lang="en-US" u="sng" dirty="0" smtClean="0">
                <a:sym typeface="Wingdings" panose="05000000000000000000" pitchFamily="2" charset="2"/>
              </a:rPr>
              <a:t>Update Interval</a:t>
            </a:r>
            <a:r>
              <a:rPr lang="en-US" dirty="0" smtClean="0">
                <a:sym typeface="Wingdings" panose="05000000000000000000" pitchFamily="2" charset="2"/>
              </a:rPr>
              <a:t> times out + 15 seconds 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Becomes the new </a:t>
            </a:r>
            <a:r>
              <a:rPr lang="en-US" u="sng" dirty="0" smtClean="0">
                <a:sym typeface="Wingdings" panose="05000000000000000000" pitchFamily="2" charset="2"/>
              </a:rPr>
              <a:t>Server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u="sng" dirty="0" smtClean="0">
                <a:sym typeface="Wingdings" panose="05000000000000000000" pitchFamily="2" charset="2"/>
              </a:rPr>
              <a:t>Update Interval</a:t>
            </a:r>
            <a:r>
              <a:rPr lang="en-US" dirty="0" smtClean="0">
                <a:sym typeface="Wingdings" panose="05000000000000000000" pitchFamily="2" charset="2"/>
              </a:rPr>
              <a:t>: </a:t>
            </a:r>
            <a:r>
              <a:rPr lang="en-US" i="1" dirty="0" smtClean="0">
                <a:sym typeface="Wingdings" panose="05000000000000000000" pitchFamily="2" charset="2"/>
              </a:rPr>
              <a:t>0 – 32,767 minutes </a:t>
            </a:r>
            <a:r>
              <a:rPr lang="en-US" dirty="0" smtClean="0">
                <a:sym typeface="Wingdings" panose="05000000000000000000" pitchFamily="2" charset="2"/>
              </a:rPr>
              <a:t>(22 days)</a:t>
            </a:r>
            <a:endParaRPr lang="en-US" u="sng" dirty="0" smtClean="0">
              <a:sym typeface="Wingdings" panose="05000000000000000000" pitchFamily="2" charset="2"/>
            </a:endParaRP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269" y="1981200"/>
            <a:ext cx="2457450" cy="28860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5218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Onboard Clock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 fontScale="77500" lnSpcReduction="20000"/>
          </a:bodyPr>
          <a:lstStyle/>
          <a:p>
            <a:r>
              <a:rPr lang="en-US" dirty="0"/>
              <a:t>Automatic Setting:</a:t>
            </a:r>
          </a:p>
          <a:p>
            <a:pPr lvl="1"/>
            <a:r>
              <a:rPr lang="en-US" b="1" dirty="0" smtClean="0"/>
              <a:t>NETTIME </a:t>
            </a:r>
            <a:r>
              <a:rPr lang="en-US" dirty="0"/>
              <a:t>“SNTP Client” instruction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Retrieves date/time from an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SNTP (Simple Network Time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Protocol) Server &amp; stored in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$UTC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DST21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Parameters:</a:t>
            </a:r>
          </a:p>
          <a:p>
            <a:pPr lvl="3"/>
            <a:r>
              <a:rPr lang="en-US" u="sng" dirty="0">
                <a:sym typeface="Wingdings" panose="05000000000000000000" pitchFamily="2" charset="2"/>
              </a:rPr>
              <a:t>Device</a:t>
            </a:r>
            <a:r>
              <a:rPr lang="en-US" dirty="0">
                <a:sym typeface="Wingdings" panose="05000000000000000000" pitchFamily="2" charset="2"/>
              </a:rPr>
              <a:t> – onboard Ethernet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port</a:t>
            </a:r>
          </a:p>
          <a:p>
            <a:pPr lvl="3"/>
            <a:r>
              <a:rPr lang="en-US" u="sng" dirty="0">
                <a:sym typeface="Wingdings" panose="05000000000000000000" pitchFamily="2" charset="2"/>
              </a:rPr>
              <a:t>SNTP Server IP Address</a:t>
            </a:r>
          </a:p>
          <a:p>
            <a:pPr lvl="4"/>
            <a:r>
              <a:rPr lang="en-US" i="1" dirty="0">
                <a:sym typeface="Wingdings" panose="05000000000000000000" pitchFamily="2" charset="2"/>
              </a:rPr>
              <a:t>Fixed IP Address</a:t>
            </a:r>
            <a:r>
              <a:rPr lang="en-US" dirty="0">
                <a:sym typeface="Wingdings" panose="05000000000000000000" pitchFamily="2" charset="2"/>
              </a:rPr>
              <a:t> – IP address of SNTP Server</a:t>
            </a:r>
          </a:p>
          <a:p>
            <a:pPr lvl="4"/>
            <a:r>
              <a:rPr lang="en-US" i="1" dirty="0">
                <a:sym typeface="Wingdings" panose="05000000000000000000" pitchFamily="2" charset="2"/>
              </a:rPr>
              <a:t>Variable IP Address</a:t>
            </a:r>
            <a:r>
              <a:rPr lang="en-US" dirty="0">
                <a:sym typeface="Wingdings" panose="05000000000000000000" pitchFamily="2" charset="2"/>
              </a:rPr>
              <a:t> – (32-bit word) variable IP address of SNTP Server commonly obtained by </a:t>
            </a:r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DNSLOOKUP</a:t>
            </a:r>
            <a:r>
              <a:rPr lang="en-US" dirty="0">
                <a:sym typeface="Wingdings" panose="05000000000000000000" pitchFamily="2" charset="2"/>
              </a:rPr>
              <a:t> “Name to IP Address” instruction</a:t>
            </a:r>
          </a:p>
          <a:p>
            <a:pPr lvl="3"/>
            <a:r>
              <a:rPr lang="en-US" u="sng" dirty="0">
                <a:sym typeface="Wingdings" panose="05000000000000000000" pitchFamily="2" charset="2"/>
              </a:rPr>
              <a:t>UDP Port Number</a:t>
            </a:r>
            <a:r>
              <a:rPr lang="en-US" dirty="0">
                <a:sym typeface="Wingdings" panose="05000000000000000000" pitchFamily="2" charset="2"/>
              </a:rPr>
              <a:t> – SNTP Protocol default is 123</a:t>
            </a:r>
          </a:p>
          <a:p>
            <a:pPr lvl="3"/>
            <a:r>
              <a:rPr lang="en-US" u="sng" dirty="0">
                <a:sym typeface="Wingdings" panose="05000000000000000000" pitchFamily="2" charset="2"/>
              </a:rPr>
              <a:t>Network Timeout</a:t>
            </a:r>
            <a:r>
              <a:rPr lang="en-US" dirty="0">
                <a:sym typeface="Wingdings" panose="05000000000000000000" pitchFamily="2" charset="2"/>
              </a:rPr>
              <a:t> – 1 to 65.535 seconds</a:t>
            </a:r>
          </a:p>
          <a:p>
            <a:pPr lvl="3"/>
            <a:r>
              <a:rPr lang="en-US" u="sng" dirty="0">
                <a:sym typeface="Wingdings" panose="05000000000000000000" pitchFamily="2" charset="2"/>
              </a:rPr>
              <a:t>On Success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u="sng" dirty="0">
                <a:sym typeface="Wingdings" panose="05000000000000000000" pitchFamily="2" charset="2"/>
              </a:rPr>
              <a:t>On Error</a:t>
            </a:r>
            <a:r>
              <a:rPr lang="en-US" dirty="0">
                <a:sym typeface="Wingdings" panose="05000000000000000000" pitchFamily="2" charset="2"/>
              </a:rPr>
              <a:t> – Action to take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Instruction is leading-edge triggered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NOTE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: NTP protocol is </a:t>
            </a:r>
            <a:r>
              <a:rPr lang="en-US" b="1" i="1" u="sng" dirty="0">
                <a:solidFill>
                  <a:srgbClr val="FF0000"/>
                </a:solidFill>
                <a:sym typeface="Wingdings" panose="05000000000000000000" pitchFamily="2" charset="2"/>
              </a:rPr>
              <a:t>not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supported</a:t>
            </a:r>
            <a:r>
              <a:rPr lang="en-US" dirty="0">
                <a:sym typeface="Wingdings" panose="05000000000000000000" pitchFamily="2" charset="2"/>
              </a:rPr>
              <a:t/>
            </a:r>
            <a:br>
              <a:rPr lang="en-US" dirty="0">
                <a:sym typeface="Wingdings" panose="05000000000000000000" pitchFamily="2" charset="2"/>
              </a:rPr>
            </a:br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103426" name="NETTIME-Edi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27" y="2190755"/>
            <a:ext cx="3489008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27" name="NETTIME-Ladd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856" y="2476505"/>
            <a:ext cx="28003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5297331" y="2590800"/>
            <a:ext cx="265269" cy="228600"/>
          </a:xfrm>
          <a:prstGeom prst="roundRect">
            <a:avLst/>
          </a:prstGeom>
          <a:noFill/>
          <a:ln w="539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00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 (Time Sync)</a:t>
            </a:r>
            <a:endParaRPr lang="en-US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43287" y="1752600"/>
            <a:ext cx="990600" cy="2590800"/>
            <a:chOff x="5172891" y="1447800"/>
            <a:chExt cx="990600" cy="2590800"/>
          </a:xfrm>
        </p:grpSpPr>
        <p:sp>
          <p:nvSpPr>
            <p:cNvPr id="4" name="Rectangle 3"/>
            <p:cNvSpPr/>
            <p:nvPr/>
          </p:nvSpPr>
          <p:spPr>
            <a:xfrm>
              <a:off x="5172891" y="1447800"/>
              <a:ext cx="990600" cy="2590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Server</a:t>
              </a:r>
              <a:endParaRPr lang="en-US" dirty="0"/>
            </a:p>
          </p:txBody>
        </p:sp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3278" y="1807037"/>
              <a:ext cx="792956" cy="2164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1600200" y="4060709"/>
            <a:ext cx="990600" cy="2590800"/>
            <a:chOff x="6453054" y="1454328"/>
            <a:chExt cx="990600" cy="2590800"/>
          </a:xfrm>
        </p:grpSpPr>
        <p:sp>
          <p:nvSpPr>
            <p:cNvPr id="13" name="Rectangle 12"/>
            <p:cNvSpPr/>
            <p:nvPr/>
          </p:nvSpPr>
          <p:spPr>
            <a:xfrm>
              <a:off x="6453054" y="1454328"/>
              <a:ext cx="990600" cy="25908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Alt</a:t>
              </a:r>
              <a:endParaRPr lang="en-US" dirty="0"/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3200" y="1807037"/>
              <a:ext cx="792956" cy="2164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3581400" y="1720427"/>
            <a:ext cx="990600" cy="2590800"/>
            <a:chOff x="4774473" y="4114800"/>
            <a:chExt cx="990600" cy="2590800"/>
          </a:xfrm>
        </p:grpSpPr>
        <p:sp>
          <p:nvSpPr>
            <p:cNvPr id="14" name="Rectangle 13"/>
            <p:cNvSpPr/>
            <p:nvPr/>
          </p:nvSpPr>
          <p:spPr>
            <a:xfrm>
              <a:off x="4774473" y="4114800"/>
              <a:ext cx="990600" cy="2590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Client 1</a:t>
              </a:r>
              <a:endParaRPr lang="en-US" dirty="0"/>
            </a:p>
          </p:txBody>
        </p:sp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800" y="4471641"/>
              <a:ext cx="792956" cy="2164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" name="Group 16"/>
          <p:cNvGrpSpPr/>
          <p:nvPr/>
        </p:nvGrpSpPr>
        <p:grpSpPr>
          <a:xfrm>
            <a:off x="6654441" y="1752600"/>
            <a:ext cx="990600" cy="2590800"/>
            <a:chOff x="5917473" y="4114800"/>
            <a:chExt cx="990600" cy="2590800"/>
          </a:xfrm>
        </p:grpSpPr>
        <p:sp>
          <p:nvSpPr>
            <p:cNvPr id="15" name="Rectangle 14"/>
            <p:cNvSpPr/>
            <p:nvPr/>
          </p:nvSpPr>
          <p:spPr>
            <a:xfrm>
              <a:off x="5917473" y="4114800"/>
              <a:ext cx="990600" cy="2590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Client 2</a:t>
              </a:r>
              <a:endParaRPr lang="en-US" dirty="0"/>
            </a:p>
          </p:txBody>
        </p:sp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9800" y="4471641"/>
              <a:ext cx="792956" cy="2164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" name="Group 17"/>
          <p:cNvGrpSpPr/>
          <p:nvPr/>
        </p:nvGrpSpPr>
        <p:grpSpPr>
          <a:xfrm>
            <a:off x="5053149" y="4060709"/>
            <a:ext cx="990600" cy="2590800"/>
            <a:chOff x="6935527" y="4071524"/>
            <a:chExt cx="990600" cy="2590800"/>
          </a:xfrm>
        </p:grpSpPr>
        <p:sp>
          <p:nvSpPr>
            <p:cNvPr id="16" name="Rectangle 15"/>
            <p:cNvSpPr/>
            <p:nvPr/>
          </p:nvSpPr>
          <p:spPr>
            <a:xfrm>
              <a:off x="6935527" y="4071524"/>
              <a:ext cx="990600" cy="2590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Client 3</a:t>
              </a:r>
              <a:endParaRPr lang="en-US" dirty="0"/>
            </a:p>
          </p:txBody>
        </p:sp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4349" y="4429420"/>
              <a:ext cx="792956" cy="2164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Rounded Rectangular Callout 18"/>
          <p:cNvSpPr/>
          <p:nvPr/>
        </p:nvSpPr>
        <p:spPr>
          <a:xfrm>
            <a:off x="1981200" y="1905000"/>
            <a:ext cx="1066800" cy="381000"/>
          </a:xfrm>
          <a:prstGeom prst="wedgeRoundRectCallout">
            <a:avLst>
              <a:gd name="adj1" fmla="val -109813"/>
              <a:gd name="adj2" fmla="val -40357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 Server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3150325" y="4259240"/>
            <a:ext cx="1421675" cy="693759"/>
          </a:xfrm>
          <a:prstGeom prst="wedgeRoundRectCallout">
            <a:avLst>
              <a:gd name="adj1" fmla="val -96337"/>
              <a:gd name="adj2" fmla="val -4788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 Alternate Server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5" name="Antenna" descr="http://cdn-2.freeclipartnow.com/d/16611-1/antenna.jp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808" y="1669842"/>
            <a:ext cx="550428" cy="7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6" name="PUR Line"/>
          <p:cNvCxnSpPr/>
          <p:nvPr/>
        </p:nvCxnSpPr>
        <p:spPr>
          <a:xfrm>
            <a:off x="1406436" y="2399576"/>
            <a:ext cx="1752600" cy="0"/>
          </a:xfrm>
          <a:prstGeom prst="line">
            <a:avLst/>
          </a:prstGeom>
          <a:ln w="31750" cap="rnd">
            <a:solidFill>
              <a:schemeClr val="accent3">
                <a:lumMod val="75000"/>
              </a:schemeClr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th2_Broadcast"/>
          <p:cNvSpPr txBox="1"/>
          <p:nvPr/>
        </p:nvSpPr>
        <p:spPr>
          <a:xfrm>
            <a:off x="1445472" y="1753245"/>
            <a:ext cx="140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TimeSync</a:t>
            </a:r>
            <a:endParaRPr lang="en-US" dirty="0" smtClean="0"/>
          </a:p>
          <a:p>
            <a:pPr algn="ctr"/>
            <a:r>
              <a:rPr lang="en-US" dirty="0" smtClean="0"/>
              <a:t>Broadcast</a:t>
            </a:r>
            <a:endParaRPr lang="en-US" dirty="0"/>
          </a:p>
        </p:txBody>
      </p:sp>
      <p:sp>
        <p:nvSpPr>
          <p:cNvPr id="38" name="Update Interval"/>
          <p:cNvSpPr txBox="1"/>
          <p:nvPr/>
        </p:nvSpPr>
        <p:spPr>
          <a:xfrm>
            <a:off x="443288" y="4343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Update</a:t>
            </a:r>
          </a:p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pic>
        <p:nvPicPr>
          <p:cNvPr id="1026" name="Ear1"/>
          <p:cNvPicPr>
            <a:picLocks noChangeAspect="1" noChangeArrowheads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18" y="1736122"/>
            <a:ext cx="563213" cy="70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Ear2"/>
          <p:cNvPicPr>
            <a:picLocks noChangeAspect="1" noChangeArrowheads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150" y="1752600"/>
            <a:ext cx="563213" cy="70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EarAlt"/>
          <p:cNvPicPr>
            <a:picLocks noChangeAspect="1" noChangeArrowheads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414" y="4057998"/>
            <a:ext cx="563213" cy="70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Ear3"/>
          <p:cNvPicPr>
            <a:picLocks noChangeAspect="1" noChangeArrowheads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769" y="4046083"/>
            <a:ext cx="563213" cy="70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TimeSync1"/>
          <p:cNvSpPr txBox="1"/>
          <p:nvPr/>
        </p:nvSpPr>
        <p:spPr>
          <a:xfrm>
            <a:off x="4541381" y="2477869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2:01:01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sp>
        <p:nvSpPr>
          <p:cNvPr id="43" name="TimeSync2"/>
          <p:cNvSpPr txBox="1"/>
          <p:nvPr/>
        </p:nvSpPr>
        <p:spPr>
          <a:xfrm>
            <a:off x="7608270" y="2477869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2:01:15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sp>
        <p:nvSpPr>
          <p:cNvPr id="44" name="TimeSync3"/>
          <p:cNvSpPr txBox="1"/>
          <p:nvPr/>
        </p:nvSpPr>
        <p:spPr>
          <a:xfrm>
            <a:off x="6008913" y="4760276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2:01:20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sp>
        <p:nvSpPr>
          <p:cNvPr id="45" name="TimeSyncAlt"/>
          <p:cNvSpPr txBox="1"/>
          <p:nvPr/>
        </p:nvSpPr>
        <p:spPr>
          <a:xfrm>
            <a:off x="2563400" y="5018642"/>
            <a:ext cx="1455133" cy="954107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2:01:21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sp>
        <p:nvSpPr>
          <p:cNvPr id="46" name="Time"/>
          <p:cNvSpPr txBox="1"/>
          <p:nvPr/>
        </p:nvSpPr>
        <p:spPr>
          <a:xfrm>
            <a:off x="1397727" y="2714665"/>
            <a:ext cx="1455133" cy="523220"/>
          </a:xfrm>
          <a:prstGeom prst="rect">
            <a:avLst/>
          </a:prstGeom>
          <a:noFill/>
          <a:ln w="508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2:01:23 PM</a:t>
            </a:r>
            <a:endParaRPr lang="en-US" sz="1400" b="1" i="1" dirty="0"/>
          </a:p>
        </p:txBody>
      </p:sp>
      <p:sp>
        <p:nvSpPr>
          <p:cNvPr id="47" name="2TimeSync1"/>
          <p:cNvSpPr txBox="1"/>
          <p:nvPr/>
        </p:nvSpPr>
        <p:spPr>
          <a:xfrm>
            <a:off x="4537019" y="2482216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2:01:23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ON</a:t>
            </a:r>
            <a:endParaRPr lang="en-US" sz="1400" b="1" i="1" dirty="0"/>
          </a:p>
        </p:txBody>
      </p:sp>
      <p:sp>
        <p:nvSpPr>
          <p:cNvPr id="48" name="2TimeSync2"/>
          <p:cNvSpPr txBox="1"/>
          <p:nvPr/>
        </p:nvSpPr>
        <p:spPr>
          <a:xfrm>
            <a:off x="7603908" y="2482216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2:01:23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ON</a:t>
            </a:r>
            <a:endParaRPr lang="en-US" sz="1400" b="1" i="1" dirty="0"/>
          </a:p>
        </p:txBody>
      </p:sp>
      <p:sp>
        <p:nvSpPr>
          <p:cNvPr id="49" name="2TimeSync3"/>
          <p:cNvSpPr txBox="1"/>
          <p:nvPr/>
        </p:nvSpPr>
        <p:spPr>
          <a:xfrm>
            <a:off x="6004551" y="4764623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2:01:23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ON</a:t>
            </a:r>
            <a:endParaRPr lang="en-US" sz="1400" b="1" i="1" dirty="0"/>
          </a:p>
        </p:txBody>
      </p:sp>
      <p:sp>
        <p:nvSpPr>
          <p:cNvPr id="50" name="2TimeSyncAlt"/>
          <p:cNvSpPr txBox="1"/>
          <p:nvPr/>
        </p:nvSpPr>
        <p:spPr>
          <a:xfrm>
            <a:off x="2559038" y="5022989"/>
            <a:ext cx="1455133" cy="954107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2:01:23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ON</a:t>
            </a:r>
            <a:endParaRPr lang="en-US" sz="1400" b="1" i="1" dirty="0"/>
          </a:p>
        </p:txBody>
      </p:sp>
      <p:sp>
        <p:nvSpPr>
          <p:cNvPr id="51" name="RepeatCallout"/>
          <p:cNvSpPr/>
          <p:nvPr/>
        </p:nvSpPr>
        <p:spPr>
          <a:xfrm>
            <a:off x="3194107" y="2328675"/>
            <a:ext cx="1961860" cy="1089243"/>
          </a:xfrm>
          <a:prstGeom prst="wedgeRoundRectCallout">
            <a:avLst>
              <a:gd name="adj1" fmla="val -96337"/>
              <a:gd name="adj2" fmla="val -4788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Repeats 2 more times at 5-sec intervals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DropCallout"/>
          <p:cNvSpPr/>
          <p:nvPr/>
        </p:nvSpPr>
        <p:spPr>
          <a:xfrm>
            <a:off x="1979092" y="3798778"/>
            <a:ext cx="1961860" cy="1089243"/>
          </a:xfrm>
          <a:prstGeom prst="wedgeRoundRectCallout">
            <a:avLst>
              <a:gd name="adj1" fmla="val -96337"/>
              <a:gd name="adj2" fmla="val -4788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Server drops offline for some reason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3TimeSync1"/>
          <p:cNvSpPr txBox="1"/>
          <p:nvPr/>
        </p:nvSpPr>
        <p:spPr>
          <a:xfrm>
            <a:off x="4541366" y="2477854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2:02:23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sp>
        <p:nvSpPr>
          <p:cNvPr id="55" name="3TimeSync2"/>
          <p:cNvSpPr txBox="1"/>
          <p:nvPr/>
        </p:nvSpPr>
        <p:spPr>
          <a:xfrm>
            <a:off x="7608255" y="2477854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2:02:23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sp>
        <p:nvSpPr>
          <p:cNvPr id="56" name="3TimeSync3"/>
          <p:cNvSpPr txBox="1"/>
          <p:nvPr/>
        </p:nvSpPr>
        <p:spPr>
          <a:xfrm>
            <a:off x="6008898" y="4760261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2:02:23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sp>
        <p:nvSpPr>
          <p:cNvPr id="57" name="3TimeSyncAlt"/>
          <p:cNvSpPr txBox="1"/>
          <p:nvPr/>
        </p:nvSpPr>
        <p:spPr>
          <a:xfrm>
            <a:off x="2563385" y="5018627"/>
            <a:ext cx="1455133" cy="954107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2:02:23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sp>
        <p:nvSpPr>
          <p:cNvPr id="53" name="TimeoutAlt"/>
          <p:cNvSpPr/>
          <p:nvPr/>
        </p:nvSpPr>
        <p:spPr>
          <a:xfrm>
            <a:off x="3940952" y="3810000"/>
            <a:ext cx="1961860" cy="921978"/>
          </a:xfrm>
          <a:prstGeom prst="wedgeRoundRectCallout">
            <a:avLst>
              <a:gd name="adj1" fmla="val -51947"/>
              <a:gd name="adj2" fmla="val 9398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Update Interval </a:t>
            </a:r>
            <a:r>
              <a:rPr lang="en-US" dirty="0" err="1" smtClean="0">
                <a:solidFill>
                  <a:schemeClr val="tx1"/>
                </a:solidFill>
              </a:rPr>
              <a:t>timesout</a:t>
            </a:r>
            <a:r>
              <a:rPr lang="en-US" dirty="0" smtClean="0">
                <a:solidFill>
                  <a:schemeClr val="tx1"/>
                </a:solidFill>
              </a:rPr>
              <a:t> (60 seconds)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Timeout1"/>
          <p:cNvSpPr/>
          <p:nvPr/>
        </p:nvSpPr>
        <p:spPr>
          <a:xfrm>
            <a:off x="5224892" y="838200"/>
            <a:ext cx="1961860" cy="914400"/>
          </a:xfrm>
          <a:prstGeom prst="wedgeRoundRectCallout">
            <a:avLst>
              <a:gd name="adj1" fmla="val -20431"/>
              <a:gd name="adj2" fmla="val 13973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Update Interval </a:t>
            </a:r>
            <a:r>
              <a:rPr lang="en-US" dirty="0" err="1" smtClean="0">
                <a:solidFill>
                  <a:schemeClr val="tx1"/>
                </a:solidFill>
              </a:rPr>
              <a:t>timesout</a:t>
            </a:r>
            <a:r>
              <a:rPr lang="en-US" dirty="0" smtClean="0">
                <a:solidFill>
                  <a:schemeClr val="tx1"/>
                </a:solidFill>
              </a:rPr>
              <a:t> (60 seconds)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Timeout2"/>
          <p:cNvSpPr/>
          <p:nvPr/>
        </p:nvSpPr>
        <p:spPr>
          <a:xfrm>
            <a:off x="6705600" y="3640559"/>
            <a:ext cx="1905000" cy="931442"/>
          </a:xfrm>
          <a:prstGeom prst="wedgeRoundRectCallout">
            <a:avLst>
              <a:gd name="adj1" fmla="val 16856"/>
              <a:gd name="adj2" fmla="val -8561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Update Interval </a:t>
            </a:r>
            <a:r>
              <a:rPr lang="en-US" dirty="0" err="1" smtClean="0">
                <a:solidFill>
                  <a:schemeClr val="tx1"/>
                </a:solidFill>
              </a:rPr>
              <a:t>timesout</a:t>
            </a:r>
            <a:r>
              <a:rPr lang="en-US" dirty="0" smtClean="0">
                <a:solidFill>
                  <a:schemeClr val="tx1"/>
                </a:solidFill>
              </a:rPr>
              <a:t> (60 seconds)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Timeout3"/>
          <p:cNvSpPr/>
          <p:nvPr/>
        </p:nvSpPr>
        <p:spPr>
          <a:xfrm>
            <a:off x="6741669" y="5803599"/>
            <a:ext cx="1961860" cy="899668"/>
          </a:xfrm>
          <a:prstGeom prst="wedgeRoundRectCallout">
            <a:avLst>
              <a:gd name="adj1" fmla="val -31529"/>
              <a:gd name="adj2" fmla="val -7692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Update Interval </a:t>
            </a:r>
            <a:r>
              <a:rPr lang="en-US" dirty="0" err="1" smtClean="0">
                <a:solidFill>
                  <a:schemeClr val="tx1"/>
                </a:solidFill>
              </a:rPr>
              <a:t>timesout</a:t>
            </a:r>
            <a:r>
              <a:rPr lang="en-US" dirty="0" smtClean="0">
                <a:solidFill>
                  <a:schemeClr val="tx1"/>
                </a:solidFill>
              </a:rPr>
              <a:t> (60 seconds)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4TimeSync1"/>
          <p:cNvSpPr txBox="1"/>
          <p:nvPr/>
        </p:nvSpPr>
        <p:spPr>
          <a:xfrm>
            <a:off x="4537004" y="2482201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2:02:38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sp>
        <p:nvSpPr>
          <p:cNvPr id="62" name="4TimeSync2"/>
          <p:cNvSpPr txBox="1"/>
          <p:nvPr/>
        </p:nvSpPr>
        <p:spPr>
          <a:xfrm>
            <a:off x="7603893" y="2482201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2:02:38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sp>
        <p:nvSpPr>
          <p:cNvPr id="63" name="4TimeSync3"/>
          <p:cNvSpPr txBox="1"/>
          <p:nvPr/>
        </p:nvSpPr>
        <p:spPr>
          <a:xfrm>
            <a:off x="6004536" y="4764608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2:02:38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sp>
        <p:nvSpPr>
          <p:cNvPr id="64" name="4TimeSyncAlt"/>
          <p:cNvSpPr txBox="1"/>
          <p:nvPr/>
        </p:nvSpPr>
        <p:spPr>
          <a:xfrm>
            <a:off x="2559023" y="5022974"/>
            <a:ext cx="1455133" cy="954107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2:02:38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OFF</a:t>
            </a:r>
            <a:endParaRPr lang="en-US" sz="1400" b="1" i="1" dirty="0"/>
          </a:p>
        </p:txBody>
      </p:sp>
      <p:pic>
        <p:nvPicPr>
          <p:cNvPr id="65" name="NOT" descr="C:\Users\Greg\AppData\Local\Microsoft\Windows\Temporary Internet Files\Content.IE5\92F37IVZ\do_not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85" y="2515965"/>
            <a:ext cx="1074022" cy="1019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15Seconds"/>
          <p:cNvSpPr/>
          <p:nvPr/>
        </p:nvSpPr>
        <p:spPr>
          <a:xfrm>
            <a:off x="3302710" y="4060708"/>
            <a:ext cx="1961860" cy="630949"/>
          </a:xfrm>
          <a:prstGeom prst="wedgeRoundRectCallout">
            <a:avLst>
              <a:gd name="adj1" fmla="val -22651"/>
              <a:gd name="adj2" fmla="val 12353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 seconds more pass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5TimeSyncAlt"/>
          <p:cNvSpPr txBox="1"/>
          <p:nvPr/>
        </p:nvSpPr>
        <p:spPr>
          <a:xfrm>
            <a:off x="2554661" y="5953780"/>
            <a:ext cx="1455133" cy="523220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2:02:38 PM</a:t>
            </a:r>
            <a:endParaRPr lang="en-US" sz="1400" b="1" i="1" dirty="0"/>
          </a:p>
        </p:txBody>
      </p:sp>
      <p:pic>
        <p:nvPicPr>
          <p:cNvPr id="68" name="Antenna" descr="http://cdn-2.freeclipartnow.com/d/16611-1/antenna.jp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078" y="4681205"/>
            <a:ext cx="550428" cy="7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9" name="PUR Line"/>
          <p:cNvCxnSpPr/>
          <p:nvPr/>
        </p:nvCxnSpPr>
        <p:spPr>
          <a:xfrm>
            <a:off x="2568706" y="5410939"/>
            <a:ext cx="1752600" cy="0"/>
          </a:xfrm>
          <a:prstGeom prst="line">
            <a:avLst/>
          </a:prstGeom>
          <a:ln w="31750" cap="rnd">
            <a:solidFill>
              <a:schemeClr val="accent3">
                <a:lumMod val="75000"/>
              </a:schemeClr>
            </a:solidFill>
            <a:headEnd type="none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Eth2_Broadcast"/>
          <p:cNvSpPr txBox="1"/>
          <p:nvPr/>
        </p:nvSpPr>
        <p:spPr>
          <a:xfrm>
            <a:off x="2607742" y="4764608"/>
            <a:ext cx="140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TimeSync</a:t>
            </a:r>
            <a:endParaRPr lang="en-US" dirty="0" smtClean="0"/>
          </a:p>
          <a:p>
            <a:pPr algn="ctr"/>
            <a:r>
              <a:rPr lang="en-US" dirty="0" smtClean="0"/>
              <a:t>Broadcast</a:t>
            </a:r>
            <a:endParaRPr lang="en-US" dirty="0"/>
          </a:p>
        </p:txBody>
      </p:sp>
      <p:sp>
        <p:nvSpPr>
          <p:cNvPr id="71" name="Update Interval"/>
          <p:cNvSpPr txBox="1"/>
          <p:nvPr/>
        </p:nvSpPr>
        <p:spPr>
          <a:xfrm>
            <a:off x="591435" y="6000543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Update</a:t>
            </a:r>
          </a:p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2" name="5TimeSync1"/>
          <p:cNvSpPr txBox="1"/>
          <p:nvPr/>
        </p:nvSpPr>
        <p:spPr>
          <a:xfrm>
            <a:off x="4537164" y="2478486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2:02:38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ON</a:t>
            </a:r>
            <a:endParaRPr lang="en-US" sz="1400" b="1" i="1" dirty="0"/>
          </a:p>
        </p:txBody>
      </p:sp>
      <p:sp>
        <p:nvSpPr>
          <p:cNvPr id="73" name="5TimeSync2"/>
          <p:cNvSpPr txBox="1"/>
          <p:nvPr/>
        </p:nvSpPr>
        <p:spPr>
          <a:xfrm>
            <a:off x="7604053" y="2478486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2:02:38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ON</a:t>
            </a:r>
            <a:endParaRPr lang="en-US" sz="1400" b="1" i="1" dirty="0"/>
          </a:p>
        </p:txBody>
      </p:sp>
      <p:sp>
        <p:nvSpPr>
          <p:cNvPr id="74" name="5TimeSync3"/>
          <p:cNvSpPr txBox="1"/>
          <p:nvPr/>
        </p:nvSpPr>
        <p:spPr>
          <a:xfrm>
            <a:off x="6004696" y="4760893"/>
            <a:ext cx="1455133" cy="95410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15-Feb-2016</a:t>
            </a:r>
          </a:p>
          <a:p>
            <a:pPr algn="ctr"/>
            <a:r>
              <a:rPr lang="en-US" sz="1400" dirty="0" smtClean="0"/>
              <a:t>2:02:38 PM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$</a:t>
            </a:r>
            <a:r>
              <a:rPr lang="en-US" sz="1400" b="1" i="1" dirty="0" err="1" smtClean="0">
                <a:solidFill>
                  <a:srgbClr val="0070C0"/>
                </a:solidFill>
              </a:rPr>
              <a:t>TimeSynced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/>
              <a:t>= ON</a:t>
            </a:r>
            <a:endParaRPr lang="en-US" sz="1400" b="1" i="1" dirty="0"/>
          </a:p>
        </p:txBody>
      </p:sp>
      <p:sp>
        <p:nvSpPr>
          <p:cNvPr id="75" name="AltRepeatCallout"/>
          <p:cNvSpPr/>
          <p:nvPr/>
        </p:nvSpPr>
        <p:spPr>
          <a:xfrm>
            <a:off x="1132455" y="3187150"/>
            <a:ext cx="1961860" cy="1089243"/>
          </a:xfrm>
          <a:prstGeom prst="wedgeRoundRectCallout">
            <a:avLst>
              <a:gd name="adj1" fmla="val 47041"/>
              <a:gd name="adj2" fmla="val 10002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Repeats 2 more times at 5-sec intervals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6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75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4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000"/>
                            </p:stCondLst>
                            <p:childTnLst>
                              <p:par>
                                <p:cTn id="2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500"/>
                            </p:stCondLst>
                            <p:childTnLst>
                              <p:par>
                                <p:cTn id="2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000"/>
                            </p:stCondLst>
                            <p:childTnLst>
                              <p:par>
                                <p:cTn id="2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34" grpId="0" animBg="1"/>
      <p:bldP spid="34" grpId="1" animBg="1"/>
      <p:bldP spid="37" grpId="0"/>
      <p:bldP spid="37" grpId="1"/>
      <p:bldP spid="38" grpId="0"/>
      <p:bldP spid="38" grpId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3" grpId="0" animBg="1"/>
      <p:bldP spid="53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6" grpId="0" animBg="1"/>
      <p:bldP spid="66" grpId="1" animBg="1"/>
      <p:bldP spid="67" grpId="0" animBg="1"/>
      <p:bldP spid="70" grpId="0"/>
      <p:bldP spid="71" grpId="0"/>
      <p:bldP spid="72" grpId="0" animBg="1"/>
      <p:bldP spid="73" grpId="0" animBg="1"/>
      <p:bldP spid="74" grpId="0" animBg="1"/>
      <p:bldP spid="7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107341</TotalTime>
  <Words>630</Words>
  <Application>Microsoft Office PowerPoint</Application>
  <PresentationFormat>On-screen Show (4:3)</PresentationFormat>
  <Paragraphs>181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Do-more Technical Training</vt:lpstr>
      <vt:lpstr>Communication (Time Sync)</vt:lpstr>
      <vt:lpstr>Communication (Time Sync)</vt:lpstr>
      <vt:lpstr>Onboard Clock</vt:lpstr>
      <vt:lpstr>Communication (Time Sync)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689</cp:revision>
  <dcterms:created xsi:type="dcterms:W3CDTF">2014-08-20T17:24:46Z</dcterms:created>
  <dcterms:modified xsi:type="dcterms:W3CDTF">2016-05-17T20:27:03Z</dcterms:modified>
</cp:coreProperties>
</file>