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5"/>
  </p:notesMasterIdLst>
  <p:sldIdLst>
    <p:sldId id="256" r:id="rId2"/>
    <p:sldId id="282" r:id="rId3"/>
    <p:sldId id="283" r:id="rId4"/>
    <p:sldId id="284" r:id="rId5"/>
    <p:sldId id="285" r:id="rId6"/>
    <p:sldId id="288" r:id="rId7"/>
    <p:sldId id="286" r:id="rId8"/>
    <p:sldId id="287" r:id="rId9"/>
    <p:sldId id="290" r:id="rId10"/>
    <p:sldId id="291" r:id="rId11"/>
    <p:sldId id="292" r:id="rId12"/>
    <p:sldId id="293" r:id="rId13"/>
    <p:sldId id="28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9106"/>
    <a:srgbClr val="0000FF"/>
    <a:srgbClr val="00CC00"/>
    <a:srgbClr val="008000"/>
    <a:srgbClr val="FF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5733" autoAdjust="0"/>
  </p:normalViewPr>
  <p:slideViewPr>
    <p:cSldViewPr>
      <p:cViewPr varScale="1">
        <p:scale>
          <a:sx n="117" d="100"/>
          <a:sy n="117" d="100"/>
        </p:scale>
        <p:origin x="-14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78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13E39-AB88-423A-BDDD-43F2F121EA26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21479-E37E-483C-9463-63615A9EC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7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r>
              <a:rPr lang="en-US" baseline="0" dirty="0" smtClean="0"/>
              <a:t>- Use Internet Explorer and log into ECOM100 and show the </a:t>
            </a:r>
            <a:r>
              <a:rPr lang="en-US" baseline="0" dirty="0" err="1" smtClean="0"/>
              <a:t>Peerlink</a:t>
            </a:r>
            <a:r>
              <a:rPr lang="en-US" baseline="0" dirty="0" smtClean="0"/>
              <a:t> Configuration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4E30C1-4646-4205-B170-9C298C5E2638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44E30C1-4646-4205-B170-9C298C5E2638}" type="datetimeFigureOut">
              <a:rPr lang="en-US" smtClean="0"/>
              <a:t>6/13/2016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Do-more Technical Training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Communications</a:t>
            </a:r>
          </a:p>
          <a:p>
            <a:r>
              <a:rPr lang="en-US" sz="2000" dirty="0"/>
              <a:t>(PEERLINK)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88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r>
              <a:rPr lang="en-US" dirty="0" smtClean="0"/>
              <a:t>Communications – PEERLINK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4333602" y="2169608"/>
            <a:ext cx="631371" cy="4572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UDP</a:t>
            </a:r>
            <a:endParaRPr lang="en-US" sz="1200" dirty="0"/>
          </a:p>
        </p:txBody>
      </p:sp>
      <p:sp>
        <p:nvSpPr>
          <p:cNvPr id="24" name="Rectangle 23"/>
          <p:cNvSpPr/>
          <p:nvPr/>
        </p:nvSpPr>
        <p:spPr>
          <a:xfrm>
            <a:off x="5269774" y="1524085"/>
            <a:ext cx="3264626" cy="13716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Do-more CPU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467600" y="2413360"/>
            <a:ext cx="1004079" cy="36131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PL0-255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5117374" y="2245808"/>
            <a:ext cx="152400" cy="3048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547651" y="2186480"/>
            <a:ext cx="853149" cy="4191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Peerlink</a:t>
            </a:r>
            <a:r>
              <a:rPr lang="en-US" sz="1400" dirty="0" smtClean="0"/>
              <a:t> Device</a:t>
            </a:r>
            <a:endParaRPr lang="en-US" sz="1400" dirty="0"/>
          </a:p>
        </p:txBody>
      </p:sp>
      <p:cxnSp>
        <p:nvCxnSpPr>
          <p:cNvPr id="28" name="Straight Connector 27"/>
          <p:cNvCxnSpPr>
            <a:stCxn id="27" idx="3"/>
            <a:endCxn id="48" idx="1"/>
          </p:cNvCxnSpPr>
          <p:nvPr/>
        </p:nvCxnSpPr>
        <p:spPr>
          <a:xfrm flipV="1">
            <a:off x="6400800" y="2139172"/>
            <a:ext cx="255956" cy="256858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5295900" y="2393852"/>
            <a:ext cx="228600" cy="2178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774967" y="1143000"/>
            <a:ext cx="2302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Peerlink</a:t>
            </a:r>
            <a:r>
              <a:rPr lang="en-US" dirty="0" smtClean="0"/>
              <a:t> Subscribing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6656756" y="1976668"/>
            <a:ext cx="1115644" cy="32500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PEERLINK</a:t>
            </a:r>
            <a:endParaRPr lang="en-US" sz="1400" dirty="0"/>
          </a:p>
        </p:txBody>
      </p:sp>
      <p:cxnSp>
        <p:nvCxnSpPr>
          <p:cNvPr id="53" name="Elbow Connector 52"/>
          <p:cNvCxnSpPr>
            <a:endCxn id="8" idx="1"/>
          </p:cNvCxnSpPr>
          <p:nvPr/>
        </p:nvCxnSpPr>
        <p:spPr>
          <a:xfrm>
            <a:off x="6963936" y="2319831"/>
            <a:ext cx="503664" cy="274188"/>
          </a:xfrm>
          <a:prstGeom prst="bentConnector3">
            <a:avLst>
              <a:gd name="adj1" fmla="val -142"/>
            </a:avLst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0" name="Antenna" descr="http://cdn-2.freeclipartnow.com/d/16611-1/antenna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352" y="3405578"/>
            <a:ext cx="550428" cy="72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Right Arrow 55"/>
          <p:cNvSpPr/>
          <p:nvPr/>
        </p:nvSpPr>
        <p:spPr>
          <a:xfrm>
            <a:off x="4333602" y="4070617"/>
            <a:ext cx="543198" cy="4572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UDP</a:t>
            </a:r>
            <a:endParaRPr lang="en-US" sz="900" dirty="0"/>
          </a:p>
        </p:txBody>
      </p:sp>
      <p:sp>
        <p:nvSpPr>
          <p:cNvPr id="64" name="Rectangle 63"/>
          <p:cNvSpPr/>
          <p:nvPr/>
        </p:nvSpPr>
        <p:spPr>
          <a:xfrm>
            <a:off x="6057899" y="3425094"/>
            <a:ext cx="2807426" cy="13716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Do-more CPU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5643001" y="3061120"/>
            <a:ext cx="2302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Peerlink</a:t>
            </a:r>
            <a:r>
              <a:rPr lang="en-US" dirty="0" smtClean="0"/>
              <a:t> Subscribing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4947556" y="3425094"/>
            <a:ext cx="1110343" cy="13755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dirty="0" smtClean="0"/>
              <a:t>E</a:t>
            </a:r>
          </a:p>
          <a:p>
            <a:pPr algn="r"/>
            <a:r>
              <a:rPr lang="en-US" sz="1200" dirty="0" smtClean="0"/>
              <a:t>C</a:t>
            </a:r>
          </a:p>
          <a:p>
            <a:pPr algn="r"/>
            <a:r>
              <a:rPr lang="en-US" sz="1200" dirty="0" smtClean="0"/>
              <a:t>O</a:t>
            </a:r>
          </a:p>
          <a:p>
            <a:pPr algn="r"/>
            <a:r>
              <a:rPr lang="en-US" sz="1200" dirty="0" smtClean="0"/>
              <a:t>M</a:t>
            </a:r>
          </a:p>
          <a:p>
            <a:pPr algn="r"/>
            <a:r>
              <a:rPr lang="en-US" sz="1200" dirty="0" smtClean="0"/>
              <a:t>1</a:t>
            </a:r>
          </a:p>
          <a:p>
            <a:pPr algn="r"/>
            <a:r>
              <a:rPr lang="en-US" sz="1200" dirty="0" smtClean="0"/>
              <a:t>0</a:t>
            </a:r>
          </a:p>
          <a:p>
            <a:pPr algn="r"/>
            <a:r>
              <a:rPr lang="en-US" sz="1200" dirty="0" smtClean="0"/>
              <a:t>0</a:t>
            </a:r>
            <a:endParaRPr lang="en-US" sz="1200" dirty="0"/>
          </a:p>
        </p:txBody>
      </p:sp>
      <p:cxnSp>
        <p:nvCxnSpPr>
          <p:cNvPr id="67" name="Straight Connector 66"/>
          <p:cNvCxnSpPr>
            <a:endCxn id="73" idx="1"/>
          </p:cNvCxnSpPr>
          <p:nvPr/>
        </p:nvCxnSpPr>
        <p:spPr>
          <a:xfrm>
            <a:off x="5759758" y="4276832"/>
            <a:ext cx="448442" cy="18029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5049466" y="3725588"/>
            <a:ext cx="685799" cy="774517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/>
              <a:t>Peerlink</a:t>
            </a:r>
            <a:r>
              <a:rPr lang="en-US" sz="1050" dirty="0" smtClean="0"/>
              <a:t> </a:t>
            </a:r>
            <a:r>
              <a:rPr lang="en-US" sz="1050" dirty="0" err="1" smtClean="0"/>
              <a:t>Config</a:t>
            </a:r>
            <a:endParaRPr lang="en-US" sz="1050" dirty="0"/>
          </a:p>
        </p:txBody>
      </p:sp>
      <p:cxnSp>
        <p:nvCxnSpPr>
          <p:cNvPr id="72" name="Straight Connector 71"/>
          <p:cNvCxnSpPr>
            <a:stCxn id="73" idx="3"/>
            <a:endCxn id="74" idx="1"/>
          </p:cNvCxnSpPr>
          <p:nvPr/>
        </p:nvCxnSpPr>
        <p:spPr>
          <a:xfrm>
            <a:off x="7493132" y="4294861"/>
            <a:ext cx="303893" cy="5223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6208200" y="4104361"/>
            <a:ext cx="1284932" cy="381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@ECOM_001</a:t>
            </a:r>
            <a:endParaRPr lang="en-US" sz="1400" dirty="0"/>
          </a:p>
        </p:txBody>
      </p:sp>
      <p:sp>
        <p:nvSpPr>
          <p:cNvPr id="74" name="Rectangle 73"/>
          <p:cNvSpPr/>
          <p:nvPr/>
        </p:nvSpPr>
        <p:spPr>
          <a:xfrm>
            <a:off x="7797025" y="4119425"/>
            <a:ext cx="1004079" cy="36131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DLV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228600" y="1581801"/>
            <a:ext cx="2807426" cy="13716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Do-more CPU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956702" y="1217827"/>
            <a:ext cx="2185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Peerlink</a:t>
            </a:r>
            <a:r>
              <a:rPr lang="en-US" dirty="0" smtClean="0"/>
              <a:t> Publishing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3042556" y="1583958"/>
            <a:ext cx="1110343" cy="13755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dirty="0" smtClean="0"/>
              <a:t>E</a:t>
            </a:r>
          </a:p>
          <a:p>
            <a:pPr algn="r"/>
            <a:r>
              <a:rPr lang="en-US" sz="1200" dirty="0" smtClean="0"/>
              <a:t>C</a:t>
            </a:r>
          </a:p>
          <a:p>
            <a:pPr algn="r"/>
            <a:r>
              <a:rPr lang="en-US" sz="1200" dirty="0" smtClean="0"/>
              <a:t>O</a:t>
            </a:r>
          </a:p>
          <a:p>
            <a:pPr algn="r"/>
            <a:r>
              <a:rPr lang="en-US" sz="1200" dirty="0" smtClean="0"/>
              <a:t>M</a:t>
            </a:r>
          </a:p>
          <a:p>
            <a:pPr algn="r"/>
            <a:r>
              <a:rPr lang="en-US" sz="1200" dirty="0" smtClean="0"/>
              <a:t>1</a:t>
            </a:r>
          </a:p>
          <a:p>
            <a:pPr algn="r"/>
            <a:r>
              <a:rPr lang="en-US" sz="1200" dirty="0" smtClean="0"/>
              <a:t>0</a:t>
            </a:r>
          </a:p>
          <a:p>
            <a:pPr algn="r"/>
            <a:r>
              <a:rPr lang="en-US" sz="1200" dirty="0" smtClean="0"/>
              <a:t>0</a:t>
            </a:r>
            <a:endParaRPr lang="en-US" sz="1200" dirty="0"/>
          </a:p>
        </p:txBody>
      </p:sp>
      <p:cxnSp>
        <p:nvCxnSpPr>
          <p:cNvPr id="43" name="Straight Connector 42"/>
          <p:cNvCxnSpPr>
            <a:stCxn id="46" idx="3"/>
          </p:cNvCxnSpPr>
          <p:nvPr/>
        </p:nvCxnSpPr>
        <p:spPr>
          <a:xfrm>
            <a:off x="2869523" y="2451568"/>
            <a:ext cx="274943" cy="5357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3144466" y="1884452"/>
            <a:ext cx="685799" cy="774517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/>
              <a:t>Peerlink</a:t>
            </a:r>
            <a:r>
              <a:rPr lang="en-US" sz="1050" dirty="0" smtClean="0"/>
              <a:t> </a:t>
            </a:r>
            <a:r>
              <a:rPr lang="en-US" sz="1050" dirty="0" err="1" smtClean="0"/>
              <a:t>Config</a:t>
            </a:r>
            <a:endParaRPr lang="en-US" sz="1050" dirty="0"/>
          </a:p>
        </p:txBody>
      </p:sp>
      <p:cxnSp>
        <p:nvCxnSpPr>
          <p:cNvPr id="45" name="Straight Connector 44"/>
          <p:cNvCxnSpPr>
            <a:stCxn id="47" idx="3"/>
            <a:endCxn id="46" idx="1"/>
          </p:cNvCxnSpPr>
          <p:nvPr/>
        </p:nvCxnSpPr>
        <p:spPr>
          <a:xfrm>
            <a:off x="1308879" y="2450371"/>
            <a:ext cx="275712" cy="1197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1584591" y="2261068"/>
            <a:ext cx="1284932" cy="381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@ECOM_001</a:t>
            </a:r>
            <a:endParaRPr lang="en-US" sz="1400" dirty="0"/>
          </a:p>
        </p:txBody>
      </p:sp>
      <p:sp>
        <p:nvSpPr>
          <p:cNvPr id="47" name="Rectangle 46"/>
          <p:cNvSpPr/>
          <p:nvPr/>
        </p:nvSpPr>
        <p:spPr>
          <a:xfrm>
            <a:off x="304800" y="2269712"/>
            <a:ext cx="1004079" cy="36131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DLV</a:t>
            </a:r>
            <a:endParaRPr lang="en-US" sz="1600" dirty="0"/>
          </a:p>
        </p:txBody>
      </p:sp>
      <p:cxnSp>
        <p:nvCxnSpPr>
          <p:cNvPr id="65" name="Straight Connector 64"/>
          <p:cNvCxnSpPr/>
          <p:nvPr/>
        </p:nvCxnSpPr>
        <p:spPr>
          <a:xfrm>
            <a:off x="3842121" y="2394941"/>
            <a:ext cx="311450" cy="5357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228600" y="3419031"/>
            <a:ext cx="2807426" cy="13716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Do-more CPU</a:t>
            </a:r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3042556" y="3421188"/>
            <a:ext cx="1110343" cy="13755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dirty="0" smtClean="0"/>
              <a:t>E</a:t>
            </a:r>
          </a:p>
          <a:p>
            <a:pPr algn="r"/>
            <a:r>
              <a:rPr lang="en-US" sz="1200" dirty="0" smtClean="0"/>
              <a:t>C</a:t>
            </a:r>
          </a:p>
          <a:p>
            <a:pPr algn="r"/>
            <a:r>
              <a:rPr lang="en-US" sz="1200" dirty="0" smtClean="0"/>
              <a:t>O</a:t>
            </a:r>
          </a:p>
          <a:p>
            <a:pPr algn="r"/>
            <a:r>
              <a:rPr lang="en-US" sz="1200" dirty="0" smtClean="0"/>
              <a:t>M</a:t>
            </a:r>
          </a:p>
          <a:p>
            <a:pPr algn="r"/>
            <a:r>
              <a:rPr lang="en-US" sz="1200" dirty="0" smtClean="0"/>
              <a:t>1</a:t>
            </a:r>
          </a:p>
          <a:p>
            <a:pPr algn="r"/>
            <a:r>
              <a:rPr lang="en-US" sz="1200" dirty="0" smtClean="0"/>
              <a:t>0</a:t>
            </a:r>
          </a:p>
          <a:p>
            <a:pPr algn="r"/>
            <a:r>
              <a:rPr lang="en-US" sz="1200" dirty="0" smtClean="0"/>
              <a:t>0</a:t>
            </a:r>
            <a:endParaRPr lang="en-US" sz="1200" dirty="0"/>
          </a:p>
        </p:txBody>
      </p:sp>
      <p:cxnSp>
        <p:nvCxnSpPr>
          <p:cNvPr id="75" name="Straight Connector 74"/>
          <p:cNvCxnSpPr>
            <a:stCxn id="78" idx="3"/>
          </p:cNvCxnSpPr>
          <p:nvPr/>
        </p:nvCxnSpPr>
        <p:spPr>
          <a:xfrm>
            <a:off x="2833016" y="4288798"/>
            <a:ext cx="311450" cy="5357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3144466" y="3721682"/>
            <a:ext cx="685799" cy="774517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/>
              <a:t>Peerlink</a:t>
            </a:r>
            <a:r>
              <a:rPr lang="en-US" sz="1050" dirty="0" smtClean="0"/>
              <a:t> </a:t>
            </a:r>
            <a:r>
              <a:rPr lang="en-US" sz="1050" dirty="0" err="1" smtClean="0"/>
              <a:t>Config</a:t>
            </a:r>
            <a:endParaRPr lang="en-US" sz="1050" dirty="0"/>
          </a:p>
        </p:txBody>
      </p:sp>
      <p:cxnSp>
        <p:nvCxnSpPr>
          <p:cNvPr id="77" name="Straight Connector 76"/>
          <p:cNvCxnSpPr>
            <a:stCxn id="79" idx="3"/>
            <a:endCxn id="78" idx="1"/>
          </p:cNvCxnSpPr>
          <p:nvPr/>
        </p:nvCxnSpPr>
        <p:spPr>
          <a:xfrm>
            <a:off x="1458741" y="4287601"/>
            <a:ext cx="341965" cy="1197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1800706" y="4098298"/>
            <a:ext cx="1032310" cy="381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DL Server</a:t>
            </a:r>
            <a:endParaRPr lang="en-US" sz="1400" dirty="0"/>
          </a:p>
        </p:txBody>
      </p:sp>
      <p:sp>
        <p:nvSpPr>
          <p:cNvPr id="79" name="Rectangle 78"/>
          <p:cNvSpPr/>
          <p:nvPr/>
        </p:nvSpPr>
        <p:spPr>
          <a:xfrm>
            <a:off x="454662" y="4106942"/>
            <a:ext cx="1004079" cy="36131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DLV</a:t>
            </a:r>
            <a:endParaRPr lang="en-US" sz="1600" dirty="0"/>
          </a:p>
        </p:txBody>
      </p:sp>
      <p:cxnSp>
        <p:nvCxnSpPr>
          <p:cNvPr id="80" name="Straight Connector 79"/>
          <p:cNvCxnSpPr/>
          <p:nvPr/>
        </p:nvCxnSpPr>
        <p:spPr>
          <a:xfrm>
            <a:off x="3842121" y="4232171"/>
            <a:ext cx="311450" cy="5357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1015186" y="3038957"/>
            <a:ext cx="2185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Peerlink</a:t>
            </a:r>
            <a:r>
              <a:rPr lang="en-US" dirty="0" smtClean="0"/>
              <a:t> Publishing</a:t>
            </a: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6532517" y="5240774"/>
            <a:ext cx="1620883" cy="13716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DL-CPU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5656218" y="4876800"/>
            <a:ext cx="2302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Peerlink</a:t>
            </a:r>
            <a:r>
              <a:rPr lang="en-US" dirty="0" smtClean="0"/>
              <a:t> Subscribing</a:t>
            </a: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5422174" y="5240774"/>
            <a:ext cx="1110343" cy="13755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dirty="0" smtClean="0"/>
              <a:t>E</a:t>
            </a:r>
          </a:p>
          <a:p>
            <a:pPr algn="r"/>
            <a:r>
              <a:rPr lang="en-US" sz="1200" dirty="0" smtClean="0"/>
              <a:t>C</a:t>
            </a:r>
          </a:p>
          <a:p>
            <a:pPr algn="r"/>
            <a:r>
              <a:rPr lang="en-US" sz="1200" dirty="0" smtClean="0"/>
              <a:t>O</a:t>
            </a:r>
          </a:p>
          <a:p>
            <a:pPr algn="r"/>
            <a:r>
              <a:rPr lang="en-US" sz="1200" dirty="0" smtClean="0"/>
              <a:t>M</a:t>
            </a:r>
          </a:p>
          <a:p>
            <a:pPr algn="r"/>
            <a:r>
              <a:rPr lang="en-US" sz="1200" dirty="0" smtClean="0"/>
              <a:t>1</a:t>
            </a:r>
          </a:p>
          <a:p>
            <a:pPr algn="r"/>
            <a:r>
              <a:rPr lang="en-US" sz="1200" dirty="0" smtClean="0"/>
              <a:t>0</a:t>
            </a:r>
          </a:p>
          <a:p>
            <a:pPr algn="r"/>
            <a:r>
              <a:rPr lang="en-US" sz="1200" dirty="0" smtClean="0"/>
              <a:t>0</a:t>
            </a:r>
            <a:endParaRPr lang="en-US" sz="1200" dirty="0"/>
          </a:p>
        </p:txBody>
      </p:sp>
      <p:cxnSp>
        <p:nvCxnSpPr>
          <p:cNvPr id="85" name="Straight Connector 84"/>
          <p:cNvCxnSpPr>
            <a:endCxn id="87" idx="1"/>
          </p:cNvCxnSpPr>
          <p:nvPr/>
        </p:nvCxnSpPr>
        <p:spPr>
          <a:xfrm>
            <a:off x="6209884" y="6092512"/>
            <a:ext cx="589334" cy="23252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5524084" y="5541268"/>
            <a:ext cx="685799" cy="774517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/>
              <a:t>Peerlink</a:t>
            </a:r>
            <a:r>
              <a:rPr lang="en-US" sz="1050" dirty="0" smtClean="0"/>
              <a:t> </a:t>
            </a:r>
            <a:r>
              <a:rPr lang="en-US" sz="1050" dirty="0" err="1" smtClean="0"/>
              <a:t>Config</a:t>
            </a:r>
            <a:endParaRPr lang="en-US" sz="1050" dirty="0"/>
          </a:p>
        </p:txBody>
      </p:sp>
      <p:pic>
        <p:nvPicPr>
          <p:cNvPr id="61" name="Antenna" descr="http://cdn-2.freeclipartnow.com/d/16611-1/antenna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146" y="5237945"/>
            <a:ext cx="550428" cy="72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" name="Rectangle 86"/>
          <p:cNvSpPr/>
          <p:nvPr/>
        </p:nvSpPr>
        <p:spPr>
          <a:xfrm>
            <a:off x="6799218" y="5935105"/>
            <a:ext cx="1214936" cy="36131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V-memory</a:t>
            </a:r>
            <a:endParaRPr lang="en-US" sz="1600" dirty="0"/>
          </a:p>
        </p:txBody>
      </p:sp>
      <p:sp>
        <p:nvSpPr>
          <p:cNvPr id="88" name="Right Arrow 87"/>
          <p:cNvSpPr/>
          <p:nvPr/>
        </p:nvSpPr>
        <p:spPr>
          <a:xfrm>
            <a:off x="4789295" y="5896781"/>
            <a:ext cx="543198" cy="4572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UDP</a:t>
            </a:r>
            <a:endParaRPr lang="en-US" sz="900" dirty="0"/>
          </a:p>
        </p:txBody>
      </p:sp>
      <p:sp>
        <p:nvSpPr>
          <p:cNvPr id="89" name="Rectangle 88"/>
          <p:cNvSpPr/>
          <p:nvPr/>
        </p:nvSpPr>
        <p:spPr>
          <a:xfrm>
            <a:off x="684293" y="5245195"/>
            <a:ext cx="2807426" cy="13716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Do-more CPU</a:t>
            </a:r>
            <a:endParaRPr lang="en-US" dirty="0"/>
          </a:p>
        </p:txBody>
      </p:sp>
      <p:sp>
        <p:nvSpPr>
          <p:cNvPr id="90" name="Rectangle 89"/>
          <p:cNvSpPr/>
          <p:nvPr/>
        </p:nvSpPr>
        <p:spPr>
          <a:xfrm>
            <a:off x="3498249" y="5247352"/>
            <a:ext cx="1110343" cy="13755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dirty="0" smtClean="0"/>
              <a:t>E</a:t>
            </a:r>
          </a:p>
          <a:p>
            <a:pPr algn="r"/>
            <a:r>
              <a:rPr lang="en-US" sz="1200" dirty="0" smtClean="0"/>
              <a:t>C</a:t>
            </a:r>
          </a:p>
          <a:p>
            <a:pPr algn="r"/>
            <a:r>
              <a:rPr lang="en-US" sz="1200" dirty="0" smtClean="0"/>
              <a:t>O</a:t>
            </a:r>
          </a:p>
          <a:p>
            <a:pPr algn="r"/>
            <a:r>
              <a:rPr lang="en-US" sz="1200" dirty="0" smtClean="0"/>
              <a:t>M</a:t>
            </a:r>
          </a:p>
          <a:p>
            <a:pPr algn="r"/>
            <a:r>
              <a:rPr lang="en-US" sz="1200" dirty="0" smtClean="0"/>
              <a:t>1</a:t>
            </a:r>
          </a:p>
          <a:p>
            <a:pPr algn="r"/>
            <a:r>
              <a:rPr lang="en-US" sz="1200" dirty="0" smtClean="0"/>
              <a:t>0</a:t>
            </a:r>
          </a:p>
          <a:p>
            <a:pPr algn="r"/>
            <a:r>
              <a:rPr lang="en-US" sz="1200" dirty="0" smtClean="0"/>
              <a:t>0</a:t>
            </a:r>
            <a:endParaRPr lang="en-US" sz="1200" dirty="0"/>
          </a:p>
        </p:txBody>
      </p:sp>
      <p:cxnSp>
        <p:nvCxnSpPr>
          <p:cNvPr id="91" name="Straight Connector 90"/>
          <p:cNvCxnSpPr>
            <a:stCxn id="94" idx="3"/>
          </p:cNvCxnSpPr>
          <p:nvPr/>
        </p:nvCxnSpPr>
        <p:spPr>
          <a:xfrm>
            <a:off x="3288709" y="6114962"/>
            <a:ext cx="311450" cy="5357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3600159" y="5547846"/>
            <a:ext cx="685799" cy="774517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/>
              <a:t>Peerlink</a:t>
            </a:r>
            <a:r>
              <a:rPr lang="en-US" sz="1050" dirty="0" smtClean="0"/>
              <a:t> </a:t>
            </a:r>
            <a:r>
              <a:rPr lang="en-US" sz="1050" dirty="0" err="1" smtClean="0"/>
              <a:t>Config</a:t>
            </a:r>
            <a:endParaRPr lang="en-US" sz="1050" dirty="0"/>
          </a:p>
        </p:txBody>
      </p:sp>
      <p:cxnSp>
        <p:nvCxnSpPr>
          <p:cNvPr id="93" name="Straight Connector 92"/>
          <p:cNvCxnSpPr>
            <a:stCxn id="95" idx="3"/>
            <a:endCxn id="94" idx="1"/>
          </p:cNvCxnSpPr>
          <p:nvPr/>
        </p:nvCxnSpPr>
        <p:spPr>
          <a:xfrm>
            <a:off x="1914434" y="6113765"/>
            <a:ext cx="341965" cy="1197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/>
          <p:cNvSpPr/>
          <p:nvPr/>
        </p:nvSpPr>
        <p:spPr>
          <a:xfrm>
            <a:off x="2256399" y="5924462"/>
            <a:ext cx="1032310" cy="381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DL Server</a:t>
            </a:r>
            <a:endParaRPr lang="en-US" sz="1400" dirty="0"/>
          </a:p>
        </p:txBody>
      </p:sp>
      <p:sp>
        <p:nvSpPr>
          <p:cNvPr id="95" name="Rectangle 94"/>
          <p:cNvSpPr/>
          <p:nvPr/>
        </p:nvSpPr>
        <p:spPr>
          <a:xfrm>
            <a:off x="910355" y="5933106"/>
            <a:ext cx="1004079" cy="36131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DLV</a:t>
            </a:r>
            <a:endParaRPr lang="en-US" sz="1600" dirty="0"/>
          </a:p>
        </p:txBody>
      </p:sp>
      <p:cxnSp>
        <p:nvCxnSpPr>
          <p:cNvPr id="96" name="Straight Connector 95"/>
          <p:cNvCxnSpPr/>
          <p:nvPr/>
        </p:nvCxnSpPr>
        <p:spPr>
          <a:xfrm>
            <a:off x="4297814" y="6058335"/>
            <a:ext cx="311450" cy="5357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1470879" y="4865121"/>
            <a:ext cx="2185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Peerlink</a:t>
            </a:r>
            <a:r>
              <a:rPr lang="en-US" dirty="0" smtClean="0"/>
              <a:t> Publishing</a:t>
            </a:r>
            <a:endParaRPr lang="en-US" dirty="0"/>
          </a:p>
        </p:txBody>
      </p:sp>
      <p:sp>
        <p:nvSpPr>
          <p:cNvPr id="57" name="Rounded Rectangular Callout 56"/>
          <p:cNvSpPr/>
          <p:nvPr/>
        </p:nvSpPr>
        <p:spPr>
          <a:xfrm>
            <a:off x="2417678" y="3378814"/>
            <a:ext cx="4592652" cy="911981"/>
          </a:xfrm>
          <a:prstGeom prst="wedgeRoundRectCallout">
            <a:avLst>
              <a:gd name="adj1" fmla="val -33062"/>
              <a:gd name="adj2" fmla="val -111759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 all these cases a PEERLINK instruction is not necessary for publishing because the ECOM100 is doing that itself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Rounded Rectangular Callout 57"/>
          <p:cNvSpPr/>
          <p:nvPr/>
        </p:nvSpPr>
        <p:spPr>
          <a:xfrm>
            <a:off x="2201650" y="5085277"/>
            <a:ext cx="4592652" cy="911981"/>
          </a:xfrm>
          <a:prstGeom prst="wedgeRoundRectCallout">
            <a:avLst>
              <a:gd name="adj1" fmla="val 23080"/>
              <a:gd name="adj2" fmla="val -10161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 this case a PEERLINK instruction is not necessary because the ECOM100 is subscribing and writing to “V” (i.e. DLV)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9" name="Antenna" descr="http://cdn-2.freeclipartnow.com/d/16611-1/antenna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3416" y="1524000"/>
            <a:ext cx="550428" cy="72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593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500"/>
                            </p:stCondLst>
                            <p:childTnLst>
                              <p:par>
                                <p:cTn id="1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500"/>
                            </p:stCondLst>
                            <p:childTnLst>
                              <p:par>
                                <p:cTn id="1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000"/>
                            </p:stCondLst>
                            <p:childTnLst>
                              <p:par>
                                <p:cTn id="1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00"/>
                            </p:stCondLst>
                            <p:childTnLst>
                              <p:par>
                                <p:cTn id="2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4" grpId="0" animBg="1"/>
      <p:bldP spid="8" grpId="0" animBg="1"/>
      <p:bldP spid="26" grpId="0" animBg="1"/>
      <p:bldP spid="27" grpId="0" animBg="1"/>
      <p:bldP spid="37" grpId="0"/>
      <p:bldP spid="48" grpId="0" animBg="1"/>
      <p:bldP spid="56" grpId="0" animBg="1"/>
      <p:bldP spid="64" grpId="0" animBg="1"/>
      <p:bldP spid="68" grpId="0"/>
      <p:bldP spid="69" grpId="0" animBg="1"/>
      <p:bldP spid="70" grpId="0" animBg="1"/>
      <p:bldP spid="73" grpId="0" animBg="1"/>
      <p:bldP spid="74" grpId="0" animBg="1"/>
      <p:bldP spid="40" grpId="0" animBg="1"/>
      <p:bldP spid="41" grpId="0"/>
      <p:bldP spid="42" grpId="0" animBg="1"/>
      <p:bldP spid="44" grpId="0" animBg="1"/>
      <p:bldP spid="46" grpId="0" animBg="1"/>
      <p:bldP spid="47" grpId="0" animBg="1"/>
      <p:bldP spid="66" grpId="0" animBg="1"/>
      <p:bldP spid="71" grpId="0" animBg="1"/>
      <p:bldP spid="76" grpId="0" animBg="1"/>
      <p:bldP spid="78" grpId="0" animBg="1"/>
      <p:bldP spid="79" grpId="0" animBg="1"/>
      <p:bldP spid="81" grpId="0"/>
      <p:bldP spid="82" grpId="0" animBg="1"/>
      <p:bldP spid="83" grpId="0"/>
      <p:bldP spid="84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2" grpId="0" animBg="1"/>
      <p:bldP spid="94" grpId="0" animBg="1"/>
      <p:bldP spid="95" grpId="0" animBg="1"/>
      <p:bldP spid="97" grpId="0"/>
      <p:bldP spid="57" grpId="0" animBg="1"/>
      <p:bldP spid="57" grpId="1" animBg="1"/>
      <p:bldP spid="58" grpId="0" animBg="1"/>
      <p:bldP spid="5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r>
              <a:rPr lang="en-US" dirty="0" smtClean="0"/>
              <a:t>Communications – PEERLINK</a:t>
            </a:r>
            <a:endParaRPr lang="en-US" dirty="0"/>
          </a:p>
        </p:txBody>
      </p:sp>
      <p:pic>
        <p:nvPicPr>
          <p:cNvPr id="51" name="Antenna" descr="http://cdn-2.freeclipartnow.com/d/16611-1/antenna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2608" y="1524000"/>
            <a:ext cx="550428" cy="72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ight Arrow 8"/>
          <p:cNvSpPr/>
          <p:nvPr/>
        </p:nvSpPr>
        <p:spPr>
          <a:xfrm>
            <a:off x="3874508" y="2169608"/>
            <a:ext cx="631371" cy="4572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UDP</a:t>
            </a:r>
            <a:endParaRPr lang="en-US" sz="1200" dirty="0"/>
          </a:p>
        </p:txBody>
      </p:sp>
      <p:sp>
        <p:nvSpPr>
          <p:cNvPr id="24" name="Rectangle 23"/>
          <p:cNvSpPr/>
          <p:nvPr/>
        </p:nvSpPr>
        <p:spPr>
          <a:xfrm>
            <a:off x="4810680" y="1524085"/>
            <a:ext cx="3264626" cy="13716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Do-more CPU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08506" y="2413360"/>
            <a:ext cx="1004079" cy="36131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PL0-255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4658280" y="2245808"/>
            <a:ext cx="152400" cy="3048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088557" y="2186480"/>
            <a:ext cx="853149" cy="4191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Peerlink</a:t>
            </a:r>
            <a:r>
              <a:rPr lang="en-US" sz="1400" dirty="0" smtClean="0"/>
              <a:t> Device</a:t>
            </a:r>
            <a:endParaRPr lang="en-US" sz="1400" dirty="0"/>
          </a:p>
        </p:txBody>
      </p:sp>
      <p:cxnSp>
        <p:nvCxnSpPr>
          <p:cNvPr id="28" name="Straight Connector 27"/>
          <p:cNvCxnSpPr>
            <a:stCxn id="27" idx="3"/>
            <a:endCxn id="48" idx="1"/>
          </p:cNvCxnSpPr>
          <p:nvPr/>
        </p:nvCxnSpPr>
        <p:spPr>
          <a:xfrm flipV="1">
            <a:off x="5941706" y="2139172"/>
            <a:ext cx="255956" cy="256858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4836806" y="2393852"/>
            <a:ext cx="228600" cy="2178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315873" y="1143000"/>
            <a:ext cx="2302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Peerlink</a:t>
            </a:r>
            <a:r>
              <a:rPr lang="en-US" dirty="0" smtClean="0"/>
              <a:t> Subscribing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6197662" y="1976668"/>
            <a:ext cx="1115644" cy="32500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PEERLINK</a:t>
            </a:r>
            <a:endParaRPr lang="en-US" sz="1400" dirty="0"/>
          </a:p>
        </p:txBody>
      </p:sp>
      <p:cxnSp>
        <p:nvCxnSpPr>
          <p:cNvPr id="53" name="Elbow Connector 52"/>
          <p:cNvCxnSpPr>
            <a:endCxn id="8" idx="1"/>
          </p:cNvCxnSpPr>
          <p:nvPr/>
        </p:nvCxnSpPr>
        <p:spPr>
          <a:xfrm>
            <a:off x="6504842" y="2319831"/>
            <a:ext cx="503664" cy="274188"/>
          </a:xfrm>
          <a:prstGeom prst="bentConnector3">
            <a:avLst>
              <a:gd name="adj1" fmla="val -142"/>
            </a:avLst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Antenna" descr="http://cdn-2.freeclipartnow.com/d/16611-1/antenna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9704" y="3420234"/>
            <a:ext cx="550428" cy="72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Right Arrow 55"/>
          <p:cNvSpPr/>
          <p:nvPr/>
        </p:nvSpPr>
        <p:spPr>
          <a:xfrm>
            <a:off x="3697877" y="4070617"/>
            <a:ext cx="543198" cy="4572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UDP</a:t>
            </a:r>
            <a:endParaRPr lang="en-US" sz="900" dirty="0"/>
          </a:p>
        </p:txBody>
      </p:sp>
      <p:sp>
        <p:nvSpPr>
          <p:cNvPr id="64" name="Rectangle 63"/>
          <p:cNvSpPr/>
          <p:nvPr/>
        </p:nvSpPr>
        <p:spPr>
          <a:xfrm>
            <a:off x="5422174" y="3425094"/>
            <a:ext cx="2807426" cy="13716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Do-more CPU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5007276" y="3061120"/>
            <a:ext cx="2302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Peerlink</a:t>
            </a:r>
            <a:r>
              <a:rPr lang="en-US" dirty="0" smtClean="0"/>
              <a:t> Subscribing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4311831" y="3425094"/>
            <a:ext cx="1110343" cy="13755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dirty="0" smtClean="0"/>
              <a:t>E</a:t>
            </a:r>
          </a:p>
          <a:p>
            <a:pPr algn="r"/>
            <a:r>
              <a:rPr lang="en-US" sz="1200" dirty="0" smtClean="0"/>
              <a:t>C</a:t>
            </a:r>
          </a:p>
          <a:p>
            <a:pPr algn="r"/>
            <a:r>
              <a:rPr lang="en-US" sz="1200" dirty="0" smtClean="0"/>
              <a:t>O</a:t>
            </a:r>
          </a:p>
          <a:p>
            <a:pPr algn="r"/>
            <a:r>
              <a:rPr lang="en-US" sz="1200" dirty="0" smtClean="0"/>
              <a:t>M</a:t>
            </a:r>
          </a:p>
          <a:p>
            <a:pPr algn="r"/>
            <a:r>
              <a:rPr lang="en-US" sz="1200" dirty="0" smtClean="0"/>
              <a:t>1</a:t>
            </a:r>
          </a:p>
          <a:p>
            <a:pPr algn="r"/>
            <a:r>
              <a:rPr lang="en-US" sz="1200" dirty="0" smtClean="0"/>
              <a:t>0</a:t>
            </a:r>
          </a:p>
          <a:p>
            <a:pPr algn="r"/>
            <a:r>
              <a:rPr lang="en-US" sz="1200" dirty="0" smtClean="0"/>
              <a:t>0</a:t>
            </a:r>
            <a:endParaRPr lang="en-US" sz="1200" dirty="0"/>
          </a:p>
        </p:txBody>
      </p:sp>
      <p:cxnSp>
        <p:nvCxnSpPr>
          <p:cNvPr id="67" name="Straight Connector 66"/>
          <p:cNvCxnSpPr>
            <a:endCxn id="73" idx="1"/>
          </p:cNvCxnSpPr>
          <p:nvPr/>
        </p:nvCxnSpPr>
        <p:spPr>
          <a:xfrm>
            <a:off x="5115869" y="4276832"/>
            <a:ext cx="447436" cy="18029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4413741" y="3725588"/>
            <a:ext cx="685799" cy="774517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/>
              <a:t>Peerlink</a:t>
            </a:r>
            <a:r>
              <a:rPr lang="en-US" sz="1050" dirty="0" smtClean="0"/>
              <a:t> </a:t>
            </a:r>
            <a:r>
              <a:rPr lang="en-US" sz="1050" dirty="0" err="1" smtClean="0"/>
              <a:t>Config</a:t>
            </a:r>
            <a:endParaRPr lang="en-US" sz="1050" dirty="0"/>
          </a:p>
        </p:txBody>
      </p:sp>
      <p:cxnSp>
        <p:nvCxnSpPr>
          <p:cNvPr id="72" name="Straight Connector 71"/>
          <p:cNvCxnSpPr>
            <a:stCxn id="73" idx="3"/>
            <a:endCxn id="74" idx="1"/>
          </p:cNvCxnSpPr>
          <p:nvPr/>
        </p:nvCxnSpPr>
        <p:spPr>
          <a:xfrm>
            <a:off x="6850249" y="4294861"/>
            <a:ext cx="271731" cy="5223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5563305" y="4104361"/>
            <a:ext cx="1286944" cy="381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@ECOM_001</a:t>
            </a:r>
            <a:endParaRPr lang="en-US" sz="1400" dirty="0"/>
          </a:p>
        </p:txBody>
      </p:sp>
      <p:sp>
        <p:nvSpPr>
          <p:cNvPr id="74" name="Rectangle 73"/>
          <p:cNvSpPr/>
          <p:nvPr/>
        </p:nvSpPr>
        <p:spPr>
          <a:xfrm>
            <a:off x="7121980" y="4119425"/>
            <a:ext cx="1004079" cy="36131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DLV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1293506" y="1143000"/>
            <a:ext cx="2185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Peerlink</a:t>
            </a:r>
            <a:r>
              <a:rPr lang="en-US" dirty="0" smtClean="0"/>
              <a:t> Publishing</a:t>
            </a:r>
            <a:endParaRPr lang="en-US" dirty="0"/>
          </a:p>
        </p:txBody>
      </p:sp>
      <p:sp>
        <p:nvSpPr>
          <p:cNvPr id="82" name="Rectangle 81"/>
          <p:cNvSpPr/>
          <p:nvPr/>
        </p:nvSpPr>
        <p:spPr>
          <a:xfrm>
            <a:off x="6010003" y="5240774"/>
            <a:ext cx="1620883" cy="13716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DL-CPU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5133704" y="4876800"/>
            <a:ext cx="2302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Peerlink</a:t>
            </a:r>
            <a:r>
              <a:rPr lang="en-US" dirty="0" smtClean="0"/>
              <a:t> Subscribing</a:t>
            </a:r>
            <a:endParaRPr lang="en-US" dirty="0"/>
          </a:p>
        </p:txBody>
      </p:sp>
      <p:sp>
        <p:nvSpPr>
          <p:cNvPr id="84" name="Rectangle 83"/>
          <p:cNvSpPr/>
          <p:nvPr/>
        </p:nvSpPr>
        <p:spPr>
          <a:xfrm>
            <a:off x="4899660" y="5240774"/>
            <a:ext cx="1110343" cy="13755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dirty="0" smtClean="0"/>
              <a:t>E</a:t>
            </a:r>
          </a:p>
          <a:p>
            <a:pPr algn="r"/>
            <a:r>
              <a:rPr lang="en-US" sz="1200" dirty="0" smtClean="0"/>
              <a:t>C</a:t>
            </a:r>
          </a:p>
          <a:p>
            <a:pPr algn="r"/>
            <a:r>
              <a:rPr lang="en-US" sz="1200" dirty="0" smtClean="0"/>
              <a:t>O</a:t>
            </a:r>
          </a:p>
          <a:p>
            <a:pPr algn="r"/>
            <a:r>
              <a:rPr lang="en-US" sz="1200" dirty="0" smtClean="0"/>
              <a:t>M</a:t>
            </a:r>
          </a:p>
          <a:p>
            <a:pPr algn="r"/>
            <a:r>
              <a:rPr lang="en-US" sz="1200" dirty="0" smtClean="0"/>
              <a:t>1</a:t>
            </a:r>
          </a:p>
          <a:p>
            <a:pPr algn="r"/>
            <a:r>
              <a:rPr lang="en-US" sz="1200" dirty="0" smtClean="0"/>
              <a:t>0</a:t>
            </a:r>
          </a:p>
          <a:p>
            <a:pPr algn="r"/>
            <a:r>
              <a:rPr lang="en-US" sz="1200" dirty="0" smtClean="0"/>
              <a:t>0</a:t>
            </a:r>
            <a:endParaRPr lang="en-US" sz="1200" dirty="0"/>
          </a:p>
        </p:txBody>
      </p:sp>
      <p:cxnSp>
        <p:nvCxnSpPr>
          <p:cNvPr id="85" name="Straight Connector 84"/>
          <p:cNvCxnSpPr>
            <a:endCxn id="87" idx="1"/>
          </p:cNvCxnSpPr>
          <p:nvPr/>
        </p:nvCxnSpPr>
        <p:spPr>
          <a:xfrm>
            <a:off x="5687370" y="6092512"/>
            <a:ext cx="589334" cy="23252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5001570" y="5541268"/>
            <a:ext cx="685799" cy="774517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/>
              <a:t>Peerlink</a:t>
            </a:r>
            <a:r>
              <a:rPr lang="en-US" sz="1050" dirty="0" smtClean="0"/>
              <a:t> </a:t>
            </a:r>
            <a:r>
              <a:rPr lang="en-US" sz="1050" dirty="0" err="1" smtClean="0"/>
              <a:t>Config</a:t>
            </a:r>
            <a:endParaRPr lang="en-US" sz="1050" dirty="0"/>
          </a:p>
        </p:txBody>
      </p:sp>
      <p:sp>
        <p:nvSpPr>
          <p:cNvPr id="87" name="Rectangle 86"/>
          <p:cNvSpPr/>
          <p:nvPr/>
        </p:nvSpPr>
        <p:spPr>
          <a:xfrm>
            <a:off x="6276704" y="5935105"/>
            <a:ext cx="1214936" cy="36131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V-memory</a:t>
            </a:r>
            <a:endParaRPr lang="en-US" sz="1600" dirty="0"/>
          </a:p>
        </p:txBody>
      </p:sp>
      <p:pic>
        <p:nvPicPr>
          <p:cNvPr id="54" name="Antenna" descr="http://cdn-2.freeclipartnow.com/d/16611-1/antenna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8527" y="5246132"/>
            <a:ext cx="550428" cy="72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" name="Right Arrow 87"/>
          <p:cNvSpPr/>
          <p:nvPr/>
        </p:nvSpPr>
        <p:spPr>
          <a:xfrm>
            <a:off x="4266781" y="5896781"/>
            <a:ext cx="543198" cy="4572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UDP</a:t>
            </a:r>
            <a:endParaRPr lang="en-US" sz="900" dirty="0"/>
          </a:p>
        </p:txBody>
      </p:sp>
      <p:sp>
        <p:nvSpPr>
          <p:cNvPr id="57" name="Rectangle 56"/>
          <p:cNvSpPr/>
          <p:nvPr/>
        </p:nvSpPr>
        <p:spPr>
          <a:xfrm>
            <a:off x="990600" y="1526038"/>
            <a:ext cx="1620883" cy="13716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DL-CPU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2611483" y="1524085"/>
            <a:ext cx="1110343" cy="13755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dirty="0" smtClean="0"/>
              <a:t>E</a:t>
            </a:r>
          </a:p>
          <a:p>
            <a:pPr algn="r"/>
            <a:r>
              <a:rPr lang="en-US" sz="1200" dirty="0" smtClean="0"/>
              <a:t>C</a:t>
            </a:r>
          </a:p>
          <a:p>
            <a:pPr algn="r"/>
            <a:r>
              <a:rPr lang="en-US" sz="1200" dirty="0" smtClean="0"/>
              <a:t>O</a:t>
            </a:r>
          </a:p>
          <a:p>
            <a:pPr algn="r"/>
            <a:r>
              <a:rPr lang="en-US" sz="1200" dirty="0" smtClean="0"/>
              <a:t>M</a:t>
            </a:r>
          </a:p>
          <a:p>
            <a:pPr algn="r"/>
            <a:r>
              <a:rPr lang="en-US" sz="1200" dirty="0" smtClean="0"/>
              <a:t>1</a:t>
            </a:r>
          </a:p>
          <a:p>
            <a:pPr algn="r"/>
            <a:r>
              <a:rPr lang="en-US" sz="1200" dirty="0" smtClean="0"/>
              <a:t>0</a:t>
            </a:r>
          </a:p>
          <a:p>
            <a:pPr algn="r"/>
            <a:r>
              <a:rPr lang="en-US" sz="1200" dirty="0" smtClean="0"/>
              <a:t>0</a:t>
            </a:r>
            <a:endParaRPr lang="en-US" sz="1200" dirty="0"/>
          </a:p>
        </p:txBody>
      </p:sp>
      <p:cxnSp>
        <p:nvCxnSpPr>
          <p:cNvPr id="59" name="Straight Connector 58"/>
          <p:cNvCxnSpPr>
            <a:stCxn id="61" idx="3"/>
          </p:cNvCxnSpPr>
          <p:nvPr/>
        </p:nvCxnSpPr>
        <p:spPr>
          <a:xfrm flipV="1">
            <a:off x="2390878" y="2394941"/>
            <a:ext cx="322515" cy="6087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2713393" y="1824579"/>
            <a:ext cx="685799" cy="774517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/>
              <a:t>Peerlink</a:t>
            </a:r>
            <a:r>
              <a:rPr lang="en-US" sz="1050" dirty="0" smtClean="0"/>
              <a:t> </a:t>
            </a:r>
            <a:r>
              <a:rPr lang="en-US" sz="1050" dirty="0" err="1" smtClean="0"/>
              <a:t>Config</a:t>
            </a:r>
            <a:endParaRPr lang="en-US" sz="1050" dirty="0"/>
          </a:p>
        </p:txBody>
      </p:sp>
      <p:sp>
        <p:nvSpPr>
          <p:cNvPr id="61" name="Rectangle 60"/>
          <p:cNvSpPr/>
          <p:nvPr/>
        </p:nvSpPr>
        <p:spPr>
          <a:xfrm>
            <a:off x="1175942" y="2220369"/>
            <a:ext cx="1214936" cy="36131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V-memory</a:t>
            </a:r>
            <a:endParaRPr lang="en-US" sz="1600" dirty="0"/>
          </a:p>
        </p:txBody>
      </p:sp>
      <p:cxnSp>
        <p:nvCxnSpPr>
          <p:cNvPr id="63" name="Straight Connector 62"/>
          <p:cNvCxnSpPr/>
          <p:nvPr/>
        </p:nvCxnSpPr>
        <p:spPr>
          <a:xfrm>
            <a:off x="3399192" y="2388049"/>
            <a:ext cx="322634" cy="12979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1116875" y="3035523"/>
            <a:ext cx="2185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Peerlink</a:t>
            </a:r>
            <a:r>
              <a:rPr lang="en-US" dirty="0" smtClean="0"/>
              <a:t> Publishing</a:t>
            </a:r>
            <a:endParaRPr lang="en-US" dirty="0"/>
          </a:p>
        </p:txBody>
      </p:sp>
      <p:sp>
        <p:nvSpPr>
          <p:cNvPr id="99" name="Rectangle 98"/>
          <p:cNvSpPr/>
          <p:nvPr/>
        </p:nvSpPr>
        <p:spPr>
          <a:xfrm>
            <a:off x="813969" y="3418561"/>
            <a:ext cx="1620883" cy="13716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DL-CPU</a:t>
            </a:r>
            <a:endParaRPr lang="en-US" dirty="0"/>
          </a:p>
        </p:txBody>
      </p:sp>
      <p:sp>
        <p:nvSpPr>
          <p:cNvPr id="100" name="Rectangle 99"/>
          <p:cNvSpPr/>
          <p:nvPr/>
        </p:nvSpPr>
        <p:spPr>
          <a:xfrm>
            <a:off x="2434852" y="3416608"/>
            <a:ext cx="1110343" cy="13755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dirty="0" smtClean="0"/>
              <a:t>E</a:t>
            </a:r>
          </a:p>
          <a:p>
            <a:pPr algn="r"/>
            <a:r>
              <a:rPr lang="en-US" sz="1200" dirty="0" smtClean="0"/>
              <a:t>C</a:t>
            </a:r>
          </a:p>
          <a:p>
            <a:pPr algn="r"/>
            <a:r>
              <a:rPr lang="en-US" sz="1200" dirty="0" smtClean="0"/>
              <a:t>O</a:t>
            </a:r>
          </a:p>
          <a:p>
            <a:pPr algn="r"/>
            <a:r>
              <a:rPr lang="en-US" sz="1200" dirty="0" smtClean="0"/>
              <a:t>M</a:t>
            </a:r>
          </a:p>
          <a:p>
            <a:pPr algn="r"/>
            <a:r>
              <a:rPr lang="en-US" sz="1200" dirty="0" smtClean="0"/>
              <a:t>1</a:t>
            </a:r>
          </a:p>
          <a:p>
            <a:pPr algn="r"/>
            <a:r>
              <a:rPr lang="en-US" sz="1200" dirty="0" smtClean="0"/>
              <a:t>0</a:t>
            </a:r>
          </a:p>
          <a:p>
            <a:pPr algn="r"/>
            <a:r>
              <a:rPr lang="en-US" sz="1200" dirty="0" smtClean="0"/>
              <a:t>0</a:t>
            </a:r>
            <a:endParaRPr lang="en-US" sz="1200" dirty="0"/>
          </a:p>
        </p:txBody>
      </p:sp>
      <p:cxnSp>
        <p:nvCxnSpPr>
          <p:cNvPr id="101" name="Straight Connector 100"/>
          <p:cNvCxnSpPr>
            <a:stCxn id="103" idx="3"/>
          </p:cNvCxnSpPr>
          <p:nvPr/>
        </p:nvCxnSpPr>
        <p:spPr>
          <a:xfrm flipV="1">
            <a:off x="2214247" y="4287464"/>
            <a:ext cx="322515" cy="6087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2536762" y="3717102"/>
            <a:ext cx="685799" cy="774517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/>
              <a:t>Peerlink</a:t>
            </a:r>
            <a:r>
              <a:rPr lang="en-US" sz="1050" dirty="0" smtClean="0"/>
              <a:t> </a:t>
            </a:r>
            <a:r>
              <a:rPr lang="en-US" sz="1050" dirty="0" err="1" smtClean="0"/>
              <a:t>Config</a:t>
            </a:r>
            <a:endParaRPr lang="en-US" sz="1050" dirty="0"/>
          </a:p>
        </p:txBody>
      </p:sp>
      <p:sp>
        <p:nvSpPr>
          <p:cNvPr id="103" name="Rectangle 102"/>
          <p:cNvSpPr/>
          <p:nvPr/>
        </p:nvSpPr>
        <p:spPr>
          <a:xfrm>
            <a:off x="999311" y="4112892"/>
            <a:ext cx="1214936" cy="36131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V-memory</a:t>
            </a:r>
            <a:endParaRPr lang="en-US" sz="1600" dirty="0"/>
          </a:p>
        </p:txBody>
      </p:sp>
      <p:cxnSp>
        <p:nvCxnSpPr>
          <p:cNvPr id="104" name="Straight Connector 103"/>
          <p:cNvCxnSpPr/>
          <p:nvPr/>
        </p:nvCxnSpPr>
        <p:spPr>
          <a:xfrm>
            <a:off x="3222561" y="4280572"/>
            <a:ext cx="322634" cy="12979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1674506" y="4859689"/>
            <a:ext cx="2185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Peerlink</a:t>
            </a:r>
            <a:r>
              <a:rPr lang="en-US" dirty="0" smtClean="0"/>
              <a:t> Publishing</a:t>
            </a:r>
            <a:endParaRPr lang="en-US" dirty="0"/>
          </a:p>
        </p:txBody>
      </p:sp>
      <p:sp>
        <p:nvSpPr>
          <p:cNvPr id="106" name="Rectangle 105"/>
          <p:cNvSpPr/>
          <p:nvPr/>
        </p:nvSpPr>
        <p:spPr>
          <a:xfrm>
            <a:off x="1371600" y="5242727"/>
            <a:ext cx="1620883" cy="13716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DL-CPU</a:t>
            </a:r>
            <a:endParaRPr lang="en-US" dirty="0"/>
          </a:p>
        </p:txBody>
      </p:sp>
      <p:sp>
        <p:nvSpPr>
          <p:cNvPr id="107" name="Rectangle 106"/>
          <p:cNvSpPr/>
          <p:nvPr/>
        </p:nvSpPr>
        <p:spPr>
          <a:xfrm>
            <a:off x="2992483" y="5240774"/>
            <a:ext cx="1110343" cy="13755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dirty="0" smtClean="0"/>
              <a:t>E</a:t>
            </a:r>
          </a:p>
          <a:p>
            <a:pPr algn="r"/>
            <a:r>
              <a:rPr lang="en-US" sz="1200" dirty="0" smtClean="0"/>
              <a:t>C</a:t>
            </a:r>
          </a:p>
          <a:p>
            <a:pPr algn="r"/>
            <a:r>
              <a:rPr lang="en-US" sz="1200" dirty="0" smtClean="0"/>
              <a:t>O</a:t>
            </a:r>
          </a:p>
          <a:p>
            <a:pPr algn="r"/>
            <a:r>
              <a:rPr lang="en-US" sz="1200" dirty="0" smtClean="0"/>
              <a:t>M</a:t>
            </a:r>
          </a:p>
          <a:p>
            <a:pPr algn="r"/>
            <a:r>
              <a:rPr lang="en-US" sz="1200" dirty="0" smtClean="0"/>
              <a:t>1</a:t>
            </a:r>
          </a:p>
          <a:p>
            <a:pPr algn="r"/>
            <a:r>
              <a:rPr lang="en-US" sz="1200" dirty="0" smtClean="0"/>
              <a:t>0</a:t>
            </a:r>
          </a:p>
          <a:p>
            <a:pPr algn="r"/>
            <a:r>
              <a:rPr lang="en-US" sz="1200" dirty="0" smtClean="0"/>
              <a:t>0</a:t>
            </a:r>
            <a:endParaRPr lang="en-US" sz="1200" dirty="0"/>
          </a:p>
        </p:txBody>
      </p:sp>
      <p:cxnSp>
        <p:nvCxnSpPr>
          <p:cNvPr id="108" name="Straight Connector 107"/>
          <p:cNvCxnSpPr>
            <a:stCxn id="110" idx="3"/>
          </p:cNvCxnSpPr>
          <p:nvPr/>
        </p:nvCxnSpPr>
        <p:spPr>
          <a:xfrm flipV="1">
            <a:off x="2771878" y="6111630"/>
            <a:ext cx="322515" cy="6087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3094393" y="5541268"/>
            <a:ext cx="685799" cy="774517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/>
              <a:t>Peerlink</a:t>
            </a:r>
            <a:r>
              <a:rPr lang="en-US" sz="1050" dirty="0" smtClean="0"/>
              <a:t> </a:t>
            </a:r>
            <a:r>
              <a:rPr lang="en-US" sz="1050" dirty="0" err="1" smtClean="0"/>
              <a:t>Config</a:t>
            </a:r>
            <a:endParaRPr lang="en-US" sz="1050" dirty="0"/>
          </a:p>
        </p:txBody>
      </p:sp>
      <p:sp>
        <p:nvSpPr>
          <p:cNvPr id="110" name="Rectangle 109"/>
          <p:cNvSpPr/>
          <p:nvPr/>
        </p:nvSpPr>
        <p:spPr>
          <a:xfrm>
            <a:off x="1556942" y="5937058"/>
            <a:ext cx="1214936" cy="36131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V-memory</a:t>
            </a:r>
            <a:endParaRPr lang="en-US" sz="1600" dirty="0"/>
          </a:p>
        </p:txBody>
      </p:sp>
      <p:cxnSp>
        <p:nvCxnSpPr>
          <p:cNvPr id="111" name="Straight Connector 110"/>
          <p:cNvCxnSpPr/>
          <p:nvPr/>
        </p:nvCxnSpPr>
        <p:spPr>
          <a:xfrm>
            <a:off x="3780192" y="6104738"/>
            <a:ext cx="322634" cy="12979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ular Callout 49"/>
          <p:cNvSpPr/>
          <p:nvPr/>
        </p:nvSpPr>
        <p:spPr>
          <a:xfrm>
            <a:off x="2201650" y="5085277"/>
            <a:ext cx="4592652" cy="911981"/>
          </a:xfrm>
          <a:prstGeom prst="wedgeRoundRectCallout">
            <a:avLst>
              <a:gd name="adj1" fmla="val 23080"/>
              <a:gd name="adj2" fmla="val -10161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 this case a PEERLINK instruction is not necessary because the ECOM100 is subscribing and writing to “V” (i.e. DLV)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265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"/>
                            </p:stCondLst>
                            <p:childTnLst>
                              <p:par>
                                <p:cTn id="1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5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500"/>
                            </p:stCondLst>
                            <p:childTnLst>
                              <p:par>
                                <p:cTn id="1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1000"/>
                            </p:stCondLst>
                            <p:childTnLst>
                              <p:par>
                                <p:cTn id="1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1500"/>
                            </p:stCondLst>
                            <p:childTnLst>
                              <p:par>
                                <p:cTn id="2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4" grpId="0" animBg="1"/>
      <p:bldP spid="8" grpId="0" animBg="1"/>
      <p:bldP spid="26" grpId="0" animBg="1"/>
      <p:bldP spid="27" grpId="0" animBg="1"/>
      <p:bldP spid="37" grpId="0"/>
      <p:bldP spid="48" grpId="0" animBg="1"/>
      <p:bldP spid="56" grpId="0" animBg="1"/>
      <p:bldP spid="64" grpId="0" animBg="1"/>
      <p:bldP spid="68" grpId="0"/>
      <p:bldP spid="69" grpId="0" animBg="1"/>
      <p:bldP spid="70" grpId="0" animBg="1"/>
      <p:bldP spid="73" grpId="0" animBg="1"/>
      <p:bldP spid="74" grpId="0" animBg="1"/>
      <p:bldP spid="41" grpId="0"/>
      <p:bldP spid="82" grpId="0" animBg="1"/>
      <p:bldP spid="83" grpId="0"/>
      <p:bldP spid="84" grpId="0" animBg="1"/>
      <p:bldP spid="86" grpId="0" animBg="1"/>
      <p:bldP spid="87" grpId="0" animBg="1"/>
      <p:bldP spid="88" grpId="0" animBg="1"/>
      <p:bldP spid="57" grpId="0" animBg="1"/>
      <p:bldP spid="58" grpId="0" animBg="1"/>
      <p:bldP spid="60" grpId="0" animBg="1"/>
      <p:bldP spid="61" grpId="0" animBg="1"/>
      <p:bldP spid="98" grpId="0"/>
      <p:bldP spid="99" grpId="0" animBg="1"/>
      <p:bldP spid="100" grpId="0" animBg="1"/>
      <p:bldP spid="102" grpId="0" animBg="1"/>
      <p:bldP spid="103" grpId="0" animBg="1"/>
      <p:bldP spid="105" grpId="0"/>
      <p:bldP spid="106" grpId="0" animBg="1"/>
      <p:bldP spid="107" grpId="0" animBg="1"/>
      <p:bldP spid="109" grpId="0" animBg="1"/>
      <p:bldP spid="110" grpId="0" animBg="1"/>
      <p:bldP spid="50" grpId="0" animBg="1"/>
      <p:bldP spid="50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r>
              <a:rPr lang="en-US" dirty="0" smtClean="0"/>
              <a:t>Communications – PEERLINK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10323"/>
              </p:ext>
            </p:extLst>
          </p:nvPr>
        </p:nvGraphicFramePr>
        <p:xfrm>
          <a:off x="381000" y="2362200"/>
          <a:ext cx="84582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"/>
                <a:gridCol w="1600200"/>
                <a:gridCol w="1981200"/>
                <a:gridCol w="1524000"/>
                <a:gridCol w="18288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Publishing or Subscribing CPU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Ethernet Port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Instruction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Device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Memory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Do-more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PEERLINK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@</a:t>
                      </a:r>
                      <a:r>
                        <a:rPr lang="en-US" b="1" dirty="0" err="1" smtClean="0">
                          <a:solidFill>
                            <a:schemeClr val="accent1"/>
                          </a:solidFill>
                        </a:rPr>
                        <a:t>IntEthernet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PL0-255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ECOM100 (</a:t>
                      </a:r>
                      <a:r>
                        <a:rPr lang="en-US" dirty="0" err="1" smtClean="0"/>
                        <a:t>Peerlink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Config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/>
                          </a:solidFill>
                        </a:rPr>
                        <a:t>@ECOM_001</a:t>
                      </a: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70C0"/>
                          </a:solidFill>
                        </a:rPr>
                        <a:t>DLV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DL-PLC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4897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PEERLINK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  <a:noFill/>
          <a:ln>
            <a:noFill/>
          </a:ln>
        </p:spPr>
        <p:txBody>
          <a:bodyPr numCol="1">
            <a:normAutofit/>
          </a:bodyPr>
          <a:lstStyle/>
          <a:p>
            <a:r>
              <a:rPr lang="en-US" dirty="0" smtClean="0"/>
              <a:t>Write a changing value to your PL</a:t>
            </a:r>
            <a:endParaRPr lang="en-US" dirty="0"/>
          </a:p>
        </p:txBody>
      </p:sp>
      <p:pic>
        <p:nvPicPr>
          <p:cNvPr id="13" name="PIC: Block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494" y="3105150"/>
            <a:ext cx="971550" cy="344805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914400" y="2362200"/>
            <a:ext cx="914400" cy="990600"/>
          </a:xfrm>
          <a:prstGeom prst="rect">
            <a:avLst/>
          </a:prstGeom>
          <a:solidFill>
            <a:srgbClr val="0000FF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Block0</a:t>
            </a:r>
            <a:br>
              <a:rPr lang="en-US" dirty="0" smtClean="0"/>
            </a:br>
            <a:r>
              <a:rPr lang="en-US" dirty="0" smtClean="0"/>
              <a:t>PL0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914400" y="3733800"/>
            <a:ext cx="914400" cy="990600"/>
          </a:xfrm>
          <a:prstGeom prst="rect">
            <a:avLst/>
          </a:prstGeom>
          <a:solidFill>
            <a:srgbClr val="FA9106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Block1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PL16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4400" y="5181600"/>
            <a:ext cx="914400" cy="990600"/>
          </a:xfrm>
          <a:prstGeom prst="rect">
            <a:avLst/>
          </a:prstGeom>
          <a:solidFill>
            <a:srgbClr val="00B050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Block2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PL32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00800" y="2286000"/>
            <a:ext cx="914400" cy="990600"/>
          </a:xfrm>
          <a:prstGeom prst="rect">
            <a:avLst/>
          </a:prstGeom>
          <a:solidFill>
            <a:schemeClr val="tx1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Block3</a:t>
            </a:r>
            <a:br>
              <a:rPr lang="en-US" dirty="0" smtClean="0"/>
            </a:br>
            <a:r>
              <a:rPr lang="en-US" dirty="0" smtClean="0"/>
              <a:t>PL48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422784" y="4724400"/>
            <a:ext cx="914400" cy="990600"/>
          </a:xfrm>
          <a:prstGeom prst="rect">
            <a:avLst/>
          </a:prstGeom>
          <a:solidFill>
            <a:schemeClr val="accent3"/>
          </a:solidFill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Block4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PL64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/>
          <p:cNvCxnSpPr>
            <a:stCxn id="4" idx="3"/>
          </p:cNvCxnSpPr>
          <p:nvPr/>
        </p:nvCxnSpPr>
        <p:spPr>
          <a:xfrm>
            <a:off x="1828800" y="2857500"/>
            <a:ext cx="1863694" cy="723900"/>
          </a:xfrm>
          <a:prstGeom prst="straightConnector1">
            <a:avLst/>
          </a:prstGeom>
          <a:ln w="31750" cap="rnd">
            <a:solidFill>
              <a:srgbClr val="FF0000"/>
            </a:solidFill>
            <a:headEnd type="none"/>
            <a:tailEnd type="arrow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16" idx="3"/>
          </p:cNvCxnSpPr>
          <p:nvPr/>
        </p:nvCxnSpPr>
        <p:spPr>
          <a:xfrm flipV="1">
            <a:off x="1828800" y="3810000"/>
            <a:ext cx="1863694" cy="419100"/>
          </a:xfrm>
          <a:prstGeom prst="straightConnector1">
            <a:avLst/>
          </a:prstGeom>
          <a:ln w="31750" cap="rnd">
            <a:solidFill>
              <a:srgbClr val="FF0000"/>
            </a:solidFill>
            <a:headEnd type="none"/>
            <a:tailEnd type="arrow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7" idx="3"/>
          </p:cNvCxnSpPr>
          <p:nvPr/>
        </p:nvCxnSpPr>
        <p:spPr>
          <a:xfrm flipV="1">
            <a:off x="1828800" y="4019550"/>
            <a:ext cx="1863694" cy="1657350"/>
          </a:xfrm>
          <a:prstGeom prst="straightConnector1">
            <a:avLst/>
          </a:prstGeom>
          <a:ln w="31750" cap="rnd">
            <a:solidFill>
              <a:srgbClr val="FF0000"/>
            </a:solidFill>
            <a:headEnd type="none"/>
            <a:tailEnd type="arrow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4664044" y="2781300"/>
            <a:ext cx="1736756" cy="1409700"/>
          </a:xfrm>
          <a:prstGeom prst="straightConnector1">
            <a:avLst/>
          </a:prstGeom>
          <a:ln w="31750" cap="rnd">
            <a:solidFill>
              <a:srgbClr val="FF0000"/>
            </a:solidFill>
            <a:headEnd type="none"/>
            <a:tailEnd type="arrow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9" idx="1"/>
          </p:cNvCxnSpPr>
          <p:nvPr/>
        </p:nvCxnSpPr>
        <p:spPr>
          <a:xfrm flipH="1" flipV="1">
            <a:off x="4664044" y="4343400"/>
            <a:ext cx="1758740" cy="876300"/>
          </a:xfrm>
          <a:prstGeom prst="straightConnector1">
            <a:avLst/>
          </a:prstGeom>
          <a:ln w="31750" cap="rnd">
            <a:solidFill>
              <a:srgbClr val="FF0000"/>
            </a:solidFill>
            <a:headEnd type="none"/>
            <a:tailEnd type="arrow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Try It" descr="C:\Users\Greg\Documents\My Received Files\Try It2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" y="5215739"/>
            <a:ext cx="3114675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4297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PEERLINK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  <a:noFill/>
          <a:ln>
            <a:noFill/>
          </a:ln>
        </p:spPr>
        <p:txBody>
          <a:bodyPr numCol="1">
            <a:normAutofit fontScale="92500" lnSpcReduction="10000"/>
          </a:bodyPr>
          <a:lstStyle/>
          <a:p>
            <a:r>
              <a:rPr lang="en-US" dirty="0" err="1"/>
              <a:t>Peerlink</a:t>
            </a:r>
            <a:r>
              <a:rPr lang="en-US" dirty="0"/>
              <a:t> communications network</a:t>
            </a:r>
          </a:p>
          <a:p>
            <a:pPr lvl="1"/>
            <a:r>
              <a:rPr lang="en-US" dirty="0"/>
              <a:t>Data-sharing of 16 blocks of 16 words each</a:t>
            </a:r>
          </a:p>
          <a:p>
            <a:pPr lvl="1"/>
            <a:r>
              <a:rPr lang="en-US" dirty="0"/>
              <a:t>Uses broadcasts at a rate of 10Hz</a:t>
            </a:r>
          </a:p>
          <a:p>
            <a:pPr lvl="1"/>
            <a:r>
              <a:rPr lang="en-US" dirty="0"/>
              <a:t>Network can consist of:</a:t>
            </a:r>
          </a:p>
          <a:p>
            <a:pPr lvl="2"/>
            <a:r>
              <a:rPr lang="en-US" sz="3000" b="1" i="1" dirty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EASY!</a:t>
            </a:r>
            <a:r>
              <a:rPr lang="en-US" b="1" i="1" dirty="0">
                <a:solidFill>
                  <a:srgbClr val="00CC00"/>
                </a:solidFill>
                <a:sym typeface="Wingdings" panose="05000000000000000000" pitchFamily="2" charset="2"/>
              </a:rPr>
              <a:t> </a:t>
            </a:r>
            <a:r>
              <a:rPr lang="en-US" b="1" dirty="0"/>
              <a:t>Do-more PLC w/built-in Ethernet port</a:t>
            </a:r>
          </a:p>
          <a:p>
            <a:pPr lvl="3"/>
            <a:r>
              <a:rPr lang="en-US" dirty="0"/>
              <a:t>Uses only one </a:t>
            </a:r>
            <a:r>
              <a:rPr lang="en-US" b="1" dirty="0">
                <a:solidFill>
                  <a:srgbClr val="00B050"/>
                </a:solidFill>
              </a:rPr>
              <a:t>PEERLINK</a:t>
            </a:r>
            <a:r>
              <a:rPr lang="en-US" dirty="0"/>
              <a:t> instruction in </a:t>
            </a:r>
            <a:r>
              <a:rPr lang="en-US" b="1" dirty="0"/>
              <a:t>$Main</a:t>
            </a:r>
            <a:endParaRPr lang="en-US" dirty="0"/>
          </a:p>
          <a:p>
            <a:pPr lvl="3"/>
            <a:r>
              <a:rPr lang="en-US" dirty="0"/>
              <a:t>Utilizes built-in </a:t>
            </a:r>
            <a:r>
              <a:rPr lang="en-US" b="1" dirty="0">
                <a:solidFill>
                  <a:srgbClr val="0000FF"/>
                </a:solidFill>
              </a:rPr>
              <a:t>PL-memory</a:t>
            </a:r>
            <a:r>
              <a:rPr lang="en-US" dirty="0"/>
              <a:t> (</a:t>
            </a:r>
            <a:r>
              <a:rPr lang="en-US" b="1" dirty="0">
                <a:solidFill>
                  <a:srgbClr val="0000FF"/>
                </a:solidFill>
              </a:rPr>
              <a:t>PL0-255</a:t>
            </a:r>
            <a:r>
              <a:rPr lang="en-US" dirty="0"/>
              <a:t>)</a:t>
            </a:r>
          </a:p>
          <a:p>
            <a:pPr lvl="2"/>
            <a:r>
              <a:rPr lang="en-US" b="1" dirty="0"/>
              <a:t>DL-PLC w/ECOM100</a:t>
            </a:r>
          </a:p>
          <a:p>
            <a:pPr lvl="3"/>
            <a:r>
              <a:rPr lang="en-US" dirty="0" err="1"/>
              <a:t>Peerlink</a:t>
            </a:r>
            <a:r>
              <a:rPr lang="en-US" dirty="0"/>
              <a:t> configured via ECOM100’s web </a:t>
            </a:r>
            <a:r>
              <a:rPr lang="en-US" dirty="0" smtClean="0"/>
              <a:t>server (not NetEdit)</a:t>
            </a:r>
            <a:endParaRPr lang="en-US" dirty="0"/>
          </a:p>
          <a:p>
            <a:pPr lvl="3"/>
            <a:r>
              <a:rPr lang="en-US" dirty="0" err="1"/>
              <a:t>Peerlink</a:t>
            </a:r>
            <a:r>
              <a:rPr lang="en-US" dirty="0"/>
              <a:t> blocks mapped to V-memory as configured</a:t>
            </a:r>
          </a:p>
          <a:p>
            <a:pPr lvl="2"/>
            <a:r>
              <a:rPr lang="en-US" b="1" dirty="0"/>
              <a:t>Do-more PLC w/ECOM100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(not recommended)</a:t>
            </a:r>
          </a:p>
          <a:p>
            <a:pPr lvl="3"/>
            <a:r>
              <a:rPr lang="en-US" dirty="0"/>
              <a:t>Does NOT use </a:t>
            </a:r>
            <a:r>
              <a:rPr lang="en-US" b="1" dirty="0">
                <a:solidFill>
                  <a:srgbClr val="00B050"/>
                </a:solidFill>
              </a:rPr>
              <a:t>PEERLINK</a:t>
            </a:r>
            <a:r>
              <a:rPr lang="en-US" dirty="0"/>
              <a:t> instruction</a:t>
            </a:r>
          </a:p>
          <a:p>
            <a:pPr lvl="3"/>
            <a:r>
              <a:rPr lang="en-US" dirty="0" err="1"/>
              <a:t>Peerlink</a:t>
            </a:r>
            <a:r>
              <a:rPr lang="en-US" dirty="0"/>
              <a:t> configured via ECOM100’s web server</a:t>
            </a:r>
          </a:p>
          <a:p>
            <a:pPr lvl="3"/>
            <a:r>
              <a:rPr lang="en-US" dirty="0" err="1"/>
              <a:t>Peerlink</a:t>
            </a:r>
            <a:r>
              <a:rPr lang="en-US" dirty="0"/>
              <a:t> blocks mapped to DLV-memory as configured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492658"/>
            <a:ext cx="3181350" cy="499110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950" y="1516974"/>
            <a:ext cx="6970650" cy="5112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1667691" y="5612673"/>
            <a:ext cx="1828800" cy="310364"/>
          </a:xfrm>
          <a:prstGeom prst="roundRect">
            <a:avLst/>
          </a:pr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981200"/>
            <a:ext cx="6284851" cy="4411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Try It" descr="C:\Users\Greg\Documents\My Received Files\Try It2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" y="5215739"/>
            <a:ext cx="3114675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ular Callout 2"/>
          <p:cNvSpPr/>
          <p:nvPr/>
        </p:nvSpPr>
        <p:spPr>
          <a:xfrm>
            <a:off x="1295400" y="3627020"/>
            <a:ext cx="2809875" cy="899361"/>
          </a:xfrm>
          <a:prstGeom prst="wedgeRoundRectCallout">
            <a:avLst>
              <a:gd name="adj1" fmla="val 50823"/>
              <a:gd name="adj2" fmla="val 13875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Must turn the ECOM100’s Web Server ON using NetEdit3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57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4" grpId="0" animBg="1"/>
      <p:bldP spid="4" grpId="1" animBg="1"/>
      <p:bldP spid="3" grpId="0" animBg="1"/>
      <p:bldP spid="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PEERLINK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  <a:noFill/>
          <a:ln>
            <a:noFill/>
          </a:ln>
        </p:spPr>
        <p:txBody>
          <a:bodyPr numCol="1">
            <a:normAutofit fontScale="92500" lnSpcReduction="20000"/>
          </a:bodyPr>
          <a:lstStyle/>
          <a:p>
            <a:r>
              <a:rPr lang="en-US" dirty="0" err="1"/>
              <a:t>Peerlink</a:t>
            </a:r>
            <a:r>
              <a:rPr lang="en-US" dirty="0"/>
              <a:t> communications network</a:t>
            </a:r>
          </a:p>
          <a:p>
            <a:pPr lvl="1"/>
            <a:r>
              <a:rPr lang="en-US" dirty="0"/>
              <a:t>Concepts:</a:t>
            </a:r>
          </a:p>
          <a:p>
            <a:pPr lvl="2"/>
            <a:r>
              <a:rPr lang="en-US" b="1" dirty="0"/>
              <a:t>Publish</a:t>
            </a:r>
            <a:r>
              <a:rPr lang="en-US" dirty="0"/>
              <a:t> – analogous to send / write</a:t>
            </a:r>
          </a:p>
          <a:p>
            <a:pPr lvl="2"/>
            <a:r>
              <a:rPr lang="en-US" b="1" dirty="0"/>
              <a:t>Subscribe</a:t>
            </a:r>
            <a:r>
              <a:rPr lang="en-US" dirty="0"/>
              <a:t> – analogous to receive / </a:t>
            </a:r>
            <a:r>
              <a:rPr lang="en-US" dirty="0" smtClean="0"/>
              <a:t>read</a:t>
            </a:r>
          </a:p>
          <a:p>
            <a:pPr lvl="2"/>
            <a:r>
              <a:rPr lang="en-US" dirty="0" smtClean="0"/>
              <a:t>These terms have </a:t>
            </a:r>
            <a:r>
              <a:rPr lang="en-US" b="1" i="1" u="sng" dirty="0" smtClean="0"/>
              <a:t>nothing</a:t>
            </a:r>
            <a:r>
              <a:rPr lang="en-US" dirty="0" smtClean="0"/>
              <a:t> to do with the </a:t>
            </a:r>
            <a:r>
              <a:rPr lang="en-US" b="1" dirty="0" smtClean="0">
                <a:solidFill>
                  <a:srgbClr val="00B050"/>
                </a:solidFill>
              </a:rPr>
              <a:t>PUBLISH</a:t>
            </a:r>
            <a:r>
              <a:rPr lang="en-US" dirty="0" smtClean="0"/>
              <a:t> &amp; </a:t>
            </a:r>
            <a:r>
              <a:rPr lang="en-US" b="1" dirty="0" smtClean="0">
                <a:solidFill>
                  <a:srgbClr val="00B050"/>
                </a:solidFill>
              </a:rPr>
              <a:t>SUBSCRIB</a:t>
            </a:r>
            <a:r>
              <a:rPr lang="en-US" dirty="0" smtClean="0"/>
              <a:t> instructions</a:t>
            </a:r>
            <a:endParaRPr lang="en-US" dirty="0"/>
          </a:p>
          <a:p>
            <a:pPr lvl="1"/>
            <a:r>
              <a:rPr lang="en-US" dirty="0"/>
              <a:t>Blocks (256 unsigned 16-bit words):</a:t>
            </a:r>
          </a:p>
          <a:p>
            <a:pPr marL="704088" lvl="2" indent="0">
              <a:buNone/>
            </a:pPr>
            <a:r>
              <a:rPr lang="en-US" b="1" dirty="0"/>
              <a:t>Block0</a:t>
            </a:r>
            <a:r>
              <a:rPr lang="en-US" dirty="0"/>
              <a:t>: </a:t>
            </a:r>
            <a:r>
              <a:rPr lang="en-US" b="1" dirty="0">
                <a:solidFill>
                  <a:srgbClr val="0000FF"/>
                </a:solidFill>
              </a:rPr>
              <a:t>PL0-15</a:t>
            </a:r>
            <a:r>
              <a:rPr lang="en-US" dirty="0"/>
              <a:t>		</a:t>
            </a:r>
            <a:r>
              <a:rPr lang="en-US" b="1" dirty="0"/>
              <a:t>Block8</a:t>
            </a:r>
            <a:r>
              <a:rPr lang="en-US" dirty="0"/>
              <a:t>: </a:t>
            </a:r>
            <a:r>
              <a:rPr lang="en-US" b="1" dirty="0">
                <a:solidFill>
                  <a:srgbClr val="0000FF"/>
                </a:solidFill>
              </a:rPr>
              <a:t>PL128-143</a:t>
            </a:r>
          </a:p>
          <a:p>
            <a:pPr marL="704088" lvl="2" indent="0">
              <a:buNone/>
            </a:pPr>
            <a:r>
              <a:rPr lang="en-US" b="1" dirty="0"/>
              <a:t>Block1</a:t>
            </a:r>
            <a:r>
              <a:rPr lang="en-US" dirty="0"/>
              <a:t>: </a:t>
            </a:r>
            <a:r>
              <a:rPr lang="en-US" b="1" dirty="0">
                <a:solidFill>
                  <a:srgbClr val="0000FF"/>
                </a:solidFill>
              </a:rPr>
              <a:t>PL16-31</a:t>
            </a:r>
            <a:r>
              <a:rPr lang="en-US" dirty="0"/>
              <a:t>		</a:t>
            </a:r>
            <a:r>
              <a:rPr lang="en-US" b="1" dirty="0"/>
              <a:t>Block9</a:t>
            </a:r>
            <a:r>
              <a:rPr lang="en-US" dirty="0"/>
              <a:t>: </a:t>
            </a:r>
            <a:r>
              <a:rPr lang="en-US" b="1" dirty="0">
                <a:solidFill>
                  <a:srgbClr val="0000FF"/>
                </a:solidFill>
              </a:rPr>
              <a:t>PL144-159</a:t>
            </a:r>
          </a:p>
          <a:p>
            <a:pPr marL="704088" lvl="2" indent="0">
              <a:buNone/>
            </a:pPr>
            <a:r>
              <a:rPr lang="en-US" b="1" dirty="0"/>
              <a:t>Block2</a:t>
            </a:r>
            <a:r>
              <a:rPr lang="en-US" dirty="0"/>
              <a:t>: </a:t>
            </a:r>
            <a:r>
              <a:rPr lang="en-US" b="1" dirty="0">
                <a:solidFill>
                  <a:srgbClr val="0000FF"/>
                </a:solidFill>
              </a:rPr>
              <a:t>PL32-47</a:t>
            </a:r>
            <a:r>
              <a:rPr lang="en-US" dirty="0"/>
              <a:t>		</a:t>
            </a:r>
            <a:r>
              <a:rPr lang="en-US" b="1" dirty="0"/>
              <a:t>Block10</a:t>
            </a:r>
            <a:r>
              <a:rPr lang="en-US" dirty="0"/>
              <a:t>: </a:t>
            </a:r>
            <a:r>
              <a:rPr lang="en-US" b="1" dirty="0">
                <a:solidFill>
                  <a:srgbClr val="0000FF"/>
                </a:solidFill>
              </a:rPr>
              <a:t>PL160-175</a:t>
            </a:r>
          </a:p>
          <a:p>
            <a:pPr marL="704088" lvl="2" indent="0">
              <a:buNone/>
            </a:pPr>
            <a:r>
              <a:rPr lang="en-US" b="1" dirty="0"/>
              <a:t>Block3</a:t>
            </a:r>
            <a:r>
              <a:rPr lang="en-US" dirty="0"/>
              <a:t>: </a:t>
            </a:r>
            <a:r>
              <a:rPr lang="en-US" b="1" dirty="0">
                <a:solidFill>
                  <a:srgbClr val="0000FF"/>
                </a:solidFill>
              </a:rPr>
              <a:t>PL48-63</a:t>
            </a:r>
            <a:r>
              <a:rPr lang="en-US" dirty="0"/>
              <a:t>		</a:t>
            </a:r>
            <a:r>
              <a:rPr lang="en-US" b="1" dirty="0"/>
              <a:t>Block11</a:t>
            </a:r>
            <a:r>
              <a:rPr lang="en-US" dirty="0"/>
              <a:t>: </a:t>
            </a:r>
            <a:r>
              <a:rPr lang="en-US" b="1" dirty="0">
                <a:solidFill>
                  <a:srgbClr val="0000FF"/>
                </a:solidFill>
              </a:rPr>
              <a:t>PL176-191</a:t>
            </a:r>
          </a:p>
          <a:p>
            <a:pPr marL="704088" lvl="2" indent="0">
              <a:buNone/>
            </a:pPr>
            <a:r>
              <a:rPr lang="en-US" b="1" dirty="0"/>
              <a:t>Block4</a:t>
            </a:r>
            <a:r>
              <a:rPr lang="en-US" dirty="0"/>
              <a:t>: </a:t>
            </a:r>
            <a:r>
              <a:rPr lang="en-US" b="1" dirty="0">
                <a:solidFill>
                  <a:srgbClr val="0000FF"/>
                </a:solidFill>
              </a:rPr>
              <a:t>PL64-79</a:t>
            </a:r>
            <a:r>
              <a:rPr lang="en-US" dirty="0"/>
              <a:t>		</a:t>
            </a:r>
            <a:r>
              <a:rPr lang="en-US" b="1" dirty="0"/>
              <a:t>Block12</a:t>
            </a:r>
            <a:r>
              <a:rPr lang="en-US" dirty="0"/>
              <a:t>: </a:t>
            </a:r>
            <a:r>
              <a:rPr lang="en-US" b="1" dirty="0">
                <a:solidFill>
                  <a:srgbClr val="0000FF"/>
                </a:solidFill>
              </a:rPr>
              <a:t>PL192-207</a:t>
            </a:r>
          </a:p>
          <a:p>
            <a:pPr marL="704088" lvl="2" indent="0">
              <a:buNone/>
            </a:pPr>
            <a:r>
              <a:rPr lang="en-US" b="1" dirty="0"/>
              <a:t>Block5</a:t>
            </a:r>
            <a:r>
              <a:rPr lang="en-US" dirty="0"/>
              <a:t>: </a:t>
            </a:r>
            <a:r>
              <a:rPr lang="en-US" b="1" dirty="0">
                <a:solidFill>
                  <a:srgbClr val="0000FF"/>
                </a:solidFill>
              </a:rPr>
              <a:t>PL80-95</a:t>
            </a:r>
            <a:r>
              <a:rPr lang="en-US" dirty="0"/>
              <a:t>		</a:t>
            </a:r>
            <a:r>
              <a:rPr lang="en-US" b="1" dirty="0"/>
              <a:t>Block13</a:t>
            </a:r>
            <a:r>
              <a:rPr lang="en-US" dirty="0"/>
              <a:t>: </a:t>
            </a:r>
            <a:r>
              <a:rPr lang="en-US" b="1" dirty="0">
                <a:solidFill>
                  <a:srgbClr val="0000FF"/>
                </a:solidFill>
              </a:rPr>
              <a:t>PL208-223</a:t>
            </a:r>
          </a:p>
          <a:p>
            <a:pPr marL="704088" lvl="2" indent="0">
              <a:buNone/>
            </a:pPr>
            <a:r>
              <a:rPr lang="en-US" b="1" dirty="0"/>
              <a:t>Block6</a:t>
            </a:r>
            <a:r>
              <a:rPr lang="en-US" dirty="0"/>
              <a:t>: </a:t>
            </a:r>
            <a:r>
              <a:rPr lang="en-US" b="1" dirty="0">
                <a:solidFill>
                  <a:srgbClr val="0000FF"/>
                </a:solidFill>
              </a:rPr>
              <a:t>PL96-111</a:t>
            </a:r>
            <a:r>
              <a:rPr lang="en-US" dirty="0"/>
              <a:t>		</a:t>
            </a:r>
            <a:r>
              <a:rPr lang="en-US" b="1" dirty="0"/>
              <a:t>Block14</a:t>
            </a:r>
            <a:r>
              <a:rPr lang="en-US" dirty="0"/>
              <a:t>: </a:t>
            </a:r>
            <a:r>
              <a:rPr lang="en-US" b="1" dirty="0">
                <a:solidFill>
                  <a:srgbClr val="0000FF"/>
                </a:solidFill>
              </a:rPr>
              <a:t>PL224-239</a:t>
            </a:r>
          </a:p>
          <a:p>
            <a:pPr marL="704088" lvl="2" indent="0">
              <a:buNone/>
            </a:pPr>
            <a:r>
              <a:rPr lang="en-US" b="1" dirty="0"/>
              <a:t>Block7</a:t>
            </a:r>
            <a:r>
              <a:rPr lang="en-US" dirty="0"/>
              <a:t>: </a:t>
            </a:r>
            <a:r>
              <a:rPr lang="en-US" b="1" dirty="0">
                <a:solidFill>
                  <a:srgbClr val="0000FF"/>
                </a:solidFill>
              </a:rPr>
              <a:t>PL112-127</a:t>
            </a:r>
            <a:r>
              <a:rPr lang="en-US" dirty="0"/>
              <a:t>		</a:t>
            </a:r>
            <a:r>
              <a:rPr lang="en-US" b="1" dirty="0"/>
              <a:t>Block15</a:t>
            </a:r>
            <a:r>
              <a:rPr lang="en-US" dirty="0"/>
              <a:t>: </a:t>
            </a:r>
            <a:r>
              <a:rPr lang="en-US" b="1" dirty="0">
                <a:solidFill>
                  <a:srgbClr val="0000FF"/>
                </a:solidFill>
              </a:rPr>
              <a:t>PL240-255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622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PEERLINK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  <a:noFill/>
          <a:ln>
            <a:noFill/>
          </a:ln>
        </p:spPr>
        <p:txBody>
          <a:bodyPr numCol="1">
            <a:normAutofit fontScale="77500" lnSpcReduction="20000"/>
          </a:bodyPr>
          <a:lstStyle/>
          <a:p>
            <a:r>
              <a:rPr lang="en-US" dirty="0" err="1"/>
              <a:t>Peerlink</a:t>
            </a:r>
            <a:r>
              <a:rPr lang="en-US" dirty="0"/>
              <a:t> communications network</a:t>
            </a:r>
          </a:p>
          <a:p>
            <a:pPr lvl="1"/>
            <a:r>
              <a:rPr lang="en-US" dirty="0"/>
              <a:t>Do-more #1 publishes Block #2</a:t>
            </a:r>
          </a:p>
          <a:p>
            <a:pPr lvl="2"/>
            <a:r>
              <a:rPr lang="en-US" dirty="0"/>
              <a:t>Do-more #2 hears &amp; puts data in its Block #2</a:t>
            </a:r>
          </a:p>
          <a:p>
            <a:pPr lvl="1"/>
            <a:r>
              <a:rPr lang="en-US" dirty="0"/>
              <a:t>Do-more #2 publishes Blocks #0 &amp; #1</a:t>
            </a:r>
          </a:p>
          <a:p>
            <a:pPr lvl="2"/>
            <a:r>
              <a:rPr lang="en-US" dirty="0"/>
              <a:t>Do-more #1 hears &amp; puts data in its Blocks #0 &amp; #1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704088" lvl="2" indent="0">
              <a:buNone/>
            </a:pPr>
            <a:r>
              <a:rPr lang="en-US" dirty="0"/>
              <a:t> </a:t>
            </a:r>
          </a:p>
          <a:p>
            <a:pPr marL="704088" lvl="2" indent="0">
              <a:buNone/>
            </a:pPr>
            <a:endParaRPr lang="en-US" dirty="0"/>
          </a:p>
          <a:p>
            <a:pPr marL="704088" lvl="2" indent="0">
              <a:buNone/>
            </a:pPr>
            <a:r>
              <a:rPr lang="en-US" dirty="0"/>
              <a:t> </a:t>
            </a:r>
          </a:p>
          <a:p>
            <a:pPr marL="704088" lvl="2" indent="0">
              <a:buNone/>
            </a:pPr>
            <a:endParaRPr lang="en-US" dirty="0"/>
          </a:p>
          <a:p>
            <a:pPr marL="704088" lvl="2" indent="0">
              <a:buNone/>
            </a:pPr>
            <a:r>
              <a:rPr lang="en-US" dirty="0"/>
              <a:t> </a:t>
            </a:r>
          </a:p>
          <a:p>
            <a:pPr lvl="1"/>
            <a:endParaRPr lang="en-US" dirty="0"/>
          </a:p>
        </p:txBody>
      </p:sp>
      <p:pic>
        <p:nvPicPr>
          <p:cNvPr id="25602" name="PIC: Block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494" y="3105150"/>
            <a:ext cx="971550" cy="344805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: PLC#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650" y="3486150"/>
            <a:ext cx="1733550" cy="306705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: PLC#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544" y="3486150"/>
            <a:ext cx="1733550" cy="306705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4654519" y="3585361"/>
            <a:ext cx="914400" cy="0"/>
          </a:xfrm>
          <a:prstGeom prst="straightConnector1">
            <a:avLst/>
          </a:prstGeom>
          <a:ln w="31750" cap="rnd">
            <a:solidFill>
              <a:srgbClr val="00CC00"/>
            </a:solidFill>
            <a:headEnd type="none"/>
            <a:tailEnd type="arrow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654519" y="3775861"/>
            <a:ext cx="914400" cy="0"/>
          </a:xfrm>
          <a:prstGeom prst="straightConnector1">
            <a:avLst/>
          </a:prstGeom>
          <a:ln w="31750" cap="rnd">
            <a:solidFill>
              <a:srgbClr val="00CC00"/>
            </a:solidFill>
            <a:headEnd type="none"/>
            <a:tailEnd type="arrow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778094" y="3594886"/>
            <a:ext cx="914400" cy="0"/>
          </a:xfrm>
          <a:prstGeom prst="straightConnector1">
            <a:avLst/>
          </a:prstGeom>
          <a:ln w="31750" cap="rnd">
            <a:solidFill>
              <a:srgbClr val="FF0000"/>
            </a:solidFill>
            <a:headEnd type="none"/>
            <a:tailEnd type="arrow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768569" y="3785386"/>
            <a:ext cx="914400" cy="0"/>
          </a:xfrm>
          <a:prstGeom prst="straightConnector1">
            <a:avLst/>
          </a:prstGeom>
          <a:ln w="31750" cap="rnd">
            <a:solidFill>
              <a:srgbClr val="FF0000"/>
            </a:solidFill>
            <a:headEnd type="none"/>
            <a:tailEnd type="arrow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644994" y="3975886"/>
            <a:ext cx="914400" cy="0"/>
          </a:xfrm>
          <a:prstGeom prst="straightConnector1">
            <a:avLst/>
          </a:prstGeom>
          <a:ln w="31750" cap="rnd">
            <a:solidFill>
              <a:srgbClr val="FF0000"/>
            </a:solidFill>
            <a:headEnd type="arrow"/>
            <a:tailEnd type="none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778094" y="3975886"/>
            <a:ext cx="914400" cy="0"/>
          </a:xfrm>
          <a:prstGeom prst="straightConnector1">
            <a:avLst/>
          </a:prstGeom>
          <a:ln w="31750" cap="rnd">
            <a:solidFill>
              <a:srgbClr val="00CC00"/>
            </a:solidFill>
            <a:headEnd type="arrow"/>
            <a:tailEnd type="none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06" name="PEERLINK#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443" y="4236290"/>
            <a:ext cx="3724275" cy="246697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EERLINK#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236289"/>
            <a:ext cx="3724275" cy="2466975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3424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PEERLINK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  <a:noFill/>
          <a:ln>
            <a:noFill/>
          </a:ln>
        </p:spPr>
        <p:txBody>
          <a:bodyPr numCol="1">
            <a:normAutofit/>
          </a:bodyPr>
          <a:lstStyle/>
          <a:p>
            <a:r>
              <a:rPr lang="en-US" b="1" dirty="0"/>
              <a:t>PEERLINK</a:t>
            </a:r>
            <a:r>
              <a:rPr lang="en-US" dirty="0"/>
              <a:t> “Share Data w/PLCs”</a:t>
            </a:r>
          </a:p>
          <a:p>
            <a:pPr lvl="1"/>
            <a:r>
              <a:rPr lang="en-US" dirty="0"/>
              <a:t>Fully asynchronous (red triangle)</a:t>
            </a:r>
          </a:p>
          <a:p>
            <a:pPr lvl="1"/>
            <a:r>
              <a:rPr lang="en-US" dirty="0"/>
              <a:t>Parameters:</a:t>
            </a:r>
          </a:p>
          <a:p>
            <a:pPr lvl="2"/>
            <a:r>
              <a:rPr lang="en-US" u="sng" dirty="0"/>
              <a:t>Blocks</a:t>
            </a:r>
            <a:r>
              <a:rPr lang="en-US" dirty="0"/>
              <a:t> – check which blocks to publish</a:t>
            </a:r>
          </a:p>
          <a:p>
            <a:pPr lvl="1"/>
            <a:r>
              <a:rPr lang="en-US" dirty="0"/>
              <a:t>Input Leg:</a:t>
            </a:r>
          </a:p>
          <a:p>
            <a:pPr lvl="2"/>
            <a:r>
              <a:rPr lang="en-US" dirty="0"/>
              <a:t>ON </a:t>
            </a:r>
            <a:r>
              <a:rPr lang="en-US" dirty="0">
                <a:sym typeface="Wingdings" panose="05000000000000000000" pitchFamily="2" charset="2"/>
              </a:rPr>
              <a:t> Publishes at 10 Hz; listens for other blocks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OFF  No publishing; no listening</a:t>
            </a:r>
          </a:p>
          <a:p>
            <a:pPr lvl="1"/>
            <a:r>
              <a:rPr lang="en-US" b="1" dirty="0">
                <a:sym typeface="Wingdings" panose="05000000000000000000" pitchFamily="2" charset="2"/>
              </a:rPr>
              <a:t>PL</a:t>
            </a:r>
            <a:r>
              <a:rPr lang="en-US" dirty="0">
                <a:sym typeface="Wingdings" panose="05000000000000000000" pitchFamily="2" charset="2"/>
              </a:rPr>
              <a:t>: </a:t>
            </a:r>
            <a:r>
              <a:rPr lang="en-US" dirty="0" err="1">
                <a:sym typeface="Wingdings" panose="05000000000000000000" pitchFamily="2" charset="2"/>
              </a:rPr>
              <a:t>Peerlink</a:t>
            </a:r>
            <a:r>
              <a:rPr lang="en-US" dirty="0">
                <a:sym typeface="Wingdings" panose="05000000000000000000" pitchFamily="2" charset="2"/>
              </a:rPr>
              <a:t> Header </a:t>
            </a:r>
            <a:r>
              <a:rPr lang="en-US" dirty="0" smtClean="0">
                <a:sym typeface="Wingdings" panose="05000000000000000000" pitchFamily="2" charset="2"/>
              </a:rPr>
              <a:t>Structure (next slide)</a:t>
            </a:r>
            <a:endParaRPr lang="en-US" b="1" dirty="0">
              <a:sym typeface="Wingdings" panose="05000000000000000000" pitchFamily="2" charset="2"/>
            </a:endParaRPr>
          </a:p>
          <a:p>
            <a:pPr lvl="1"/>
            <a:endParaRPr lang="en-U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2162175"/>
            <a:ext cx="24955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2"/>
          <p:cNvSpPr/>
          <p:nvPr/>
        </p:nvSpPr>
        <p:spPr>
          <a:xfrm>
            <a:off x="6334125" y="2046151"/>
            <a:ext cx="314232" cy="306524"/>
          </a:xfrm>
          <a:prstGeom prst="ellipse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00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PEERLINK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883992"/>
          </a:xfrm>
          <a:noFill/>
          <a:ln>
            <a:noFill/>
          </a:ln>
        </p:spPr>
        <p:txBody>
          <a:bodyPr lIns="91440" rIns="457200" numCol="2">
            <a:normAutofit fontScale="70000" lnSpcReduction="20000"/>
          </a:bodyPr>
          <a:lstStyle/>
          <a:p>
            <a:r>
              <a:rPr lang="en-US" b="1" dirty="0"/>
              <a:t>PEERLINK</a:t>
            </a:r>
            <a:r>
              <a:rPr lang="en-US" dirty="0"/>
              <a:t> “Share Data w/PLCs”</a:t>
            </a:r>
          </a:p>
          <a:p>
            <a:pPr lvl="1"/>
            <a:r>
              <a:rPr lang="en-US" b="1" dirty="0">
                <a:solidFill>
                  <a:srgbClr val="0000FF"/>
                </a:solidFill>
                <a:sym typeface="Wingdings" panose="05000000000000000000" pitchFamily="2" charset="2"/>
              </a:rPr>
              <a:t>PL</a:t>
            </a:r>
            <a:r>
              <a:rPr lang="en-US" dirty="0">
                <a:sym typeface="Wingdings" panose="05000000000000000000" pitchFamily="2" charset="2"/>
              </a:rPr>
              <a:t>: </a:t>
            </a:r>
            <a:r>
              <a:rPr lang="en-US" dirty="0" err="1">
                <a:sym typeface="Wingdings" panose="05000000000000000000" pitchFamily="2" charset="2"/>
              </a:rPr>
              <a:t>Peerlink</a:t>
            </a:r>
            <a:r>
              <a:rPr lang="en-US" dirty="0">
                <a:sym typeface="Wingdings" panose="05000000000000000000" pitchFamily="2" charset="2"/>
              </a:rPr>
              <a:t> Header Structure</a:t>
            </a:r>
            <a:endParaRPr lang="en-US" b="1" dirty="0">
              <a:sym typeface="Wingdings" panose="05000000000000000000" pitchFamily="2" charset="2"/>
            </a:endParaRPr>
          </a:p>
          <a:p>
            <a:pPr lvl="2"/>
            <a:r>
              <a:rPr lang="en-US" b="1" i="1" dirty="0">
                <a:solidFill>
                  <a:srgbClr val="0000FF"/>
                </a:solidFill>
              </a:rPr>
              <a:t>B0Act</a:t>
            </a:r>
            <a:r>
              <a:rPr lang="en-US" dirty="0">
                <a:solidFill>
                  <a:srgbClr val="0000FF"/>
                </a:solidFill>
              </a:rPr>
              <a:t>-</a:t>
            </a:r>
            <a:r>
              <a:rPr lang="en-US" b="1" i="1" dirty="0">
                <a:solidFill>
                  <a:srgbClr val="0000FF"/>
                </a:solidFill>
              </a:rPr>
              <a:t>B15Act</a:t>
            </a:r>
            <a:r>
              <a:rPr lang="en-US" dirty="0"/>
              <a:t> (bit)</a:t>
            </a:r>
          </a:p>
          <a:p>
            <a:pPr lvl="3"/>
            <a:r>
              <a:rPr lang="en-US" dirty="0"/>
              <a:t>ON: Block publishing or receiving</a:t>
            </a:r>
          </a:p>
          <a:p>
            <a:pPr lvl="3"/>
            <a:r>
              <a:rPr lang="en-US" dirty="0"/>
              <a:t>OFF:</a:t>
            </a:r>
          </a:p>
          <a:p>
            <a:pPr lvl="4"/>
            <a:r>
              <a:rPr lang="en-US" dirty="0"/>
              <a:t>Block not published</a:t>
            </a:r>
          </a:p>
          <a:p>
            <a:pPr lvl="4"/>
            <a:r>
              <a:rPr lang="en-US" dirty="0"/>
              <a:t>Block published; </a:t>
            </a:r>
            <a:r>
              <a:rPr lang="en-US" b="1" dirty="0">
                <a:solidFill>
                  <a:srgbClr val="00B050"/>
                </a:solidFill>
              </a:rPr>
              <a:t>PEERLINK</a:t>
            </a:r>
            <a:r>
              <a:rPr lang="en-US" dirty="0"/>
              <a:t> OFF</a:t>
            </a:r>
          </a:p>
          <a:p>
            <a:pPr lvl="4"/>
            <a:r>
              <a:rPr lang="en-US" dirty="0"/>
              <a:t>Block published; PLC in Program</a:t>
            </a:r>
          </a:p>
          <a:p>
            <a:pPr lvl="2"/>
            <a:r>
              <a:rPr lang="en-US" b="1" i="1" dirty="0">
                <a:solidFill>
                  <a:srgbClr val="0000FF"/>
                </a:solidFill>
              </a:rPr>
              <a:t>Active</a:t>
            </a:r>
            <a:r>
              <a:rPr lang="en-US" dirty="0"/>
              <a:t> (word) – 16 Active bits; 1/Block</a:t>
            </a:r>
          </a:p>
          <a:p>
            <a:pPr lvl="2"/>
            <a:r>
              <a:rPr lang="en-US" b="1" i="1" dirty="0">
                <a:solidFill>
                  <a:srgbClr val="0000FF"/>
                </a:solidFill>
              </a:rPr>
              <a:t>B0Err</a:t>
            </a:r>
            <a:r>
              <a:rPr lang="en-US" b="1" dirty="0">
                <a:solidFill>
                  <a:srgbClr val="0000FF"/>
                </a:solidFill>
              </a:rPr>
              <a:t>-</a:t>
            </a:r>
            <a:r>
              <a:rPr lang="en-US" b="1" i="1" dirty="0">
                <a:solidFill>
                  <a:srgbClr val="0000FF"/>
                </a:solidFill>
              </a:rPr>
              <a:t>B15Err</a:t>
            </a:r>
            <a:r>
              <a:rPr lang="en-US" dirty="0"/>
              <a:t> (bit)</a:t>
            </a:r>
          </a:p>
          <a:p>
            <a:pPr lvl="3"/>
            <a:r>
              <a:rPr lang="en-US" dirty="0"/>
              <a:t>ON: Configuration error (&gt;1 device publishing Block)</a:t>
            </a:r>
          </a:p>
          <a:p>
            <a:pPr lvl="3"/>
            <a:r>
              <a:rPr lang="en-US" dirty="0"/>
              <a:t>OFF: No error</a:t>
            </a:r>
          </a:p>
          <a:p>
            <a:pPr lvl="2"/>
            <a:r>
              <a:rPr lang="en-US" b="1" i="1" dirty="0">
                <a:solidFill>
                  <a:srgbClr val="0000FF"/>
                </a:solidFill>
              </a:rPr>
              <a:t>Error</a:t>
            </a:r>
            <a:r>
              <a:rPr lang="en-US" dirty="0"/>
              <a:t> (word) – 16 Error bits; 1/Block</a:t>
            </a:r>
          </a:p>
          <a:p>
            <a:pPr lvl="2"/>
            <a:r>
              <a:rPr lang="en-US" b="1" i="1" dirty="0">
                <a:solidFill>
                  <a:srgbClr val="0000FF"/>
                </a:solidFill>
              </a:rPr>
              <a:t>B0Updated</a:t>
            </a:r>
            <a:r>
              <a:rPr lang="en-US" dirty="0">
                <a:solidFill>
                  <a:srgbClr val="0000FF"/>
                </a:solidFill>
              </a:rPr>
              <a:t>-</a:t>
            </a:r>
            <a:r>
              <a:rPr lang="en-US" b="1" i="1" dirty="0">
                <a:solidFill>
                  <a:srgbClr val="0000FF"/>
                </a:solidFill>
              </a:rPr>
              <a:t>B15Updated</a:t>
            </a:r>
            <a:r>
              <a:rPr lang="en-US" dirty="0"/>
              <a:t> (bit)</a:t>
            </a:r>
          </a:p>
          <a:p>
            <a:pPr lvl="3"/>
            <a:r>
              <a:rPr lang="en-US" dirty="0"/>
              <a:t>ON: New data for Block this scan</a:t>
            </a:r>
          </a:p>
          <a:p>
            <a:pPr lvl="3"/>
            <a:r>
              <a:rPr lang="en-US" dirty="0"/>
              <a:t>OFF: No data change since last scan</a:t>
            </a:r>
          </a:p>
          <a:p>
            <a:pPr lvl="2"/>
            <a:r>
              <a:rPr lang="en-US" b="1" i="1" dirty="0" smtClean="0">
                <a:solidFill>
                  <a:srgbClr val="0000FF"/>
                </a:solidFill>
              </a:rPr>
              <a:t>Updated</a:t>
            </a:r>
            <a:r>
              <a:rPr lang="en-US" dirty="0" smtClean="0"/>
              <a:t> </a:t>
            </a:r>
            <a:r>
              <a:rPr lang="en-US" dirty="0"/>
              <a:t>(word) – 16 Update bits; </a:t>
            </a:r>
            <a:r>
              <a:rPr lang="en-US" dirty="0" smtClean="0"/>
              <a:t>1/Block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pPr lvl="2"/>
            <a:r>
              <a:rPr lang="en-US" b="1" i="1" dirty="0" err="1">
                <a:solidFill>
                  <a:srgbClr val="0000FF"/>
                </a:solidFill>
              </a:rPr>
              <a:t>MyBlocks</a:t>
            </a:r>
            <a:r>
              <a:rPr lang="en-US" dirty="0"/>
              <a:t> (word) – 16 Publishing bits; 1/Block</a:t>
            </a:r>
          </a:p>
          <a:p>
            <a:pPr lvl="2"/>
            <a:r>
              <a:rPr lang="en-US" b="1" i="1" dirty="0">
                <a:solidFill>
                  <a:srgbClr val="0000FF"/>
                </a:solidFill>
              </a:rPr>
              <a:t>B0Inh</a:t>
            </a:r>
            <a:r>
              <a:rPr lang="en-US" dirty="0">
                <a:solidFill>
                  <a:srgbClr val="0000FF"/>
                </a:solidFill>
              </a:rPr>
              <a:t>-</a:t>
            </a:r>
            <a:r>
              <a:rPr lang="en-US" b="1" i="1" dirty="0">
                <a:solidFill>
                  <a:srgbClr val="0000FF"/>
                </a:solidFill>
              </a:rPr>
              <a:t>B15Inh</a:t>
            </a:r>
            <a:r>
              <a:rPr lang="en-US" dirty="0"/>
              <a:t> (bit)</a:t>
            </a:r>
          </a:p>
          <a:p>
            <a:pPr lvl="3"/>
            <a:r>
              <a:rPr lang="en-US" dirty="0"/>
              <a:t>ON: prevents updating of Block</a:t>
            </a:r>
          </a:p>
          <a:p>
            <a:pPr lvl="3"/>
            <a:r>
              <a:rPr lang="en-US" dirty="0"/>
              <a:t>OFF: allows updating of Block</a:t>
            </a:r>
          </a:p>
          <a:p>
            <a:pPr lvl="2"/>
            <a:r>
              <a:rPr lang="en-US" b="1" i="1" dirty="0">
                <a:solidFill>
                  <a:srgbClr val="0000FF"/>
                </a:solidFill>
              </a:rPr>
              <a:t>Inhibit</a:t>
            </a:r>
            <a:r>
              <a:rPr lang="en-US" dirty="0"/>
              <a:t> (word) – 16 Inhibit bits; 1/Block</a:t>
            </a:r>
          </a:p>
          <a:p>
            <a:pPr lvl="2"/>
            <a:r>
              <a:rPr lang="en-US" b="1" i="1" dirty="0">
                <a:solidFill>
                  <a:srgbClr val="0000FF"/>
                </a:solidFill>
              </a:rPr>
              <a:t>Enabled</a:t>
            </a:r>
            <a:r>
              <a:rPr lang="en-US" dirty="0"/>
              <a:t> (bit) – </a:t>
            </a:r>
            <a:r>
              <a:rPr lang="en-US" b="1" dirty="0">
                <a:solidFill>
                  <a:srgbClr val="00B050"/>
                </a:solidFill>
              </a:rPr>
              <a:t>PEERLINK</a:t>
            </a:r>
            <a:r>
              <a:rPr lang="en-US" dirty="0"/>
              <a:t> publishing</a:t>
            </a:r>
          </a:p>
          <a:p>
            <a:pPr lvl="2"/>
            <a:r>
              <a:rPr lang="en-US" b="1" i="1" dirty="0">
                <a:solidFill>
                  <a:srgbClr val="0000FF"/>
                </a:solidFill>
              </a:rPr>
              <a:t>B0Rate</a:t>
            </a:r>
            <a:r>
              <a:rPr lang="en-US" dirty="0">
                <a:solidFill>
                  <a:srgbClr val="0000FF"/>
                </a:solidFill>
              </a:rPr>
              <a:t>-</a:t>
            </a:r>
            <a:r>
              <a:rPr lang="en-US" b="1" i="1" dirty="0">
                <a:solidFill>
                  <a:srgbClr val="0000FF"/>
                </a:solidFill>
              </a:rPr>
              <a:t>B15Rate</a:t>
            </a:r>
            <a:r>
              <a:rPr lang="en-US" dirty="0"/>
              <a:t> (word) – transfers per second</a:t>
            </a:r>
          </a:p>
        </p:txBody>
      </p:sp>
      <p:sp>
        <p:nvSpPr>
          <p:cNvPr id="3" name="Rectangle 2"/>
          <p:cNvSpPr/>
          <p:nvPr/>
        </p:nvSpPr>
        <p:spPr>
          <a:xfrm>
            <a:off x="762000" y="2123376"/>
            <a:ext cx="3581400" cy="18057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3929671"/>
            <a:ext cx="3581400" cy="12833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2000" y="5216769"/>
            <a:ext cx="3581400" cy="11667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55576" y="2705016"/>
            <a:ext cx="3581400" cy="11551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143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41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1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81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61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681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3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PEERLINK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  <a:noFill/>
          <a:ln>
            <a:noFill/>
          </a:ln>
        </p:spPr>
        <p:txBody>
          <a:bodyPr numCol="1">
            <a:normAutofit/>
          </a:bodyPr>
          <a:lstStyle/>
          <a:p>
            <a:r>
              <a:rPr lang="en-US" b="1" dirty="0"/>
              <a:t>PEERLINK</a:t>
            </a:r>
            <a:r>
              <a:rPr lang="en-US" dirty="0"/>
              <a:t> “Share Data w/PLCs”</a:t>
            </a:r>
          </a:p>
          <a:p>
            <a:pPr lvl="1"/>
            <a:r>
              <a:rPr lang="en-US" dirty="0"/>
              <a:t>Status:</a:t>
            </a:r>
          </a:p>
          <a:p>
            <a:pPr lvl="2"/>
            <a:r>
              <a:rPr lang="en-US" b="1" i="1" dirty="0"/>
              <a:t>Offline</a:t>
            </a:r>
            <a:r>
              <a:rPr lang="en-US" dirty="0"/>
              <a:t> – input leg OFF</a:t>
            </a:r>
          </a:p>
          <a:p>
            <a:pPr lvl="2"/>
            <a:r>
              <a:rPr lang="en-US" b="1" i="1" dirty="0"/>
              <a:t>Subscribe Only</a:t>
            </a:r>
            <a:r>
              <a:rPr lang="en-US" dirty="0"/>
              <a:t> – not configured to publish any blocks</a:t>
            </a:r>
          </a:p>
          <a:p>
            <a:pPr lvl="2"/>
            <a:r>
              <a:rPr lang="en-US" b="1" i="1" dirty="0"/>
              <a:t>Connecting…</a:t>
            </a:r>
            <a:r>
              <a:rPr lang="en-US" dirty="0"/>
              <a:t> - input leg coming ON; gathering data for nodes (1-2 seconds)</a:t>
            </a:r>
          </a:p>
          <a:p>
            <a:pPr lvl="2"/>
            <a:r>
              <a:rPr lang="en-US" b="1" i="1" dirty="0"/>
              <a:t>Disconnecting…</a:t>
            </a:r>
            <a:r>
              <a:rPr lang="en-US" dirty="0"/>
              <a:t> - input leg going OFF; closing connections (1-2 seconds)</a:t>
            </a:r>
            <a:endParaRPr lang="en-US" b="1" i="1" dirty="0"/>
          </a:p>
        </p:txBody>
      </p:sp>
      <p:pic>
        <p:nvPicPr>
          <p:cNvPr id="27650" name="P: Offlin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0412" y="5530878"/>
            <a:ext cx="25431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1" name="P: Subscribe_Only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899" y="5478490"/>
            <a:ext cx="23622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: Connecti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425" y="5554690"/>
            <a:ext cx="23431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: Disconnecti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663" y="5554690"/>
            <a:ext cx="23526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034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81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21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21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PEERLINK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GreenHiLite"/>
          <p:cNvSpPr/>
          <p:nvPr/>
        </p:nvSpPr>
        <p:spPr>
          <a:xfrm>
            <a:off x="1447800" y="3101566"/>
            <a:ext cx="2133600" cy="273868"/>
          </a:xfrm>
          <a:prstGeom prst="rect">
            <a:avLst/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dHiLite"/>
          <p:cNvSpPr/>
          <p:nvPr/>
        </p:nvSpPr>
        <p:spPr>
          <a:xfrm>
            <a:off x="1465218" y="3612332"/>
            <a:ext cx="1853251" cy="27386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nyHiLite"/>
          <p:cNvSpPr/>
          <p:nvPr/>
        </p:nvSpPr>
        <p:spPr>
          <a:xfrm>
            <a:off x="1460566" y="4767930"/>
            <a:ext cx="1531613" cy="2738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YellowHiLite"/>
          <p:cNvSpPr/>
          <p:nvPr/>
        </p:nvSpPr>
        <p:spPr>
          <a:xfrm>
            <a:off x="1441595" y="3358474"/>
            <a:ext cx="2176485" cy="27386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  <a:noFill/>
          <a:ln>
            <a:noFill/>
          </a:ln>
        </p:spPr>
        <p:txBody>
          <a:bodyPr numCol="1">
            <a:normAutofit fontScale="70000" lnSpcReduction="20000"/>
          </a:bodyPr>
          <a:lstStyle/>
          <a:p>
            <a:r>
              <a:rPr lang="en-US" b="1" dirty="0"/>
              <a:t>PEERLINK</a:t>
            </a:r>
            <a:r>
              <a:rPr lang="en-US" dirty="0"/>
              <a:t> “Share Data w/PLCs”</a:t>
            </a:r>
          </a:p>
          <a:p>
            <a:pPr lvl="1"/>
            <a:r>
              <a:rPr lang="en-US" dirty="0"/>
              <a:t>Status:</a:t>
            </a:r>
          </a:p>
          <a:p>
            <a:pPr lvl="2"/>
            <a:endParaRPr lang="en-US" b="1" i="1" dirty="0"/>
          </a:p>
          <a:p>
            <a:pPr lvl="2"/>
            <a:endParaRPr lang="en-US" b="1" i="1" dirty="0"/>
          </a:p>
          <a:p>
            <a:pPr lvl="2"/>
            <a:endParaRPr lang="en-US" b="1" i="1" dirty="0"/>
          </a:p>
          <a:p>
            <a:pPr lvl="2"/>
            <a:endParaRPr lang="en-US" b="1" i="1" dirty="0"/>
          </a:p>
          <a:p>
            <a:pPr lvl="2"/>
            <a:r>
              <a:rPr lang="en-US" b="1" dirty="0">
                <a:solidFill>
                  <a:schemeClr val="tx1"/>
                </a:solidFill>
              </a:rPr>
              <a:t>Green background</a:t>
            </a:r>
            <a:r>
              <a:rPr lang="en-US" dirty="0"/>
              <a:t>: normal speed (&gt;7 </a:t>
            </a:r>
            <a:r>
              <a:rPr lang="en-US" dirty="0" err="1"/>
              <a:t>pkts</a:t>
            </a:r>
            <a:r>
              <a:rPr lang="en-US" dirty="0"/>
              <a:t>/sec). Blocks 0, 1, 3, 5, 6 &amp; 15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Yellow background</a:t>
            </a:r>
            <a:r>
              <a:rPr lang="en-US" dirty="0"/>
              <a:t>: slow speed (4-7 </a:t>
            </a:r>
            <a:r>
              <a:rPr lang="en-US" dirty="0" err="1"/>
              <a:t>pkts</a:t>
            </a:r>
            <a:r>
              <a:rPr lang="en-US" dirty="0"/>
              <a:t>/sec). Block 2</a:t>
            </a:r>
          </a:p>
          <a:p>
            <a:pPr lvl="2"/>
            <a:r>
              <a:rPr lang="en-US" b="1" dirty="0">
                <a:solidFill>
                  <a:schemeClr val="bg1"/>
                </a:solidFill>
              </a:rPr>
              <a:t>Red background</a:t>
            </a:r>
            <a:r>
              <a:rPr lang="en-US" dirty="0"/>
              <a:t>: very slow speed (&lt;3 </a:t>
            </a:r>
            <a:r>
              <a:rPr lang="en-US" dirty="0" err="1"/>
              <a:t>pkts</a:t>
            </a:r>
            <a:r>
              <a:rPr lang="en-US" dirty="0"/>
              <a:t>/sec). Block 4</a:t>
            </a:r>
          </a:p>
          <a:p>
            <a:pPr lvl="2"/>
            <a:r>
              <a:rPr lang="en-US" b="1" dirty="0"/>
              <a:t>No highlight &amp;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grayed</a:t>
            </a:r>
            <a:r>
              <a:rPr lang="en-US" b="1" dirty="0"/>
              <a:t> #</a:t>
            </a:r>
            <a:r>
              <a:rPr lang="en-US" dirty="0"/>
              <a:t>: no packets publishing to this Block. Blocks 7, 9, 10, 11, 12, 13 &amp; 14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Bold box outline</a:t>
            </a:r>
            <a:r>
              <a:rPr lang="en-US" dirty="0"/>
              <a:t>: Blocks published by this </a:t>
            </a:r>
            <a:r>
              <a:rPr lang="en-US" b="1" dirty="0">
                <a:solidFill>
                  <a:srgbClr val="00B050"/>
                </a:solidFill>
              </a:rPr>
              <a:t>PEERLINK</a:t>
            </a:r>
            <a:r>
              <a:rPr lang="en-US" dirty="0"/>
              <a:t> instruction. Block 0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Any highlight </a:t>
            </a:r>
            <a:r>
              <a:rPr lang="en-US" b="1" dirty="0"/>
              <a:t>w/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Grayed</a:t>
            </a:r>
            <a:r>
              <a:rPr lang="en-US" b="1" dirty="0"/>
              <a:t> #</a:t>
            </a:r>
            <a:r>
              <a:rPr lang="en-US" dirty="0"/>
              <a:t>: updates to this block are inhibited. Blocks 3 &amp; 5</a:t>
            </a:r>
          </a:p>
          <a:p>
            <a:pPr lvl="3"/>
            <a:r>
              <a:rPr lang="en-US" b="1" dirty="0">
                <a:solidFill>
                  <a:srgbClr val="00B050"/>
                </a:solidFill>
              </a:rPr>
              <a:t>PEERLINK</a:t>
            </a:r>
            <a:r>
              <a:rPr lang="en-US" dirty="0"/>
              <a:t> publishing the Block, Inhibit prevents publishing of that Block</a:t>
            </a:r>
          </a:p>
          <a:p>
            <a:pPr lvl="3"/>
            <a:r>
              <a:rPr lang="en-US" b="1" dirty="0">
                <a:solidFill>
                  <a:srgbClr val="00B050"/>
                </a:solidFill>
              </a:rPr>
              <a:t>PEERLINK</a:t>
            </a:r>
            <a:r>
              <a:rPr lang="en-US" dirty="0"/>
              <a:t> listening to Block, Inhibit prevents that Block from being updated</a:t>
            </a:r>
          </a:p>
          <a:p>
            <a:pPr lvl="2"/>
            <a:r>
              <a:rPr lang="en-US" b="1" dirty="0">
                <a:solidFill>
                  <a:srgbClr val="FF0000"/>
                </a:solidFill>
              </a:rPr>
              <a:t>Red Circle w/Slash</a:t>
            </a:r>
            <a:r>
              <a:rPr lang="en-US" dirty="0"/>
              <a:t>: more than one device on the </a:t>
            </a:r>
            <a:r>
              <a:rPr lang="en-US" dirty="0" err="1"/>
              <a:t>Peerlink</a:t>
            </a:r>
            <a:r>
              <a:rPr lang="en-US" dirty="0"/>
              <a:t> network is publishing to this block (configuration error). Block 8</a:t>
            </a:r>
            <a:endParaRPr lang="en-US" b="1" dirty="0"/>
          </a:p>
        </p:txBody>
      </p:sp>
      <p:pic>
        <p:nvPicPr>
          <p:cNvPr id="28674" name="P: Status_Color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133600"/>
            <a:ext cx="310832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Boxed"/>
          <p:cNvSpPr/>
          <p:nvPr/>
        </p:nvSpPr>
        <p:spPr>
          <a:xfrm>
            <a:off x="1447242" y="4314818"/>
            <a:ext cx="1871784" cy="23088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91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12" grpId="0" animBg="1"/>
      <p:bldP spid="9" grpId="0" animBg="1"/>
      <p:bldP spid="15" grpId="0" uiExpand="1" build="p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r>
              <a:rPr lang="en-US" dirty="0" smtClean="0"/>
              <a:t>Communications – PEERLINK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69174" y="1600285"/>
            <a:ext cx="3264626" cy="13716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Do-more CPU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46556" y="2452023"/>
            <a:ext cx="1115644" cy="32500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PEERLINK</a:t>
            </a:r>
            <a:endParaRPr lang="en-US" sz="1400" dirty="0"/>
          </a:p>
        </p:txBody>
      </p:sp>
      <p:sp>
        <p:nvSpPr>
          <p:cNvPr id="9" name="Right Arrow 8"/>
          <p:cNvSpPr/>
          <p:nvPr/>
        </p:nvSpPr>
        <p:spPr>
          <a:xfrm>
            <a:off x="4030980" y="2245808"/>
            <a:ext cx="933994" cy="4572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UDP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3733800" y="2322008"/>
            <a:ext cx="152400" cy="3048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652051" y="2241725"/>
            <a:ext cx="853149" cy="46101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Peerlink</a:t>
            </a:r>
            <a:r>
              <a:rPr lang="en-US" sz="1400" dirty="0" smtClean="0"/>
              <a:t> Device</a:t>
            </a:r>
            <a:endParaRPr lang="en-US" sz="1400" dirty="0"/>
          </a:p>
        </p:txBody>
      </p:sp>
      <p:cxnSp>
        <p:nvCxnSpPr>
          <p:cNvPr id="20" name="Straight Connector 19"/>
          <p:cNvCxnSpPr>
            <a:stCxn id="6" idx="3"/>
            <a:endCxn id="18" idx="1"/>
          </p:cNvCxnSpPr>
          <p:nvPr/>
        </p:nvCxnSpPr>
        <p:spPr>
          <a:xfrm flipV="1">
            <a:off x="2362200" y="2472230"/>
            <a:ext cx="289851" cy="142297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3505200" y="2470052"/>
            <a:ext cx="228600" cy="2178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5269774" y="1600285"/>
            <a:ext cx="3264626" cy="13716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Do-more CPU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467600" y="2489560"/>
            <a:ext cx="1004079" cy="36131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PL0-255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5117374" y="2322008"/>
            <a:ext cx="152400" cy="3048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547651" y="2262680"/>
            <a:ext cx="853149" cy="4191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Peerlink</a:t>
            </a:r>
            <a:r>
              <a:rPr lang="en-US" sz="1400" dirty="0" smtClean="0"/>
              <a:t> Device</a:t>
            </a:r>
            <a:endParaRPr lang="en-US" sz="1400" dirty="0"/>
          </a:p>
        </p:txBody>
      </p:sp>
      <p:cxnSp>
        <p:nvCxnSpPr>
          <p:cNvPr id="28" name="Straight Connector 27"/>
          <p:cNvCxnSpPr>
            <a:stCxn id="27" idx="3"/>
            <a:endCxn id="48" idx="1"/>
          </p:cNvCxnSpPr>
          <p:nvPr/>
        </p:nvCxnSpPr>
        <p:spPr>
          <a:xfrm flipV="1">
            <a:off x="6400800" y="2215372"/>
            <a:ext cx="255956" cy="256858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5295900" y="2470052"/>
            <a:ext cx="228600" cy="2178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947265" y="1219200"/>
            <a:ext cx="2185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Peerlink</a:t>
            </a:r>
            <a:r>
              <a:rPr lang="en-US" dirty="0" smtClean="0"/>
              <a:t> Publishing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774967" y="1219200"/>
            <a:ext cx="2302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Peerlink</a:t>
            </a:r>
            <a:r>
              <a:rPr lang="en-US" dirty="0" smtClean="0"/>
              <a:t> Subscribing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609600" y="2034713"/>
            <a:ext cx="1004079" cy="36131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PL0-255</a:t>
            </a:r>
            <a:endParaRPr lang="en-US" sz="1600" dirty="0"/>
          </a:p>
        </p:txBody>
      </p:sp>
      <p:cxnSp>
        <p:nvCxnSpPr>
          <p:cNvPr id="5" name="Elbow Connector 4"/>
          <p:cNvCxnSpPr>
            <a:endCxn id="6" idx="1"/>
          </p:cNvCxnSpPr>
          <p:nvPr/>
        </p:nvCxnSpPr>
        <p:spPr>
          <a:xfrm>
            <a:off x="758230" y="2396031"/>
            <a:ext cx="488326" cy="218496"/>
          </a:xfrm>
          <a:prstGeom prst="bentConnector3">
            <a:avLst>
              <a:gd name="adj1" fmla="val 66"/>
            </a:avLst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6656756" y="2052868"/>
            <a:ext cx="1115644" cy="32500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PEERLINK</a:t>
            </a:r>
            <a:endParaRPr lang="en-US" sz="1400" dirty="0"/>
          </a:p>
        </p:txBody>
      </p:sp>
      <p:cxnSp>
        <p:nvCxnSpPr>
          <p:cNvPr id="53" name="Elbow Connector 52"/>
          <p:cNvCxnSpPr>
            <a:endCxn id="8" idx="1"/>
          </p:cNvCxnSpPr>
          <p:nvPr/>
        </p:nvCxnSpPr>
        <p:spPr>
          <a:xfrm>
            <a:off x="6963936" y="2396031"/>
            <a:ext cx="503664" cy="274188"/>
          </a:xfrm>
          <a:prstGeom prst="bentConnector3">
            <a:avLst>
              <a:gd name="adj1" fmla="val -142"/>
            </a:avLst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304800" y="3425094"/>
            <a:ext cx="3264626" cy="13716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Do-more CPU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1082182" y="4276832"/>
            <a:ext cx="1115644" cy="32500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PEERLINK</a:t>
            </a:r>
            <a:endParaRPr lang="en-US" sz="1400" dirty="0"/>
          </a:p>
        </p:txBody>
      </p:sp>
      <p:sp>
        <p:nvSpPr>
          <p:cNvPr id="56" name="Right Arrow 55"/>
          <p:cNvSpPr/>
          <p:nvPr/>
        </p:nvSpPr>
        <p:spPr>
          <a:xfrm>
            <a:off x="3866606" y="4070617"/>
            <a:ext cx="933994" cy="4572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UDP</a:t>
            </a:r>
            <a:endParaRPr lang="en-US" sz="1600" dirty="0"/>
          </a:p>
        </p:txBody>
      </p:sp>
      <p:sp>
        <p:nvSpPr>
          <p:cNvPr id="57" name="Rectangle 56"/>
          <p:cNvSpPr/>
          <p:nvPr/>
        </p:nvSpPr>
        <p:spPr>
          <a:xfrm>
            <a:off x="3569426" y="4146817"/>
            <a:ext cx="152400" cy="3048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2487677" y="4066534"/>
            <a:ext cx="853149" cy="46101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Peerlink</a:t>
            </a:r>
            <a:r>
              <a:rPr lang="en-US" sz="1400" dirty="0" smtClean="0"/>
              <a:t> Device</a:t>
            </a:r>
            <a:endParaRPr lang="en-US" sz="1400" dirty="0"/>
          </a:p>
        </p:txBody>
      </p:sp>
      <p:cxnSp>
        <p:nvCxnSpPr>
          <p:cNvPr id="59" name="Straight Connector 58"/>
          <p:cNvCxnSpPr>
            <a:stCxn id="55" idx="3"/>
            <a:endCxn id="58" idx="1"/>
          </p:cNvCxnSpPr>
          <p:nvPr/>
        </p:nvCxnSpPr>
        <p:spPr>
          <a:xfrm flipV="1">
            <a:off x="2197826" y="4297039"/>
            <a:ext cx="289851" cy="142297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3340826" y="4294861"/>
            <a:ext cx="228600" cy="2178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862786" y="3061120"/>
            <a:ext cx="2185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Peerlink</a:t>
            </a:r>
            <a:r>
              <a:rPr lang="en-US" dirty="0" smtClean="0"/>
              <a:t> Publishing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445226" y="3859522"/>
            <a:ext cx="1004079" cy="36131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PL0-255</a:t>
            </a:r>
            <a:endParaRPr lang="en-US" sz="1600" dirty="0"/>
          </a:p>
        </p:txBody>
      </p:sp>
      <p:cxnSp>
        <p:nvCxnSpPr>
          <p:cNvPr id="63" name="Elbow Connector 62"/>
          <p:cNvCxnSpPr>
            <a:endCxn id="55" idx="1"/>
          </p:cNvCxnSpPr>
          <p:nvPr/>
        </p:nvCxnSpPr>
        <p:spPr>
          <a:xfrm>
            <a:off x="593856" y="4220840"/>
            <a:ext cx="488326" cy="218496"/>
          </a:xfrm>
          <a:prstGeom prst="bentConnector3">
            <a:avLst>
              <a:gd name="adj1" fmla="val 66"/>
            </a:avLst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6057899" y="3425094"/>
            <a:ext cx="2857502" cy="13716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Do-more CPU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5643001" y="3061120"/>
            <a:ext cx="2302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Peerlink</a:t>
            </a:r>
            <a:r>
              <a:rPr lang="en-US" dirty="0" smtClean="0"/>
              <a:t> Subscribing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4947556" y="3425094"/>
            <a:ext cx="1110343" cy="13755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dirty="0" smtClean="0"/>
              <a:t>E</a:t>
            </a:r>
          </a:p>
          <a:p>
            <a:pPr algn="r"/>
            <a:r>
              <a:rPr lang="en-US" sz="1200" dirty="0" smtClean="0"/>
              <a:t>C</a:t>
            </a:r>
          </a:p>
          <a:p>
            <a:pPr algn="r"/>
            <a:r>
              <a:rPr lang="en-US" sz="1200" dirty="0" smtClean="0"/>
              <a:t>O</a:t>
            </a:r>
          </a:p>
          <a:p>
            <a:pPr algn="r"/>
            <a:r>
              <a:rPr lang="en-US" sz="1200" dirty="0" smtClean="0"/>
              <a:t>M</a:t>
            </a:r>
          </a:p>
          <a:p>
            <a:pPr algn="r"/>
            <a:r>
              <a:rPr lang="en-US" sz="1200" dirty="0" smtClean="0"/>
              <a:t>1</a:t>
            </a:r>
          </a:p>
          <a:p>
            <a:pPr algn="r"/>
            <a:r>
              <a:rPr lang="en-US" sz="1200" dirty="0" smtClean="0"/>
              <a:t>0</a:t>
            </a:r>
          </a:p>
          <a:p>
            <a:pPr algn="r"/>
            <a:r>
              <a:rPr lang="en-US" sz="1200" dirty="0" smtClean="0"/>
              <a:t>0</a:t>
            </a:r>
            <a:endParaRPr lang="en-US" sz="1200" dirty="0"/>
          </a:p>
        </p:txBody>
      </p:sp>
      <p:cxnSp>
        <p:nvCxnSpPr>
          <p:cNvPr id="67" name="Straight Connector 66"/>
          <p:cNvCxnSpPr>
            <a:endCxn id="73" idx="1"/>
          </p:cNvCxnSpPr>
          <p:nvPr/>
        </p:nvCxnSpPr>
        <p:spPr>
          <a:xfrm>
            <a:off x="5632827" y="4276832"/>
            <a:ext cx="621547" cy="18029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5049466" y="3725588"/>
            <a:ext cx="685799" cy="774517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/>
              <a:t>Peerlink</a:t>
            </a:r>
            <a:r>
              <a:rPr lang="en-US" sz="1050" dirty="0" smtClean="0"/>
              <a:t> </a:t>
            </a:r>
            <a:r>
              <a:rPr lang="en-US" sz="1050" dirty="0" err="1" smtClean="0"/>
              <a:t>Config</a:t>
            </a:r>
            <a:endParaRPr lang="en-US" sz="1050" dirty="0"/>
          </a:p>
        </p:txBody>
      </p:sp>
      <p:cxnSp>
        <p:nvCxnSpPr>
          <p:cNvPr id="72" name="Straight Connector 71"/>
          <p:cNvCxnSpPr>
            <a:stCxn id="73" idx="3"/>
            <a:endCxn id="74" idx="1"/>
          </p:cNvCxnSpPr>
          <p:nvPr/>
        </p:nvCxnSpPr>
        <p:spPr>
          <a:xfrm>
            <a:off x="7551753" y="4294861"/>
            <a:ext cx="253436" cy="5223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6254374" y="4104361"/>
            <a:ext cx="1297379" cy="381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@ECOM_001</a:t>
            </a:r>
            <a:endParaRPr lang="en-US" sz="1400" dirty="0"/>
          </a:p>
        </p:txBody>
      </p:sp>
      <p:sp>
        <p:nvSpPr>
          <p:cNvPr id="74" name="Rectangle 73"/>
          <p:cNvSpPr/>
          <p:nvPr/>
        </p:nvSpPr>
        <p:spPr>
          <a:xfrm>
            <a:off x="7805189" y="4119425"/>
            <a:ext cx="1004079" cy="36131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DLV</a:t>
            </a:r>
            <a:endParaRPr lang="en-US" sz="1600" dirty="0"/>
          </a:p>
        </p:txBody>
      </p:sp>
      <p:sp>
        <p:nvSpPr>
          <p:cNvPr id="75" name="Rectangle 74"/>
          <p:cNvSpPr/>
          <p:nvPr/>
        </p:nvSpPr>
        <p:spPr>
          <a:xfrm>
            <a:off x="703218" y="5240774"/>
            <a:ext cx="3264626" cy="13716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Do-more CPU</a:t>
            </a:r>
            <a:endParaRPr lang="en-US" dirty="0"/>
          </a:p>
        </p:txBody>
      </p:sp>
      <p:sp>
        <p:nvSpPr>
          <p:cNvPr id="76" name="Rectangle 75"/>
          <p:cNvSpPr/>
          <p:nvPr/>
        </p:nvSpPr>
        <p:spPr>
          <a:xfrm>
            <a:off x="1480600" y="6092512"/>
            <a:ext cx="1115644" cy="32500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PEERLINK</a:t>
            </a:r>
            <a:endParaRPr lang="en-US" sz="1400" dirty="0"/>
          </a:p>
        </p:txBody>
      </p:sp>
      <p:sp>
        <p:nvSpPr>
          <p:cNvPr id="77" name="Right Arrow 76"/>
          <p:cNvSpPr/>
          <p:nvPr/>
        </p:nvSpPr>
        <p:spPr>
          <a:xfrm>
            <a:off x="4265024" y="5886297"/>
            <a:ext cx="933994" cy="4572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UDP</a:t>
            </a:r>
            <a:endParaRPr lang="en-US" sz="1600" dirty="0"/>
          </a:p>
        </p:txBody>
      </p:sp>
      <p:sp>
        <p:nvSpPr>
          <p:cNvPr id="78" name="Rectangle 77"/>
          <p:cNvSpPr/>
          <p:nvPr/>
        </p:nvSpPr>
        <p:spPr>
          <a:xfrm>
            <a:off x="3967844" y="5962497"/>
            <a:ext cx="152400" cy="3048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/>
          <p:cNvSpPr/>
          <p:nvPr/>
        </p:nvSpPr>
        <p:spPr>
          <a:xfrm>
            <a:off x="2886095" y="5882214"/>
            <a:ext cx="853149" cy="46101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Peerlink</a:t>
            </a:r>
            <a:r>
              <a:rPr lang="en-US" sz="1400" dirty="0" smtClean="0"/>
              <a:t> Device</a:t>
            </a:r>
            <a:endParaRPr lang="en-US" sz="1400" dirty="0"/>
          </a:p>
        </p:txBody>
      </p:sp>
      <p:cxnSp>
        <p:nvCxnSpPr>
          <p:cNvPr id="80" name="Straight Connector 79"/>
          <p:cNvCxnSpPr>
            <a:stCxn id="76" idx="3"/>
            <a:endCxn id="79" idx="1"/>
          </p:cNvCxnSpPr>
          <p:nvPr/>
        </p:nvCxnSpPr>
        <p:spPr>
          <a:xfrm flipV="1">
            <a:off x="2596244" y="6112719"/>
            <a:ext cx="289851" cy="142297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3739244" y="6110541"/>
            <a:ext cx="228600" cy="2178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1261204" y="4876800"/>
            <a:ext cx="2185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Peerlink</a:t>
            </a:r>
            <a:r>
              <a:rPr lang="en-US" dirty="0" smtClean="0"/>
              <a:t> Publishing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>
          <a:xfrm>
            <a:off x="843644" y="5675202"/>
            <a:ext cx="1004079" cy="36131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PL0-255</a:t>
            </a:r>
            <a:endParaRPr lang="en-US" sz="1600" dirty="0"/>
          </a:p>
        </p:txBody>
      </p:sp>
      <p:cxnSp>
        <p:nvCxnSpPr>
          <p:cNvPr id="84" name="Elbow Connector 83"/>
          <p:cNvCxnSpPr>
            <a:endCxn id="76" idx="1"/>
          </p:cNvCxnSpPr>
          <p:nvPr/>
        </p:nvCxnSpPr>
        <p:spPr>
          <a:xfrm>
            <a:off x="992274" y="6036520"/>
            <a:ext cx="488326" cy="218496"/>
          </a:xfrm>
          <a:prstGeom prst="bentConnector3">
            <a:avLst>
              <a:gd name="adj1" fmla="val 66"/>
            </a:avLst>
          </a:prstGeom>
          <a:ln w="31750" cap="rnd">
            <a:solidFill>
              <a:srgbClr val="FFFF00"/>
            </a:solidFill>
            <a:headEnd type="none"/>
            <a:tailEnd type="arrow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6456317" y="5240774"/>
            <a:ext cx="1620883" cy="13716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DL-CPU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5580018" y="4876800"/>
            <a:ext cx="2302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Peerlink</a:t>
            </a:r>
            <a:r>
              <a:rPr lang="en-US" dirty="0" smtClean="0"/>
              <a:t> Subscribing</a:t>
            </a:r>
            <a:endParaRPr lang="en-US" dirty="0"/>
          </a:p>
        </p:txBody>
      </p:sp>
      <p:sp>
        <p:nvSpPr>
          <p:cNvPr id="87" name="Rectangle 86"/>
          <p:cNvSpPr/>
          <p:nvPr/>
        </p:nvSpPr>
        <p:spPr>
          <a:xfrm>
            <a:off x="5345974" y="5240774"/>
            <a:ext cx="1110343" cy="13755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dirty="0" smtClean="0"/>
              <a:t>E</a:t>
            </a:r>
          </a:p>
          <a:p>
            <a:pPr algn="r"/>
            <a:r>
              <a:rPr lang="en-US" sz="1200" dirty="0" smtClean="0"/>
              <a:t>C</a:t>
            </a:r>
          </a:p>
          <a:p>
            <a:pPr algn="r"/>
            <a:r>
              <a:rPr lang="en-US" sz="1200" dirty="0" smtClean="0"/>
              <a:t>O</a:t>
            </a:r>
          </a:p>
          <a:p>
            <a:pPr algn="r"/>
            <a:r>
              <a:rPr lang="en-US" sz="1200" dirty="0" smtClean="0"/>
              <a:t>M</a:t>
            </a:r>
          </a:p>
          <a:p>
            <a:pPr algn="r"/>
            <a:r>
              <a:rPr lang="en-US" sz="1200" dirty="0" smtClean="0"/>
              <a:t>1</a:t>
            </a:r>
          </a:p>
          <a:p>
            <a:pPr algn="r"/>
            <a:r>
              <a:rPr lang="en-US" sz="1200" dirty="0" smtClean="0"/>
              <a:t>0</a:t>
            </a:r>
          </a:p>
          <a:p>
            <a:pPr algn="r"/>
            <a:r>
              <a:rPr lang="en-US" sz="1200" dirty="0" smtClean="0"/>
              <a:t>0</a:t>
            </a:r>
            <a:endParaRPr lang="en-US" sz="1200" dirty="0"/>
          </a:p>
        </p:txBody>
      </p:sp>
      <p:cxnSp>
        <p:nvCxnSpPr>
          <p:cNvPr id="88" name="Straight Connector 87"/>
          <p:cNvCxnSpPr>
            <a:endCxn id="92" idx="1"/>
          </p:cNvCxnSpPr>
          <p:nvPr/>
        </p:nvCxnSpPr>
        <p:spPr>
          <a:xfrm>
            <a:off x="6133684" y="6092512"/>
            <a:ext cx="589334" cy="23252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5447884" y="5541268"/>
            <a:ext cx="685799" cy="774517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/>
              <a:t>Peerlink</a:t>
            </a:r>
            <a:r>
              <a:rPr lang="en-US" sz="1050" dirty="0" smtClean="0"/>
              <a:t> </a:t>
            </a:r>
            <a:r>
              <a:rPr lang="en-US" sz="1050" dirty="0" err="1" smtClean="0"/>
              <a:t>Config</a:t>
            </a:r>
            <a:endParaRPr lang="en-US" sz="1050" dirty="0"/>
          </a:p>
        </p:txBody>
      </p:sp>
      <p:sp>
        <p:nvSpPr>
          <p:cNvPr id="92" name="Rectangle 91"/>
          <p:cNvSpPr/>
          <p:nvPr/>
        </p:nvSpPr>
        <p:spPr>
          <a:xfrm>
            <a:off x="6723018" y="5935105"/>
            <a:ext cx="1214936" cy="36131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V-memory</a:t>
            </a:r>
            <a:endParaRPr lang="en-US" sz="1600" dirty="0"/>
          </a:p>
        </p:txBody>
      </p:sp>
      <p:pic>
        <p:nvPicPr>
          <p:cNvPr id="71" name="Antenna" descr="http://cdn-2.freeclipartnow.com/d/16611-1/antenna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6132" y="5200523"/>
            <a:ext cx="550428" cy="72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ular Callout 2"/>
          <p:cNvSpPr/>
          <p:nvPr/>
        </p:nvSpPr>
        <p:spPr>
          <a:xfrm>
            <a:off x="2201650" y="5085277"/>
            <a:ext cx="4592652" cy="911981"/>
          </a:xfrm>
          <a:prstGeom prst="wedgeRoundRectCallout">
            <a:avLst>
              <a:gd name="adj1" fmla="val 23080"/>
              <a:gd name="adj2" fmla="val -101617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 this case a PEERLINK instruction is not necessary because the ECOM100 is subscribing and writing to “V” (i.e. DLV)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5" name="Antenna" descr="http://cdn-2.freeclipartnow.com/d/16611-1/antenna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612" y="1600200"/>
            <a:ext cx="550428" cy="72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Antenna" descr="http://cdn-2.freeclipartnow.com/d/16611-1/antenna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3175" y="3402866"/>
            <a:ext cx="550428" cy="72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179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500"/>
                            </p:stCondLst>
                            <p:childTnLst>
                              <p:par>
                                <p:cTn id="1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"/>
                            </p:stCondLst>
                            <p:childTnLst>
                              <p:par>
                                <p:cTn id="1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000"/>
                            </p:stCondLst>
                            <p:childTnLst>
                              <p:par>
                                <p:cTn id="1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500"/>
                            </p:stCondLst>
                            <p:childTnLst>
                              <p:par>
                                <p:cTn id="2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  <p:bldP spid="12" grpId="0" animBg="1"/>
      <p:bldP spid="18" grpId="0" animBg="1"/>
      <p:bldP spid="24" grpId="0" animBg="1"/>
      <p:bldP spid="8" grpId="0" animBg="1"/>
      <p:bldP spid="26" grpId="0" animBg="1"/>
      <p:bldP spid="27" grpId="0" animBg="1"/>
      <p:bldP spid="36" grpId="0"/>
      <p:bldP spid="37" grpId="0"/>
      <p:bldP spid="33" grpId="0" animBg="1"/>
      <p:bldP spid="48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61" grpId="0"/>
      <p:bldP spid="62" grpId="0" animBg="1"/>
      <p:bldP spid="64" grpId="0" animBg="1"/>
      <p:bldP spid="68" grpId="0"/>
      <p:bldP spid="69" grpId="0" animBg="1"/>
      <p:bldP spid="70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2" grpId="0"/>
      <p:bldP spid="83" grpId="0" animBg="1"/>
      <p:bldP spid="85" grpId="0" animBg="1"/>
      <p:bldP spid="86" grpId="0"/>
      <p:bldP spid="87" grpId="0" animBg="1"/>
      <p:bldP spid="89" grpId="0" animBg="1"/>
      <p:bldP spid="92" grpId="0" animBg="1"/>
      <p:bldP spid="3" grpId="0" animBg="1"/>
      <p:bldP spid="3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lnDef>
      <a:spPr>
        <a:ln w="31750" cap="rnd">
          <a:solidFill>
            <a:srgbClr val="FF0000"/>
          </a:solidFill>
          <a:headEnd type="none"/>
          <a:tailEnd type="arrow"/>
        </a:ln>
        <a:effectLst>
          <a:outerShdw blurRad="76200" dist="76200" dir="2700000" algn="ctr" rotWithShape="0">
            <a:schemeClr val="bg1">
              <a:lumMod val="50000"/>
            </a:schemeClr>
          </a:outerShdw>
        </a:effectLst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243734</TotalTime>
  <Words>980</Words>
  <Application>Microsoft Office PowerPoint</Application>
  <PresentationFormat>On-screen Show (4:3)</PresentationFormat>
  <Paragraphs>331</Paragraphs>
  <Slides>13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Urban</vt:lpstr>
      <vt:lpstr>Do-more Technical Training</vt:lpstr>
      <vt:lpstr>Communications – PEERLINK </vt:lpstr>
      <vt:lpstr>Communications – PEERLINK </vt:lpstr>
      <vt:lpstr>Communications – PEERLINK </vt:lpstr>
      <vt:lpstr>Communications – PEERLINK </vt:lpstr>
      <vt:lpstr>Communications – PEERLINK </vt:lpstr>
      <vt:lpstr>Communications – PEERLINK </vt:lpstr>
      <vt:lpstr>Communications – PEERLINK </vt:lpstr>
      <vt:lpstr>Communications – PEERLINK</vt:lpstr>
      <vt:lpstr>Communications – PEERLINK</vt:lpstr>
      <vt:lpstr>Communications – PEERLINK</vt:lpstr>
      <vt:lpstr>Communications – PEERLINK</vt:lpstr>
      <vt:lpstr>Communications – PEERLINK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Do-more Way</dc:title>
  <dc:creator>Greg</dc:creator>
  <cp:lastModifiedBy>Greg</cp:lastModifiedBy>
  <cp:revision>1814</cp:revision>
  <dcterms:created xsi:type="dcterms:W3CDTF">2014-08-20T17:24:46Z</dcterms:created>
  <dcterms:modified xsi:type="dcterms:W3CDTF">2016-06-13T14:48:20Z</dcterms:modified>
</cp:coreProperties>
</file>