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82" r:id="rId3"/>
    <p:sldId id="285" r:id="rId4"/>
    <p:sldId id="283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284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00" r:id="rId25"/>
    <p:sldId id="301" r:id="rId26"/>
    <p:sldId id="299" r:id="rId27"/>
    <p:sldId id="302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FF"/>
    <a:srgbClr val="008000"/>
    <a:srgbClr val="FA9106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5733" autoAdjust="0"/>
  </p:normalViewPr>
  <p:slideViewPr>
    <p:cSldViewPr>
      <p:cViewPr varScale="1">
        <p:scale>
          <a:sx n="114" d="100"/>
          <a:sy n="114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F33A7-725D-4088-89A4-446534FCB220}" type="doc">
      <dgm:prSet loTypeId="urn:microsoft.com/office/officeart/2005/8/layout/hierarchy3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DDB01-3ACC-45A7-8F9C-F63C5157D2B6}">
      <dgm:prSet phldrT="[Text]"/>
      <dgm:spPr/>
      <dgm:t>
        <a:bodyPr/>
        <a:lstStyle/>
        <a:p>
          <a:r>
            <a:rPr lang="en-US" dirty="0"/>
            <a:t>Client (Master)</a:t>
          </a:r>
        </a:p>
      </dgm:t>
    </dgm:pt>
    <dgm:pt modelId="{396C6BCE-A514-4D4C-87D4-BE2515DC6434}" type="parTrans" cxnId="{DB4D7CEC-55A7-4134-AA11-1173D4F2005A}">
      <dgm:prSet/>
      <dgm:spPr/>
      <dgm:t>
        <a:bodyPr/>
        <a:lstStyle/>
        <a:p>
          <a:endParaRPr lang="en-US"/>
        </a:p>
      </dgm:t>
    </dgm:pt>
    <dgm:pt modelId="{804AF927-D0B4-4BCA-A045-E09C50EB00BB}" type="sibTrans" cxnId="{DB4D7CEC-55A7-4134-AA11-1173D4F2005A}">
      <dgm:prSet/>
      <dgm:spPr/>
      <dgm:t>
        <a:bodyPr/>
        <a:lstStyle/>
        <a:p>
          <a:endParaRPr lang="en-US"/>
        </a:p>
      </dgm:t>
    </dgm:pt>
    <dgm:pt modelId="{FF9F475C-581B-4F96-82CE-30DF917346CF}">
      <dgm:prSet phldrT="[Text]"/>
      <dgm:spPr/>
      <dgm:t>
        <a:bodyPr/>
        <a:lstStyle/>
        <a:p>
          <a:r>
            <a:rPr lang="en-US" dirty="0"/>
            <a:t>Server (Slave) #1</a:t>
          </a:r>
        </a:p>
      </dgm:t>
    </dgm:pt>
    <dgm:pt modelId="{ADE9D7CC-8BAC-4B03-8C19-054D7E0B3A2D}" type="parTrans" cxnId="{D1F65EAE-660F-48CC-9BE0-761FD9B59DD6}">
      <dgm:prSet/>
      <dgm:spPr/>
      <dgm:t>
        <a:bodyPr/>
        <a:lstStyle/>
        <a:p>
          <a:endParaRPr lang="en-US"/>
        </a:p>
      </dgm:t>
    </dgm:pt>
    <dgm:pt modelId="{53C6FF7D-257F-4CFE-BCA6-DA9EFB5650FC}" type="sibTrans" cxnId="{D1F65EAE-660F-48CC-9BE0-761FD9B59DD6}">
      <dgm:prSet/>
      <dgm:spPr/>
      <dgm:t>
        <a:bodyPr/>
        <a:lstStyle/>
        <a:p>
          <a:endParaRPr lang="en-US"/>
        </a:p>
      </dgm:t>
    </dgm:pt>
    <dgm:pt modelId="{2E003700-6682-443F-9382-0FEEAD1B6171}" type="pres">
      <dgm:prSet presAssocID="{DEAF33A7-725D-4088-89A4-446534FCB2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E978C1-26C2-487D-BFBE-28255E151B51}" type="pres">
      <dgm:prSet presAssocID="{F51DDB01-3ACC-45A7-8F9C-F63C5157D2B6}" presName="root" presStyleCnt="0"/>
      <dgm:spPr/>
    </dgm:pt>
    <dgm:pt modelId="{811C0D6D-3767-4E9C-959D-751930D64FC4}" type="pres">
      <dgm:prSet presAssocID="{F51DDB01-3ACC-45A7-8F9C-F63C5157D2B6}" presName="rootComposite" presStyleCnt="0"/>
      <dgm:spPr/>
    </dgm:pt>
    <dgm:pt modelId="{43684555-9A8A-4935-BE68-13A3D725EAD2}" type="pres">
      <dgm:prSet presAssocID="{F51DDB01-3ACC-45A7-8F9C-F63C5157D2B6}" presName="rootText" presStyleLbl="node1" presStyleIdx="0" presStyleCnt="1"/>
      <dgm:spPr/>
      <dgm:t>
        <a:bodyPr/>
        <a:lstStyle/>
        <a:p>
          <a:endParaRPr lang="en-US"/>
        </a:p>
      </dgm:t>
    </dgm:pt>
    <dgm:pt modelId="{9996A8C1-5858-4866-8257-94B8A767A246}" type="pres">
      <dgm:prSet presAssocID="{F51DDB01-3ACC-45A7-8F9C-F63C5157D2B6}" presName="rootConnector" presStyleLbl="node1" presStyleIdx="0" presStyleCnt="1"/>
      <dgm:spPr/>
      <dgm:t>
        <a:bodyPr/>
        <a:lstStyle/>
        <a:p>
          <a:endParaRPr lang="en-US"/>
        </a:p>
      </dgm:t>
    </dgm:pt>
    <dgm:pt modelId="{D2EF5A55-5B57-439B-A932-61B19A55CE01}" type="pres">
      <dgm:prSet presAssocID="{F51DDB01-3ACC-45A7-8F9C-F63C5157D2B6}" presName="childShape" presStyleCnt="0"/>
      <dgm:spPr/>
    </dgm:pt>
    <dgm:pt modelId="{DB2B8BAC-D357-4338-A346-A3F5ED38A94C}" type="pres">
      <dgm:prSet presAssocID="{ADE9D7CC-8BAC-4B03-8C19-054D7E0B3A2D}" presName="Name13" presStyleLbl="parChTrans1D2" presStyleIdx="0" presStyleCnt="1"/>
      <dgm:spPr/>
      <dgm:t>
        <a:bodyPr/>
        <a:lstStyle/>
        <a:p>
          <a:endParaRPr lang="en-US"/>
        </a:p>
      </dgm:t>
    </dgm:pt>
    <dgm:pt modelId="{0AACB496-B21A-4B32-9B54-7C9F1E0FA56E}" type="pres">
      <dgm:prSet presAssocID="{FF9F475C-581B-4F96-82CE-30DF917346CF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65EAE-660F-48CC-9BE0-761FD9B59DD6}" srcId="{F51DDB01-3ACC-45A7-8F9C-F63C5157D2B6}" destId="{FF9F475C-581B-4F96-82CE-30DF917346CF}" srcOrd="0" destOrd="0" parTransId="{ADE9D7CC-8BAC-4B03-8C19-054D7E0B3A2D}" sibTransId="{53C6FF7D-257F-4CFE-BCA6-DA9EFB5650FC}"/>
    <dgm:cxn modelId="{DB4D7CEC-55A7-4134-AA11-1173D4F2005A}" srcId="{DEAF33A7-725D-4088-89A4-446534FCB220}" destId="{F51DDB01-3ACC-45A7-8F9C-F63C5157D2B6}" srcOrd="0" destOrd="0" parTransId="{396C6BCE-A514-4D4C-87D4-BE2515DC6434}" sibTransId="{804AF927-D0B4-4BCA-A045-E09C50EB00BB}"/>
    <dgm:cxn modelId="{6472ED35-D438-410F-B78F-4EB07E04B856}" type="presOf" srcId="{DEAF33A7-725D-4088-89A4-446534FCB220}" destId="{2E003700-6682-443F-9382-0FEEAD1B6171}" srcOrd="0" destOrd="0" presId="urn:microsoft.com/office/officeart/2005/8/layout/hierarchy3"/>
    <dgm:cxn modelId="{BFBAA193-3697-40BE-A2C8-D51D2CF26DF4}" type="presOf" srcId="{F51DDB01-3ACC-45A7-8F9C-F63C5157D2B6}" destId="{9996A8C1-5858-4866-8257-94B8A767A246}" srcOrd="1" destOrd="0" presId="urn:microsoft.com/office/officeart/2005/8/layout/hierarchy3"/>
    <dgm:cxn modelId="{4AB01AEC-C07C-41A2-A606-3F8E84EC40F3}" type="presOf" srcId="{FF9F475C-581B-4F96-82CE-30DF917346CF}" destId="{0AACB496-B21A-4B32-9B54-7C9F1E0FA56E}" srcOrd="0" destOrd="0" presId="urn:microsoft.com/office/officeart/2005/8/layout/hierarchy3"/>
    <dgm:cxn modelId="{2D0CA635-DA6D-4E36-8DA3-79265A4C7CE3}" type="presOf" srcId="{ADE9D7CC-8BAC-4B03-8C19-054D7E0B3A2D}" destId="{DB2B8BAC-D357-4338-A346-A3F5ED38A94C}" srcOrd="0" destOrd="0" presId="urn:microsoft.com/office/officeart/2005/8/layout/hierarchy3"/>
    <dgm:cxn modelId="{227B2DAF-8FB6-40DF-AD65-4EEEE4A9858A}" type="presOf" srcId="{F51DDB01-3ACC-45A7-8F9C-F63C5157D2B6}" destId="{43684555-9A8A-4935-BE68-13A3D725EAD2}" srcOrd="0" destOrd="0" presId="urn:microsoft.com/office/officeart/2005/8/layout/hierarchy3"/>
    <dgm:cxn modelId="{8F1A1E33-8D74-4E85-95D0-ACD9DFD52465}" type="presParOf" srcId="{2E003700-6682-443F-9382-0FEEAD1B6171}" destId="{BEE978C1-26C2-487D-BFBE-28255E151B51}" srcOrd="0" destOrd="0" presId="urn:microsoft.com/office/officeart/2005/8/layout/hierarchy3"/>
    <dgm:cxn modelId="{97DAA0DC-D718-4A44-8562-897B1692BB5C}" type="presParOf" srcId="{BEE978C1-26C2-487D-BFBE-28255E151B51}" destId="{811C0D6D-3767-4E9C-959D-751930D64FC4}" srcOrd="0" destOrd="0" presId="urn:microsoft.com/office/officeart/2005/8/layout/hierarchy3"/>
    <dgm:cxn modelId="{0372FA3A-0ABE-4CFC-BE5E-503DDBCC712B}" type="presParOf" srcId="{811C0D6D-3767-4E9C-959D-751930D64FC4}" destId="{43684555-9A8A-4935-BE68-13A3D725EAD2}" srcOrd="0" destOrd="0" presId="urn:microsoft.com/office/officeart/2005/8/layout/hierarchy3"/>
    <dgm:cxn modelId="{C153434E-D27A-4FB4-9290-A75C206771D7}" type="presParOf" srcId="{811C0D6D-3767-4E9C-959D-751930D64FC4}" destId="{9996A8C1-5858-4866-8257-94B8A767A246}" srcOrd="1" destOrd="0" presId="urn:microsoft.com/office/officeart/2005/8/layout/hierarchy3"/>
    <dgm:cxn modelId="{02C91633-FF9C-4C9E-89D6-F02BF539028D}" type="presParOf" srcId="{BEE978C1-26C2-487D-BFBE-28255E151B51}" destId="{D2EF5A55-5B57-439B-A932-61B19A55CE01}" srcOrd="1" destOrd="0" presId="urn:microsoft.com/office/officeart/2005/8/layout/hierarchy3"/>
    <dgm:cxn modelId="{4A1D238F-783C-4D79-A85B-AA07A346EC24}" type="presParOf" srcId="{D2EF5A55-5B57-439B-A932-61B19A55CE01}" destId="{DB2B8BAC-D357-4338-A346-A3F5ED38A94C}" srcOrd="0" destOrd="0" presId="urn:microsoft.com/office/officeart/2005/8/layout/hierarchy3"/>
    <dgm:cxn modelId="{F8BFACDC-BC66-4532-91BC-CFF58A163B30}" type="presParOf" srcId="{D2EF5A55-5B57-439B-A932-61B19A55CE01}" destId="{0AACB496-B21A-4B32-9B54-7C9F1E0FA5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84555-9A8A-4935-BE68-13A3D725EAD2}">
      <dsp:nvSpPr>
        <dsp:cNvPr id="0" name=""/>
        <dsp:cNvSpPr/>
      </dsp:nvSpPr>
      <dsp:spPr>
        <a:xfrm>
          <a:off x="0" y="280987"/>
          <a:ext cx="2667000" cy="1333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Client (Master)</a:t>
          </a:r>
        </a:p>
      </dsp:txBody>
      <dsp:txXfrm>
        <a:off x="39057" y="320044"/>
        <a:ext cx="2588886" cy="1255386"/>
      </dsp:txXfrm>
    </dsp:sp>
    <dsp:sp modelId="{DB2B8BAC-D357-4338-A346-A3F5ED38A94C}">
      <dsp:nvSpPr>
        <dsp:cNvPr id="0" name=""/>
        <dsp:cNvSpPr/>
      </dsp:nvSpPr>
      <dsp:spPr>
        <a:xfrm>
          <a:off x="266700" y="1614487"/>
          <a:ext cx="266700" cy="1000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125"/>
              </a:lnTo>
              <a:lnTo>
                <a:pt x="266700" y="10001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ACB496-B21A-4B32-9B54-7C9F1E0FA56E}">
      <dsp:nvSpPr>
        <dsp:cNvPr id="0" name=""/>
        <dsp:cNvSpPr/>
      </dsp:nvSpPr>
      <dsp:spPr>
        <a:xfrm>
          <a:off x="533400" y="1947862"/>
          <a:ext cx="2133600" cy="1333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Server (Slave) #1</a:t>
          </a:r>
        </a:p>
      </dsp:txBody>
      <dsp:txXfrm>
        <a:off x="572457" y="1986919"/>
        <a:ext cx="2055486" cy="1255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  <a:p>
            <a:r>
              <a:rPr lang="en-US" sz="2000" dirty="0"/>
              <a:t>(Modbus TCP)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85000" lnSpcReduction="200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ECOM100 History Lesson</a:t>
            </a:r>
          </a:p>
          <a:p>
            <a:pPr lvl="1"/>
            <a:r>
              <a:rPr lang="en-US" dirty="0" smtClean="0"/>
              <a:t>All previous maps were for DL PLCs using ECOM100s</a:t>
            </a:r>
          </a:p>
          <a:p>
            <a:pPr lvl="1"/>
            <a:r>
              <a:rPr lang="en-US" i="1" dirty="0" smtClean="0"/>
              <a:t>Can ECOM100 be used to do Modbus TCP while in a Do-more PLC base?... Yes… however…</a:t>
            </a:r>
          </a:p>
          <a:p>
            <a:pPr lvl="2"/>
            <a:r>
              <a:rPr lang="en-US" dirty="0" smtClean="0"/>
              <a:t>To an ECOM100 as any kind of server in a Do-more PLC, only </a:t>
            </a:r>
            <a:r>
              <a:rPr lang="en-US" b="1" dirty="0" smtClean="0">
                <a:solidFill>
                  <a:srgbClr val="0070C0"/>
                </a:solidFill>
              </a:rPr>
              <a:t>DL-memory</a:t>
            </a:r>
            <a:r>
              <a:rPr lang="en-US" dirty="0" smtClean="0"/>
              <a:t> is available</a:t>
            </a:r>
          </a:p>
          <a:p>
            <a:pPr lvl="2"/>
            <a:r>
              <a:rPr lang="en-US" dirty="0" smtClean="0"/>
              <a:t>So the server mapping chart is further restricted</a:t>
            </a:r>
          </a:p>
          <a:p>
            <a:pPr lvl="3"/>
            <a:r>
              <a:rPr lang="en-US" dirty="0" smtClean="0"/>
              <a:t>As Modbus TCP Server:</a:t>
            </a:r>
          </a:p>
          <a:p>
            <a:pPr lvl="4"/>
            <a:r>
              <a:rPr lang="en-US" dirty="0" smtClean="0"/>
              <a:t>FC01 “Read Coils”, FC05 “Force Single Coil” &amp; FC15 “Force Multiple Coils” only access </a:t>
            </a:r>
            <a:r>
              <a:rPr lang="en-US" b="1" dirty="0" smtClean="0">
                <a:solidFill>
                  <a:srgbClr val="0070C0"/>
                </a:solidFill>
              </a:rPr>
              <a:t>DLY0-1777</a:t>
            </a:r>
            <a:r>
              <a:rPr lang="en-US" dirty="0" smtClean="0"/>
              <a:t> &amp; </a:t>
            </a:r>
            <a:r>
              <a:rPr lang="en-US" b="1" dirty="0" smtClean="0">
                <a:solidFill>
                  <a:srgbClr val="0070C0"/>
                </a:solidFill>
              </a:rPr>
              <a:t>DLC0-3777</a:t>
            </a:r>
          </a:p>
          <a:p>
            <a:pPr lvl="4"/>
            <a:r>
              <a:rPr lang="en-US" dirty="0" smtClean="0"/>
              <a:t>FC02 “Read Inputs” only accesses </a:t>
            </a:r>
            <a:r>
              <a:rPr lang="en-US" b="1" dirty="0" smtClean="0">
                <a:solidFill>
                  <a:srgbClr val="0070C0"/>
                </a:solidFill>
              </a:rPr>
              <a:t>DLX0-1777</a:t>
            </a:r>
          </a:p>
          <a:p>
            <a:pPr lvl="4"/>
            <a:r>
              <a:rPr lang="en-US" dirty="0" smtClean="0"/>
              <a:t>FC03 “Read Holding Registers”, FC06 “Preset Single Register” &amp; FC16 “Preset Multiple Registers” only access </a:t>
            </a:r>
            <a:r>
              <a:rPr lang="en-US" b="1" dirty="0" smtClean="0">
                <a:solidFill>
                  <a:srgbClr val="0070C0"/>
                </a:solidFill>
              </a:rPr>
              <a:t>DLV0-7777</a:t>
            </a:r>
          </a:p>
          <a:p>
            <a:pPr lvl="4"/>
            <a:r>
              <a:rPr lang="en-US" dirty="0" smtClean="0"/>
              <a:t>FC04 “Read Input Registers” also only accesses </a:t>
            </a:r>
            <a:r>
              <a:rPr lang="en-US" b="1" dirty="0" smtClean="0">
                <a:solidFill>
                  <a:srgbClr val="0070C0"/>
                </a:solidFill>
              </a:rPr>
              <a:t>DLV0-7777</a:t>
            </a:r>
          </a:p>
          <a:p>
            <a:pPr lvl="2"/>
            <a:r>
              <a:rPr lang="en-US" dirty="0" smtClean="0"/>
              <a:t>As Modbus TCP Client:</a:t>
            </a:r>
          </a:p>
          <a:p>
            <a:pPr lvl="3"/>
            <a:r>
              <a:rPr lang="en-US" dirty="0" smtClean="0"/>
              <a:t>Must use </a:t>
            </a:r>
            <a:r>
              <a:rPr lang="en-US" b="1" dirty="0" smtClean="0">
                <a:solidFill>
                  <a:srgbClr val="00B050"/>
                </a:solidFill>
              </a:rPr>
              <a:t>DLRX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DLWX</a:t>
            </a:r>
            <a:r>
              <a:rPr lang="en-US" dirty="0" smtClean="0"/>
              <a:t> (</a:t>
            </a:r>
            <a:r>
              <a:rPr lang="en-US" b="1" i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MRX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MWX</a:t>
            </a:r>
            <a:r>
              <a:rPr lang="en-US" dirty="0" smtClean="0"/>
              <a:t>!) with </a:t>
            </a:r>
            <a:br>
              <a:rPr lang="en-US" dirty="0" smtClean="0"/>
            </a:br>
            <a:r>
              <a:rPr lang="en-US" dirty="0" smtClean="0"/>
              <a:t>proper parameter</a:t>
            </a:r>
          </a:p>
          <a:p>
            <a:pPr lvl="4"/>
            <a:endParaRPr lang="en-US" dirty="0"/>
          </a:p>
          <a:p>
            <a:pPr lvl="3"/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8826" y="0"/>
            <a:ext cx="5063586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DL-PLC w/ECOM100 SLAVE/MASTER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3067"/>
          </a:xfrm>
          <a:noFill/>
          <a:ln>
            <a:noFill/>
          </a:ln>
        </p:spPr>
        <p:txBody>
          <a:bodyPr numCol="1">
            <a:normAutofit fontScale="77500" lnSpcReduction="20000"/>
          </a:bodyPr>
          <a:lstStyle/>
          <a:p>
            <a:r>
              <a:rPr lang="en-US" dirty="0"/>
              <a:t>Modbus TCP Server (Slave)</a:t>
            </a:r>
          </a:p>
          <a:p>
            <a:pPr lvl="1"/>
            <a:r>
              <a:rPr lang="en-US" dirty="0" smtClean="0"/>
              <a:t>(2) Do-more </a:t>
            </a:r>
            <a:r>
              <a:rPr lang="en-US" dirty="0"/>
              <a:t>with </a:t>
            </a:r>
            <a:r>
              <a:rPr lang="en-US" b="1" dirty="0"/>
              <a:t>ECOM100</a:t>
            </a:r>
          </a:p>
          <a:p>
            <a:pPr lvl="2"/>
            <a:r>
              <a:rPr lang="en-US" dirty="0"/>
              <a:t>Do-more’s Modbus TCP Server is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utilized</a:t>
            </a:r>
          </a:p>
          <a:p>
            <a:pPr lvl="2"/>
            <a:r>
              <a:rPr lang="en-US" dirty="0"/>
              <a:t>A Modbus TCP Server exists &amp; is enabled in the ECOM100</a:t>
            </a:r>
          </a:p>
          <a:p>
            <a:pPr lvl="2"/>
            <a:r>
              <a:rPr lang="en-US" dirty="0"/>
              <a:t>Modbus I/O mapping from ECOM100 will go to </a:t>
            </a:r>
            <a:r>
              <a:rPr lang="en-US" b="1" dirty="0">
                <a:solidFill>
                  <a:srgbClr val="0070C0"/>
                </a:solidFill>
              </a:rPr>
              <a:t>DL-memory</a:t>
            </a:r>
          </a:p>
          <a:p>
            <a:pPr lvl="3"/>
            <a:r>
              <a:rPr lang="en-US" u="sng" dirty="0"/>
              <a:t>Modbus Inputs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2049-3072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DLY0-1777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3073-5120 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DLC0-3777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</a:p>
          <a:p>
            <a:pPr lvl="3"/>
            <a:r>
              <a:rPr lang="en-US" u="sng" dirty="0">
                <a:sym typeface="Wingdings" panose="05000000000000000000" pitchFamily="2" charset="2"/>
              </a:rPr>
              <a:t>Modbus Coils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2049-3072 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DLX0-1777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/>
            <a:r>
              <a:rPr lang="en-US" u="sng" dirty="0">
                <a:sym typeface="Wingdings" panose="05000000000000000000" pitchFamily="2" charset="2"/>
              </a:rPr>
              <a:t>Modbus Input Registers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**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  <a:p>
            <a:pPr lvl="4"/>
            <a:r>
              <a:rPr lang="en-US" dirty="0">
                <a:sym typeface="Wingdings" panose="05000000000000000000" pitchFamily="2" charset="2"/>
              </a:rPr>
              <a:t>1-4096  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DLV0-7777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17,501-17,506  Internal ECOM100 Version Info (ECOM manual)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17,511-17,600  Internal ECOM100 Device Data (ECOM manual)</a:t>
            </a:r>
          </a:p>
          <a:p>
            <a:pPr lvl="3"/>
            <a:r>
              <a:rPr lang="en-US" u="sng" dirty="0">
                <a:sym typeface="Wingdings" panose="05000000000000000000" pitchFamily="2" charset="2"/>
              </a:rPr>
              <a:t>Modbus Holding Registers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**</a:t>
            </a:r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4"/>
            <a:r>
              <a:rPr lang="en-US" dirty="0">
                <a:sym typeface="Wingdings" panose="05000000000000000000" pitchFamily="2" charset="2"/>
              </a:rPr>
              <a:t>1-4096 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DLV0-7777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18,001-18020  Internal ECOM100 Dynamic Mod Data (ECOM manual)</a:t>
            </a:r>
          </a:p>
          <a:p>
            <a:pPr marL="978408" lvl="3" indent="0">
              <a:buNone/>
            </a:pP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 These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ranges are larger than the default. </a:t>
            </a:r>
            <a:b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  Use Memory Configuration to enlarge them if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needed</a:t>
            </a:r>
          </a:p>
          <a:p>
            <a:pPr marL="978408" lvl="3" indent="0">
              <a:buNone/>
            </a:pP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** Notice both Input &amp; Output Registers address DLV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8446" y="0"/>
            <a:ext cx="380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Do-more w/ECOM100 SLAVE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55000" lnSpcReduction="20000"/>
          </a:bodyPr>
          <a:lstStyle/>
          <a:p>
            <a:r>
              <a:rPr lang="en-US" dirty="0"/>
              <a:t>Modbus TCP </a:t>
            </a:r>
            <a:r>
              <a:rPr lang="en-US" dirty="0" smtClean="0"/>
              <a:t>Client (Master)</a:t>
            </a:r>
            <a:endParaRPr lang="en-US" dirty="0"/>
          </a:p>
          <a:p>
            <a:pPr lvl="1"/>
            <a:r>
              <a:rPr lang="en-US" dirty="0" smtClean="0"/>
              <a:t>(4) Do-more </a:t>
            </a:r>
            <a:r>
              <a:rPr lang="en-US" dirty="0"/>
              <a:t>with </a:t>
            </a:r>
            <a:r>
              <a:rPr lang="en-US" b="1" dirty="0"/>
              <a:t>ECOM100</a:t>
            </a:r>
          </a:p>
          <a:p>
            <a:pPr lvl="2"/>
            <a:r>
              <a:rPr lang="en-US" dirty="0"/>
              <a:t>Do-more’s Modbus TCP </a:t>
            </a:r>
            <a:r>
              <a:rPr lang="en-US" dirty="0" smtClean="0"/>
              <a:t>Client </a:t>
            </a:r>
            <a:r>
              <a:rPr lang="en-US" dirty="0"/>
              <a:t>is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utilized</a:t>
            </a:r>
          </a:p>
          <a:p>
            <a:pPr lvl="2"/>
            <a:r>
              <a:rPr lang="en-US" dirty="0"/>
              <a:t>A Modbus TCP </a:t>
            </a:r>
            <a:r>
              <a:rPr lang="en-US" dirty="0" smtClean="0"/>
              <a:t>Client </a:t>
            </a:r>
            <a:r>
              <a:rPr lang="en-US" dirty="0"/>
              <a:t>exists &amp; is enabled in the </a:t>
            </a:r>
            <a:r>
              <a:rPr lang="en-US" dirty="0" smtClean="0"/>
              <a:t>ECOM100</a:t>
            </a:r>
          </a:p>
          <a:p>
            <a:pPr lvl="3"/>
            <a:r>
              <a:rPr lang="en-US" dirty="0" smtClean="0"/>
              <a:t>Must configure a Peer-to-peer table and select Modbus TCP</a:t>
            </a:r>
            <a:endParaRPr lang="en-US" dirty="0"/>
          </a:p>
          <a:p>
            <a:pPr lvl="2"/>
            <a:r>
              <a:rPr lang="en-US" dirty="0" smtClean="0"/>
              <a:t>Must use </a:t>
            </a:r>
            <a:r>
              <a:rPr lang="en-US" b="1" dirty="0" smtClean="0">
                <a:solidFill>
                  <a:srgbClr val="00B050"/>
                </a:solidFill>
              </a:rPr>
              <a:t>DLRX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DLWX</a:t>
            </a:r>
            <a:r>
              <a:rPr lang="en-US" dirty="0" smtClean="0"/>
              <a:t> instructions with the proper </a:t>
            </a:r>
            <a:r>
              <a:rPr lang="en-US" i="1" dirty="0" smtClean="0"/>
              <a:t>From DL/To DL</a:t>
            </a:r>
            <a:r>
              <a:rPr lang="en-US" dirty="0" smtClean="0"/>
              <a:t> parameters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DLRX</a:t>
            </a:r>
            <a:r>
              <a:rPr lang="en-US" dirty="0" smtClean="0"/>
              <a:t> with </a:t>
            </a:r>
            <a:r>
              <a:rPr lang="en-US" i="1" dirty="0" smtClean="0"/>
              <a:t>From DL</a:t>
            </a:r>
            <a:r>
              <a:rPr lang="en-US" dirty="0" smtClean="0"/>
              <a:t> parameter will select the following:</a:t>
            </a:r>
            <a:endParaRPr lang="en-US" b="1" dirty="0">
              <a:solidFill>
                <a:srgbClr val="0070C0"/>
              </a:solidFill>
            </a:endParaRPr>
          </a:p>
          <a:p>
            <a:pPr lvl="3"/>
            <a:r>
              <a:rPr lang="en-US" u="sng" dirty="0" smtClean="0"/>
              <a:t>FC01 “Read Coils” (Coils 1-6656)</a:t>
            </a:r>
            <a:r>
              <a:rPr lang="en-US" dirty="0" smtClean="0"/>
              <a:t>:</a:t>
            </a:r>
            <a:endParaRPr lang="en-US" dirty="0"/>
          </a:p>
          <a:p>
            <a:pPr lvl="4"/>
            <a:r>
              <a:rPr lang="en-US" dirty="0" smtClean="0"/>
              <a:t>GY0-3777 </a:t>
            </a:r>
            <a:r>
              <a:rPr lang="en-US" dirty="0" smtClean="0">
                <a:sym typeface="Wingdings" panose="05000000000000000000" pitchFamily="2" charset="2"/>
              </a:rPr>
              <a:t> 1-2048</a:t>
            </a:r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Y0-1777  2049-3072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C0-3777  3073-5120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S0-1777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5121-6144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T0-377  6145-6400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CT0-377  6401-6656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r>
              <a:rPr lang="en-US" u="sng" dirty="0" smtClean="0">
                <a:sym typeface="Wingdings" panose="05000000000000000000" pitchFamily="2" charset="2"/>
              </a:rPr>
              <a:t>FC02 “Read Inputs” (Inputs 1-3584)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  <a:endParaRPr lang="en-US" dirty="0">
              <a:sym typeface="Wingdings" panose="05000000000000000000" pitchFamily="2" charset="2"/>
            </a:endParaRP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GX0-3777  1-2048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X0-1777  2049-3072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SP0-777  3073-3584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/>
            <a:r>
              <a:rPr lang="en-US" u="sng" dirty="0" smtClean="0">
                <a:sym typeface="Wingdings" panose="05000000000000000000" pitchFamily="2" charset="2"/>
              </a:rPr>
              <a:t>FC03 “Read Holding Registers” (HRs 1-17056)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endParaRPr lang="en-US" dirty="0">
              <a:sym typeface="Wingdings" panose="05000000000000000000" pitchFamily="2" charset="2"/>
            </a:endParaRP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V0-41237   1-17056</a:t>
            </a:r>
          </a:p>
          <a:p>
            <a:pPr lvl="3"/>
            <a:r>
              <a:rPr lang="en-US" u="sng" dirty="0" smtClean="0">
                <a:sym typeface="Wingdings" panose="05000000000000000000" pitchFamily="2" charset="2"/>
              </a:rPr>
              <a:t>FC04 “Read Input Registers” (IRs 1-17056)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V0-41237  1-17056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DLWX</a:t>
            </a:r>
            <a:r>
              <a:rPr lang="en-US" dirty="0" smtClean="0">
                <a:sym typeface="Wingdings" panose="05000000000000000000" pitchFamily="2" charset="2"/>
              </a:rPr>
              <a:t> with </a:t>
            </a:r>
            <a:r>
              <a:rPr lang="en-US" i="1" dirty="0" smtClean="0">
                <a:sym typeface="Wingdings" panose="05000000000000000000" pitchFamily="2" charset="2"/>
              </a:rPr>
              <a:t>To DL</a:t>
            </a:r>
            <a:r>
              <a:rPr lang="en-US" dirty="0" smtClean="0">
                <a:sym typeface="Wingdings" panose="05000000000000000000" pitchFamily="2" charset="2"/>
              </a:rPr>
              <a:t> parameter will select the following: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FC15 “Force Multiple Coils”: Same mapping as FC01 “Read Coils” above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FC16 “Preset Multiple Registers”: Same mapping as FC03 “Read Holding Registers” above</a:t>
            </a:r>
          </a:p>
          <a:p>
            <a:pPr marL="978408" lvl="3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select this one requires the use of an odd number for the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Number of Bytes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parameter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69" y="2895600"/>
            <a:ext cx="2609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8228" y="0"/>
            <a:ext cx="41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Do-more w/ECOM100 MASTER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BLK Arw Dwn (L)"/>
          <p:cNvCxnSpPr/>
          <p:nvPr/>
        </p:nvCxnSpPr>
        <p:spPr>
          <a:xfrm>
            <a:off x="31242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BLU Arw SYN"/>
          <p:cNvCxnSpPr/>
          <p:nvPr/>
        </p:nvCxnSpPr>
        <p:spPr>
          <a:xfrm>
            <a:off x="3124200" y="23622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IntModTCPClient</a:t>
            </a:r>
            <a:r>
              <a:rPr lang="en-US" dirty="0"/>
              <a:t> (Master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#1</a:t>
            </a:r>
          </a:p>
        </p:txBody>
      </p:sp>
      <p:sp>
        <p:nvSpPr>
          <p:cNvPr id="14" name="SYN"/>
          <p:cNvSpPr txBox="1"/>
          <p:nvPr/>
        </p:nvSpPr>
        <p:spPr>
          <a:xfrm>
            <a:off x="4022434" y="19928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</a:p>
        </p:txBody>
      </p:sp>
      <p:cxnSp>
        <p:nvCxnSpPr>
          <p:cNvPr id="19" name="BLU Arw SYN ACK"/>
          <p:cNvCxnSpPr/>
          <p:nvPr/>
        </p:nvCxnSpPr>
        <p:spPr>
          <a:xfrm>
            <a:off x="3124200" y="28194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N ACK"/>
          <p:cNvSpPr txBox="1"/>
          <p:nvPr/>
        </p:nvSpPr>
        <p:spPr>
          <a:xfrm>
            <a:off x="3733800" y="2450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SYN, ACK</a:t>
            </a:r>
          </a:p>
        </p:txBody>
      </p:sp>
      <p:cxnSp>
        <p:nvCxnSpPr>
          <p:cNvPr id="21" name="BLU Arw ACK"/>
          <p:cNvCxnSpPr/>
          <p:nvPr/>
        </p:nvCxnSpPr>
        <p:spPr>
          <a:xfrm>
            <a:off x="3124200" y="32766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K"/>
          <p:cNvSpPr txBox="1"/>
          <p:nvPr/>
        </p:nvSpPr>
        <p:spPr>
          <a:xfrm>
            <a:off x="4022434" y="29072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23" name="GRN Arw MReq"/>
          <p:cNvCxnSpPr/>
          <p:nvPr/>
        </p:nvCxnSpPr>
        <p:spPr>
          <a:xfrm>
            <a:off x="3124200" y="3733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Req"/>
          <p:cNvSpPr txBox="1"/>
          <p:nvPr/>
        </p:nvSpPr>
        <p:spPr>
          <a:xfrm>
            <a:off x="3429000" y="3364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Request</a:t>
            </a:r>
          </a:p>
        </p:txBody>
      </p:sp>
      <p:cxnSp>
        <p:nvCxnSpPr>
          <p:cNvPr id="25" name="GRN Arw ACK"/>
          <p:cNvCxnSpPr/>
          <p:nvPr/>
        </p:nvCxnSpPr>
        <p:spPr>
          <a:xfrm>
            <a:off x="3124200" y="41910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K"/>
          <p:cNvSpPr txBox="1"/>
          <p:nvPr/>
        </p:nvSpPr>
        <p:spPr>
          <a:xfrm>
            <a:off x="4019550" y="38216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27" name="GRN Arw MRes"/>
          <p:cNvCxnSpPr/>
          <p:nvPr/>
        </p:nvCxnSpPr>
        <p:spPr>
          <a:xfrm>
            <a:off x="3124200" y="46482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Res"/>
          <p:cNvSpPr txBox="1"/>
          <p:nvPr/>
        </p:nvSpPr>
        <p:spPr>
          <a:xfrm>
            <a:off x="33528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Response</a:t>
            </a:r>
          </a:p>
        </p:txBody>
      </p:sp>
      <p:cxnSp>
        <p:nvCxnSpPr>
          <p:cNvPr id="29" name="GRN Arw ACK"/>
          <p:cNvCxnSpPr/>
          <p:nvPr/>
        </p:nvCxnSpPr>
        <p:spPr>
          <a:xfrm>
            <a:off x="3124200" y="51054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K"/>
          <p:cNvSpPr txBox="1"/>
          <p:nvPr/>
        </p:nvSpPr>
        <p:spPr>
          <a:xfrm>
            <a:off x="4022434" y="47360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17" name="Brace CYN"/>
          <p:cNvSpPr/>
          <p:nvPr/>
        </p:nvSpPr>
        <p:spPr>
          <a:xfrm>
            <a:off x="2552700" y="1992868"/>
            <a:ext cx="495300" cy="1371600"/>
          </a:xfrm>
          <a:prstGeom prst="leftBrace">
            <a:avLst>
              <a:gd name="adj1" fmla="val 8333"/>
              <a:gd name="adj2" fmla="val 49306"/>
            </a:avLst>
          </a:prstGeom>
          <a:ln w="31750" cap="rnd">
            <a:solidFill>
              <a:srgbClr val="00FFFF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Est TCP"/>
          <p:cNvSpPr txBox="1"/>
          <p:nvPr/>
        </p:nvSpPr>
        <p:spPr>
          <a:xfrm>
            <a:off x="800100" y="2217003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Establish TCP Connection #1 over Port #502</a:t>
            </a:r>
          </a:p>
        </p:txBody>
      </p:sp>
      <p:sp>
        <p:nvSpPr>
          <p:cNvPr id="35" name="Brace YEL"/>
          <p:cNvSpPr/>
          <p:nvPr/>
        </p:nvSpPr>
        <p:spPr>
          <a:xfrm>
            <a:off x="2552700" y="3429000"/>
            <a:ext cx="495300" cy="1752600"/>
          </a:xfrm>
          <a:prstGeom prst="leftBrace">
            <a:avLst>
              <a:gd name="adj1" fmla="val 8333"/>
              <a:gd name="adj2" fmla="val 49306"/>
            </a:avLst>
          </a:prstGeom>
          <a:ln w="31750" cap="rnd">
            <a:solidFill>
              <a:srgbClr val="FFFF00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MProEx"/>
          <p:cNvSpPr txBox="1"/>
          <p:nvPr/>
        </p:nvSpPr>
        <p:spPr>
          <a:xfrm>
            <a:off x="990600" y="38436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Modbus Protocol Exchange</a:t>
            </a:r>
          </a:p>
        </p:txBody>
      </p:sp>
      <p:sp>
        <p:nvSpPr>
          <p:cNvPr id="37" name="MRX/MWX"/>
          <p:cNvSpPr txBox="1"/>
          <p:nvPr/>
        </p:nvSpPr>
        <p:spPr>
          <a:xfrm>
            <a:off x="3124200" y="14573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MRX/MWX #1</a:t>
            </a:r>
          </a:p>
        </p:txBody>
      </p:sp>
      <p:sp>
        <p:nvSpPr>
          <p:cNvPr id="38" name="TCP Est Master"/>
          <p:cNvSpPr txBox="1"/>
          <p:nvPr/>
        </p:nvSpPr>
        <p:spPr>
          <a:xfrm>
            <a:off x="8001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39" name="TCP Est Slave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meoutSYN"/>
          <p:cNvSpPr/>
          <p:nvPr/>
        </p:nvSpPr>
        <p:spPr>
          <a:xfrm>
            <a:off x="409575" y="3262015"/>
            <a:ext cx="2667000" cy="1524000"/>
          </a:xfrm>
          <a:prstGeom prst="wedgeRoundRectCallout">
            <a:avLst>
              <a:gd name="adj1" fmla="val 69524"/>
              <a:gd name="adj2" fmla="val -10812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Server does not respond in 15 seconds (not configurable) the MRX/MWX instruction errors out</a:t>
            </a:r>
          </a:p>
        </p:txBody>
      </p:sp>
      <p:pic>
        <p:nvPicPr>
          <p:cNvPr id="32770" name="Edit Modbus TCP Cli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066925"/>
            <a:ext cx="2609850" cy="22002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meoutMReq"/>
          <p:cNvSpPr/>
          <p:nvPr/>
        </p:nvSpPr>
        <p:spPr>
          <a:xfrm>
            <a:off x="304800" y="4355337"/>
            <a:ext cx="3200400" cy="1921638"/>
          </a:xfrm>
          <a:prstGeom prst="wedgeRoundRectCallout">
            <a:avLst>
              <a:gd name="adj1" fmla="val 52381"/>
              <a:gd name="adj2" fmla="val -82392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Server does not respond in </a:t>
            </a:r>
            <a:r>
              <a:rPr lang="en-US" i="1" dirty="0"/>
              <a:t>Timeout</a:t>
            </a:r>
            <a:r>
              <a:rPr lang="en-US" dirty="0"/>
              <a:t> period it </a:t>
            </a:r>
            <a:r>
              <a:rPr lang="en-US" i="1" dirty="0"/>
              <a:t>Retries</a:t>
            </a:r>
            <a:r>
              <a:rPr lang="en-US" dirty="0"/>
              <a:t> the number of times specified before MRX/MWX instruction errors out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4" grpId="0"/>
      <p:bldP spid="20" grpId="0"/>
      <p:bldP spid="22" grpId="0"/>
      <p:bldP spid="24" grpId="0"/>
      <p:bldP spid="26" grpId="0"/>
      <p:bldP spid="28" grpId="0"/>
      <p:bldP spid="30" grpId="0"/>
      <p:bldP spid="17" grpId="0" animBg="1"/>
      <p:bldP spid="34" grpId="0"/>
      <p:bldP spid="34" grpId="1"/>
      <p:bldP spid="35" grpId="0" animBg="1"/>
      <p:bldP spid="36" grpId="0"/>
      <p:bldP spid="37" grpId="0"/>
      <p:bldP spid="38" grpId="0" animBg="1"/>
      <p:bldP spid="39" grpId="0" animBg="1"/>
      <p:bldP spid="31" grpId="0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BLK Arw Dwn (L)"/>
          <p:cNvCxnSpPr/>
          <p:nvPr/>
        </p:nvCxnSpPr>
        <p:spPr>
          <a:xfrm>
            <a:off x="3124200" y="3352800"/>
            <a:ext cx="0" cy="29718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3352800"/>
            <a:ext cx="0" cy="29718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IntModTCPClient</a:t>
            </a:r>
            <a:r>
              <a:rPr lang="en-US" dirty="0"/>
              <a:t> (Master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#1</a:t>
            </a:r>
          </a:p>
        </p:txBody>
      </p:sp>
      <p:cxnSp>
        <p:nvCxnSpPr>
          <p:cNvPr id="23" name="GRN Arw MReq"/>
          <p:cNvCxnSpPr/>
          <p:nvPr/>
        </p:nvCxnSpPr>
        <p:spPr>
          <a:xfrm>
            <a:off x="3124200" y="3733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Req"/>
          <p:cNvSpPr txBox="1"/>
          <p:nvPr/>
        </p:nvSpPr>
        <p:spPr>
          <a:xfrm>
            <a:off x="3429000" y="3364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Request</a:t>
            </a:r>
          </a:p>
        </p:txBody>
      </p:sp>
      <p:cxnSp>
        <p:nvCxnSpPr>
          <p:cNvPr id="25" name="GRN Arw ACK"/>
          <p:cNvCxnSpPr/>
          <p:nvPr/>
        </p:nvCxnSpPr>
        <p:spPr>
          <a:xfrm>
            <a:off x="3124200" y="41910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K"/>
          <p:cNvSpPr txBox="1"/>
          <p:nvPr/>
        </p:nvSpPr>
        <p:spPr>
          <a:xfrm>
            <a:off x="4019550" y="38216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27" name="GRN Arw MRes"/>
          <p:cNvCxnSpPr/>
          <p:nvPr/>
        </p:nvCxnSpPr>
        <p:spPr>
          <a:xfrm>
            <a:off x="3124200" y="46482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Res"/>
          <p:cNvSpPr txBox="1"/>
          <p:nvPr/>
        </p:nvSpPr>
        <p:spPr>
          <a:xfrm>
            <a:off x="33528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Response</a:t>
            </a:r>
          </a:p>
        </p:txBody>
      </p:sp>
      <p:cxnSp>
        <p:nvCxnSpPr>
          <p:cNvPr id="29" name="GRN Arw ACK"/>
          <p:cNvCxnSpPr/>
          <p:nvPr/>
        </p:nvCxnSpPr>
        <p:spPr>
          <a:xfrm>
            <a:off x="3124200" y="51054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K"/>
          <p:cNvSpPr txBox="1"/>
          <p:nvPr/>
        </p:nvSpPr>
        <p:spPr>
          <a:xfrm>
            <a:off x="4022434" y="47360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35" name="Brace YEL"/>
          <p:cNvSpPr/>
          <p:nvPr/>
        </p:nvSpPr>
        <p:spPr>
          <a:xfrm>
            <a:off x="2552700" y="3429000"/>
            <a:ext cx="495300" cy="1752600"/>
          </a:xfrm>
          <a:prstGeom prst="leftBrace">
            <a:avLst>
              <a:gd name="adj1" fmla="val 8333"/>
              <a:gd name="adj2" fmla="val 49306"/>
            </a:avLst>
          </a:prstGeom>
          <a:ln w="31750" cap="rnd">
            <a:solidFill>
              <a:srgbClr val="FFFF00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MProEx"/>
          <p:cNvSpPr txBox="1"/>
          <p:nvPr/>
        </p:nvSpPr>
        <p:spPr>
          <a:xfrm>
            <a:off x="990600" y="38436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Modbus Protocol Exchange</a:t>
            </a:r>
          </a:p>
        </p:txBody>
      </p:sp>
      <p:sp>
        <p:nvSpPr>
          <p:cNvPr id="37" name="MRX/MWX"/>
          <p:cNvSpPr txBox="1"/>
          <p:nvPr/>
        </p:nvSpPr>
        <p:spPr>
          <a:xfrm>
            <a:off x="3324225" y="289113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MRX/MWX #1</a:t>
            </a:r>
          </a:p>
        </p:txBody>
      </p:sp>
      <p:sp>
        <p:nvSpPr>
          <p:cNvPr id="38" name="TCP Est Master"/>
          <p:cNvSpPr txBox="1"/>
          <p:nvPr/>
        </p:nvSpPr>
        <p:spPr>
          <a:xfrm>
            <a:off x="10287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39" name="TCP Est Slave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200" y="1447800"/>
            <a:ext cx="2438400" cy="266700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TCP Connection is established, if an MRX/MWX is not executed within </a:t>
            </a:r>
            <a:r>
              <a:rPr lang="en-US" i="1" dirty="0"/>
              <a:t>Inactivity Timeout</a:t>
            </a:r>
            <a:r>
              <a:rPr lang="en-US" dirty="0"/>
              <a:t> setting, the TCP Connection is closed</a:t>
            </a:r>
          </a:p>
        </p:txBody>
      </p:sp>
      <p:pic>
        <p:nvPicPr>
          <p:cNvPr id="42" name="Edit Modbus TCP Cli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60329"/>
            <a:ext cx="26098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5" grpId="0" animBg="1"/>
      <p:bldP spid="36" grpId="0"/>
      <p:bldP spid="37" grpId="0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BLK Arw Dwn (L)"/>
          <p:cNvCxnSpPr/>
          <p:nvPr/>
        </p:nvCxnSpPr>
        <p:spPr>
          <a:xfrm>
            <a:off x="3124200" y="3352800"/>
            <a:ext cx="0" cy="29718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3352800"/>
            <a:ext cx="0" cy="29718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IntModTCPClient</a:t>
            </a:r>
            <a:r>
              <a:rPr lang="en-US" dirty="0"/>
              <a:t> (Master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#1</a:t>
            </a:r>
          </a:p>
        </p:txBody>
      </p:sp>
      <p:cxnSp>
        <p:nvCxnSpPr>
          <p:cNvPr id="23" name="GRN Arw MReq"/>
          <p:cNvCxnSpPr/>
          <p:nvPr/>
        </p:nvCxnSpPr>
        <p:spPr>
          <a:xfrm>
            <a:off x="3124200" y="3733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Req"/>
          <p:cNvSpPr txBox="1"/>
          <p:nvPr/>
        </p:nvSpPr>
        <p:spPr>
          <a:xfrm>
            <a:off x="3429000" y="3364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Request</a:t>
            </a:r>
          </a:p>
        </p:txBody>
      </p:sp>
      <p:cxnSp>
        <p:nvCxnSpPr>
          <p:cNvPr id="25" name="GRN Arw ACK"/>
          <p:cNvCxnSpPr/>
          <p:nvPr/>
        </p:nvCxnSpPr>
        <p:spPr>
          <a:xfrm>
            <a:off x="3124200" y="41910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K"/>
          <p:cNvSpPr txBox="1"/>
          <p:nvPr/>
        </p:nvSpPr>
        <p:spPr>
          <a:xfrm>
            <a:off x="4019550" y="38216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27" name="GRN Arw MRes"/>
          <p:cNvCxnSpPr/>
          <p:nvPr/>
        </p:nvCxnSpPr>
        <p:spPr>
          <a:xfrm>
            <a:off x="3124200" y="46482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Res"/>
          <p:cNvSpPr txBox="1"/>
          <p:nvPr/>
        </p:nvSpPr>
        <p:spPr>
          <a:xfrm>
            <a:off x="33528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Response</a:t>
            </a:r>
          </a:p>
        </p:txBody>
      </p:sp>
      <p:cxnSp>
        <p:nvCxnSpPr>
          <p:cNvPr id="29" name="GRN Arw ACK"/>
          <p:cNvCxnSpPr/>
          <p:nvPr/>
        </p:nvCxnSpPr>
        <p:spPr>
          <a:xfrm>
            <a:off x="3124200" y="51054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K"/>
          <p:cNvSpPr txBox="1"/>
          <p:nvPr/>
        </p:nvSpPr>
        <p:spPr>
          <a:xfrm>
            <a:off x="4022434" y="47360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35" name="Brace YEL"/>
          <p:cNvSpPr/>
          <p:nvPr/>
        </p:nvSpPr>
        <p:spPr>
          <a:xfrm>
            <a:off x="2552700" y="3429000"/>
            <a:ext cx="495300" cy="1752600"/>
          </a:xfrm>
          <a:prstGeom prst="leftBrace">
            <a:avLst>
              <a:gd name="adj1" fmla="val 8333"/>
              <a:gd name="adj2" fmla="val 49306"/>
            </a:avLst>
          </a:prstGeom>
          <a:ln w="31750" cap="rnd">
            <a:solidFill>
              <a:srgbClr val="FFFF00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MProEx"/>
          <p:cNvSpPr txBox="1"/>
          <p:nvPr/>
        </p:nvSpPr>
        <p:spPr>
          <a:xfrm>
            <a:off x="990600" y="38436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Modbus Protocol Exchange</a:t>
            </a:r>
          </a:p>
        </p:txBody>
      </p:sp>
      <p:sp>
        <p:nvSpPr>
          <p:cNvPr id="37" name="MRX/MWX"/>
          <p:cNvSpPr txBox="1"/>
          <p:nvPr/>
        </p:nvSpPr>
        <p:spPr>
          <a:xfrm>
            <a:off x="3324225" y="289113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MRX/MWX #1</a:t>
            </a:r>
          </a:p>
        </p:txBody>
      </p:sp>
      <p:sp>
        <p:nvSpPr>
          <p:cNvPr id="38" name="TCP Est Master"/>
          <p:cNvSpPr txBox="1"/>
          <p:nvPr/>
        </p:nvSpPr>
        <p:spPr>
          <a:xfrm>
            <a:off x="10287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39" name="TCP Est Slave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5" grpId="0" animBg="1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BLK Arw Dwn (L)"/>
          <p:cNvCxnSpPr/>
          <p:nvPr/>
        </p:nvCxnSpPr>
        <p:spPr>
          <a:xfrm>
            <a:off x="3124200" y="1752600"/>
            <a:ext cx="0" cy="45720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1817132"/>
            <a:ext cx="0" cy="4507468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IntModTCPClient</a:t>
            </a:r>
            <a:r>
              <a:rPr lang="en-US" dirty="0"/>
              <a:t> (Master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 1"/>
          <p:cNvSpPr/>
          <p:nvPr/>
        </p:nvSpPr>
        <p:spPr>
          <a:xfrm>
            <a:off x="5638800" y="14478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#1</a:t>
            </a:r>
          </a:p>
        </p:txBody>
      </p:sp>
      <p:sp>
        <p:nvSpPr>
          <p:cNvPr id="31" name="TCP Server 2"/>
          <p:cNvSpPr/>
          <p:nvPr/>
        </p:nvSpPr>
        <p:spPr>
          <a:xfrm>
            <a:off x="5638800" y="39624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#2</a:t>
            </a:r>
          </a:p>
        </p:txBody>
      </p:sp>
      <p:cxnSp>
        <p:nvCxnSpPr>
          <p:cNvPr id="8" name="RED Arw FIN"/>
          <p:cNvCxnSpPr/>
          <p:nvPr/>
        </p:nvCxnSpPr>
        <p:spPr>
          <a:xfrm>
            <a:off x="3124200" y="2362200"/>
            <a:ext cx="2438400" cy="0"/>
          </a:xfrm>
          <a:prstGeom prst="straightConnector1">
            <a:avLst/>
          </a:prstGeom>
          <a:ln w="31750" cap="rnd">
            <a:solidFill>
              <a:srgbClr val="FF00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IN"/>
          <p:cNvSpPr txBox="1"/>
          <p:nvPr/>
        </p:nvSpPr>
        <p:spPr>
          <a:xfrm>
            <a:off x="3743325" y="1992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FIN, ACK</a:t>
            </a:r>
          </a:p>
        </p:txBody>
      </p:sp>
      <p:cxnSp>
        <p:nvCxnSpPr>
          <p:cNvPr id="19" name="RED Arw FIN ACK"/>
          <p:cNvCxnSpPr/>
          <p:nvPr/>
        </p:nvCxnSpPr>
        <p:spPr>
          <a:xfrm>
            <a:off x="3124200" y="2819400"/>
            <a:ext cx="2438400" cy="0"/>
          </a:xfrm>
          <a:prstGeom prst="straightConnector1">
            <a:avLst/>
          </a:prstGeom>
          <a:ln w="31750" cap="rnd">
            <a:solidFill>
              <a:srgbClr val="FF00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IN ACK"/>
          <p:cNvSpPr txBox="1"/>
          <p:nvPr/>
        </p:nvSpPr>
        <p:spPr>
          <a:xfrm>
            <a:off x="3733800" y="2450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FIN, ACK</a:t>
            </a:r>
          </a:p>
        </p:txBody>
      </p:sp>
      <p:cxnSp>
        <p:nvCxnSpPr>
          <p:cNvPr id="21" name="RED Arw ACK"/>
          <p:cNvCxnSpPr/>
          <p:nvPr/>
        </p:nvCxnSpPr>
        <p:spPr>
          <a:xfrm>
            <a:off x="3124200" y="3276600"/>
            <a:ext cx="2438400" cy="0"/>
          </a:xfrm>
          <a:prstGeom prst="straightConnector1">
            <a:avLst/>
          </a:prstGeom>
          <a:ln w="31750" cap="rnd">
            <a:solidFill>
              <a:srgbClr val="FF00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K"/>
          <p:cNvSpPr txBox="1"/>
          <p:nvPr/>
        </p:nvSpPr>
        <p:spPr>
          <a:xfrm>
            <a:off x="4022434" y="29072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34" name="Est TCP"/>
          <p:cNvSpPr txBox="1"/>
          <p:nvPr/>
        </p:nvSpPr>
        <p:spPr>
          <a:xfrm>
            <a:off x="1028700" y="4572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Establish TCP Connection #2 over Port #502</a:t>
            </a:r>
          </a:p>
        </p:txBody>
      </p:sp>
      <p:sp>
        <p:nvSpPr>
          <p:cNvPr id="38" name="TCP Est Master"/>
          <p:cNvSpPr txBox="1"/>
          <p:nvPr/>
        </p:nvSpPr>
        <p:spPr>
          <a:xfrm>
            <a:off x="10287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39" name="TCP Est Slave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41" name="MRX/MWX"/>
          <p:cNvSpPr txBox="1"/>
          <p:nvPr/>
        </p:nvSpPr>
        <p:spPr>
          <a:xfrm>
            <a:off x="3324225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MRX/MWX #2</a:t>
            </a:r>
          </a:p>
        </p:txBody>
      </p:sp>
      <p:sp>
        <p:nvSpPr>
          <p:cNvPr id="42" name="Close TCP #1"/>
          <p:cNvSpPr txBox="1"/>
          <p:nvPr/>
        </p:nvSpPr>
        <p:spPr>
          <a:xfrm>
            <a:off x="1028700" y="2355502"/>
            <a:ext cx="1752600" cy="646331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Close TCP Connection #1</a:t>
            </a:r>
          </a:p>
        </p:txBody>
      </p:sp>
      <p:cxnSp>
        <p:nvCxnSpPr>
          <p:cNvPr id="43" name="BLU Arw SYN"/>
          <p:cNvCxnSpPr/>
          <p:nvPr/>
        </p:nvCxnSpPr>
        <p:spPr>
          <a:xfrm>
            <a:off x="3124200" y="46482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YN"/>
          <p:cNvSpPr txBox="1"/>
          <p:nvPr/>
        </p:nvSpPr>
        <p:spPr>
          <a:xfrm>
            <a:off x="4022434" y="42788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</a:p>
        </p:txBody>
      </p:sp>
      <p:cxnSp>
        <p:nvCxnSpPr>
          <p:cNvPr id="45" name="BLU Arw SYN ACK"/>
          <p:cNvCxnSpPr/>
          <p:nvPr/>
        </p:nvCxnSpPr>
        <p:spPr>
          <a:xfrm>
            <a:off x="3124200" y="51054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YN ACK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SYN, ACK</a:t>
            </a:r>
          </a:p>
        </p:txBody>
      </p:sp>
      <p:cxnSp>
        <p:nvCxnSpPr>
          <p:cNvPr id="47" name="BLU Arw ACK"/>
          <p:cNvCxnSpPr/>
          <p:nvPr/>
        </p:nvCxnSpPr>
        <p:spPr>
          <a:xfrm>
            <a:off x="3124200" y="55626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CK"/>
          <p:cNvSpPr txBox="1"/>
          <p:nvPr/>
        </p:nvSpPr>
        <p:spPr>
          <a:xfrm>
            <a:off x="4022434" y="51932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49" name="TCP Est Master"/>
          <p:cNvSpPr txBox="1"/>
          <p:nvPr/>
        </p:nvSpPr>
        <p:spPr>
          <a:xfrm>
            <a:off x="1028700" y="457200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#2 Established</a:t>
            </a:r>
          </a:p>
        </p:txBody>
      </p:sp>
      <p:sp>
        <p:nvSpPr>
          <p:cNvPr id="50" name="TCP Est Slave"/>
          <p:cNvSpPr txBox="1"/>
          <p:nvPr/>
        </p:nvSpPr>
        <p:spPr>
          <a:xfrm>
            <a:off x="5905500" y="4626828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#2 Established</a:t>
            </a:r>
          </a:p>
        </p:txBody>
      </p:sp>
      <p:sp>
        <p:nvSpPr>
          <p:cNvPr id="53" name="2nd Slave"/>
          <p:cNvSpPr/>
          <p:nvPr/>
        </p:nvSpPr>
        <p:spPr>
          <a:xfrm>
            <a:off x="2233612" y="3444360"/>
            <a:ext cx="3019425" cy="1476374"/>
          </a:xfrm>
          <a:prstGeom prst="wedgeRoundRectCallout">
            <a:avLst>
              <a:gd name="adj1" fmla="val 65946"/>
              <a:gd name="adj2" fmla="val 582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Server (Slave) is added, but still using just one Modbus TCP Client in Do-more</a:t>
            </a:r>
          </a:p>
        </p:txBody>
      </p:sp>
      <p:sp>
        <p:nvSpPr>
          <p:cNvPr id="54" name="Connection#1"/>
          <p:cNvSpPr/>
          <p:nvPr/>
        </p:nvSpPr>
        <p:spPr>
          <a:xfrm>
            <a:off x="2438400" y="3444360"/>
            <a:ext cx="2814637" cy="1182468"/>
          </a:xfrm>
          <a:prstGeom prst="wedgeRoundRectCallout">
            <a:avLst>
              <a:gd name="adj1" fmla="val 72255"/>
              <a:gd name="adj2" fmla="val -71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 Connection to Server (Slave) #1 is still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34" grpId="0"/>
      <p:bldP spid="34" grpId="1"/>
      <p:bldP spid="38" grpId="0" animBg="1"/>
      <p:bldP spid="39" grpId="0" animBg="1"/>
      <p:bldP spid="41" grpId="0"/>
      <p:bldP spid="42" grpId="0"/>
      <p:bldP spid="42" grpId="1"/>
      <p:bldP spid="44" grpId="0"/>
      <p:bldP spid="46" grpId="0"/>
      <p:bldP spid="48" grpId="0"/>
      <p:bldP spid="49" grpId="0" animBg="1"/>
      <p:bldP spid="50" grpId="0" animBg="1"/>
      <p:bldP spid="53" grpId="0" animBg="1"/>
      <p:bldP spid="53" grpId="1" animBg="1"/>
      <p:bldP spid="54" grpId="0" animBg="1"/>
      <p:bldP spid="5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BLK Arw Dwn (L)"/>
          <p:cNvCxnSpPr/>
          <p:nvPr/>
        </p:nvCxnSpPr>
        <p:spPr>
          <a:xfrm>
            <a:off x="3124200" y="1752600"/>
            <a:ext cx="0" cy="45720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1817132"/>
            <a:ext cx="0" cy="4507468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IntModTCPClient</a:t>
            </a:r>
            <a:r>
              <a:rPr lang="en-US" dirty="0"/>
              <a:t> (Master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 1"/>
          <p:cNvSpPr/>
          <p:nvPr/>
        </p:nvSpPr>
        <p:spPr>
          <a:xfrm>
            <a:off x="5638800" y="14478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#1</a:t>
            </a:r>
          </a:p>
        </p:txBody>
      </p:sp>
      <p:sp>
        <p:nvSpPr>
          <p:cNvPr id="31" name="TCP Server 2"/>
          <p:cNvSpPr/>
          <p:nvPr/>
        </p:nvSpPr>
        <p:spPr>
          <a:xfrm>
            <a:off x="5638800" y="39624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#2</a:t>
            </a:r>
          </a:p>
        </p:txBody>
      </p:sp>
      <p:cxnSp>
        <p:nvCxnSpPr>
          <p:cNvPr id="23" name="GRN Arw MReq"/>
          <p:cNvCxnSpPr/>
          <p:nvPr/>
        </p:nvCxnSpPr>
        <p:spPr>
          <a:xfrm>
            <a:off x="3124200" y="44196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Req"/>
          <p:cNvSpPr txBox="1"/>
          <p:nvPr/>
        </p:nvSpPr>
        <p:spPr>
          <a:xfrm>
            <a:off x="3429000" y="4050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Request</a:t>
            </a:r>
          </a:p>
        </p:txBody>
      </p:sp>
      <p:cxnSp>
        <p:nvCxnSpPr>
          <p:cNvPr id="25" name="GRN Arw ACK"/>
          <p:cNvCxnSpPr/>
          <p:nvPr/>
        </p:nvCxnSpPr>
        <p:spPr>
          <a:xfrm>
            <a:off x="3124200" y="4876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K"/>
          <p:cNvSpPr txBox="1"/>
          <p:nvPr/>
        </p:nvSpPr>
        <p:spPr>
          <a:xfrm>
            <a:off x="4019550" y="45074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27" name="GRN Arw MRes"/>
          <p:cNvCxnSpPr/>
          <p:nvPr/>
        </p:nvCxnSpPr>
        <p:spPr>
          <a:xfrm>
            <a:off x="3124200" y="53340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Res"/>
          <p:cNvSpPr txBox="1"/>
          <p:nvPr/>
        </p:nvSpPr>
        <p:spPr>
          <a:xfrm>
            <a:off x="3352800" y="495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Response</a:t>
            </a:r>
          </a:p>
        </p:txBody>
      </p:sp>
      <p:cxnSp>
        <p:nvCxnSpPr>
          <p:cNvPr id="29" name="GRN Arw ACK"/>
          <p:cNvCxnSpPr/>
          <p:nvPr/>
        </p:nvCxnSpPr>
        <p:spPr>
          <a:xfrm>
            <a:off x="3124200" y="57912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K"/>
          <p:cNvSpPr txBox="1"/>
          <p:nvPr/>
        </p:nvSpPr>
        <p:spPr>
          <a:xfrm>
            <a:off x="4022434" y="54218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41" name="MRX/MWX"/>
          <p:cNvSpPr txBox="1"/>
          <p:nvPr/>
        </p:nvSpPr>
        <p:spPr>
          <a:xfrm>
            <a:off x="3324225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MRX/MWX #2</a:t>
            </a:r>
          </a:p>
        </p:txBody>
      </p:sp>
      <p:sp>
        <p:nvSpPr>
          <p:cNvPr id="49" name="TCP Est Master"/>
          <p:cNvSpPr txBox="1"/>
          <p:nvPr/>
        </p:nvSpPr>
        <p:spPr>
          <a:xfrm>
            <a:off x="1028700" y="457200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#2 Established</a:t>
            </a:r>
          </a:p>
        </p:txBody>
      </p:sp>
      <p:sp>
        <p:nvSpPr>
          <p:cNvPr id="50" name="TCP Est Slave"/>
          <p:cNvSpPr txBox="1"/>
          <p:nvPr/>
        </p:nvSpPr>
        <p:spPr>
          <a:xfrm>
            <a:off x="5905500" y="4626828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#2 Established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BLK Arw Dwn (L)"/>
          <p:cNvCxnSpPr/>
          <p:nvPr/>
        </p:nvCxnSpPr>
        <p:spPr>
          <a:xfrm>
            <a:off x="3124200" y="1784866"/>
            <a:ext cx="0" cy="2025134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1817132"/>
            <a:ext cx="0" cy="1992868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IntModTCPClient</a:t>
            </a:r>
            <a:r>
              <a:rPr lang="en-US" dirty="0"/>
              <a:t> (Master)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@</a:t>
            </a:r>
            <a:r>
              <a:rPr lang="en-US" dirty="0" err="1"/>
              <a:t>MyModTCPClient</a:t>
            </a:r>
            <a:r>
              <a:rPr lang="en-US" dirty="0"/>
              <a:t> (Master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 1"/>
          <p:cNvSpPr/>
          <p:nvPr/>
        </p:nvSpPr>
        <p:spPr>
          <a:xfrm>
            <a:off x="5638800" y="14478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#1</a:t>
            </a:r>
          </a:p>
        </p:txBody>
      </p:sp>
      <p:sp>
        <p:nvSpPr>
          <p:cNvPr id="31" name="TCP Server 2"/>
          <p:cNvSpPr/>
          <p:nvPr/>
        </p:nvSpPr>
        <p:spPr>
          <a:xfrm>
            <a:off x="5638800" y="39624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#2</a:t>
            </a:r>
          </a:p>
        </p:txBody>
      </p:sp>
      <p:cxnSp>
        <p:nvCxnSpPr>
          <p:cNvPr id="23" name="GRN Arw MReq"/>
          <p:cNvCxnSpPr/>
          <p:nvPr/>
        </p:nvCxnSpPr>
        <p:spPr>
          <a:xfrm>
            <a:off x="3124200" y="2198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Req"/>
          <p:cNvSpPr txBox="1"/>
          <p:nvPr/>
        </p:nvSpPr>
        <p:spPr>
          <a:xfrm>
            <a:off x="34290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Request</a:t>
            </a:r>
          </a:p>
        </p:txBody>
      </p:sp>
      <p:cxnSp>
        <p:nvCxnSpPr>
          <p:cNvPr id="25" name="GRN Arw ACK"/>
          <p:cNvCxnSpPr/>
          <p:nvPr/>
        </p:nvCxnSpPr>
        <p:spPr>
          <a:xfrm>
            <a:off x="3124200" y="26553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K"/>
          <p:cNvSpPr txBox="1"/>
          <p:nvPr/>
        </p:nvSpPr>
        <p:spPr>
          <a:xfrm>
            <a:off x="4019550" y="22860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27" name="GRN Arw MRes"/>
          <p:cNvCxnSpPr/>
          <p:nvPr/>
        </p:nvCxnSpPr>
        <p:spPr>
          <a:xfrm>
            <a:off x="3124200" y="31125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Res"/>
          <p:cNvSpPr txBox="1"/>
          <p:nvPr/>
        </p:nvSpPr>
        <p:spPr>
          <a:xfrm>
            <a:off x="3352800" y="27315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Response</a:t>
            </a:r>
          </a:p>
        </p:txBody>
      </p:sp>
      <p:cxnSp>
        <p:nvCxnSpPr>
          <p:cNvPr id="29" name="GRN Arw ACK"/>
          <p:cNvCxnSpPr/>
          <p:nvPr/>
        </p:nvCxnSpPr>
        <p:spPr>
          <a:xfrm>
            <a:off x="3124200" y="35697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K"/>
          <p:cNvSpPr txBox="1"/>
          <p:nvPr/>
        </p:nvSpPr>
        <p:spPr>
          <a:xfrm>
            <a:off x="4022434" y="3200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38" name="TCP Est Master"/>
          <p:cNvSpPr txBox="1"/>
          <p:nvPr/>
        </p:nvSpPr>
        <p:spPr>
          <a:xfrm>
            <a:off x="1028700" y="235327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39" name="TCP Est Slave"/>
          <p:cNvSpPr txBox="1"/>
          <p:nvPr/>
        </p:nvSpPr>
        <p:spPr>
          <a:xfrm>
            <a:off x="5905500" y="235327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41" name="MRX/MWX"/>
          <p:cNvSpPr txBox="1"/>
          <p:nvPr/>
        </p:nvSpPr>
        <p:spPr>
          <a:xfrm>
            <a:off x="3324225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MRX/MWX #1</a:t>
            </a:r>
          </a:p>
        </p:txBody>
      </p:sp>
      <p:cxnSp>
        <p:nvCxnSpPr>
          <p:cNvPr id="43" name="BLU Arw SYN"/>
          <p:cNvCxnSpPr/>
          <p:nvPr/>
        </p:nvCxnSpPr>
        <p:spPr>
          <a:xfrm>
            <a:off x="3124200" y="24267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YN"/>
          <p:cNvSpPr txBox="1"/>
          <p:nvPr/>
        </p:nvSpPr>
        <p:spPr>
          <a:xfrm>
            <a:off x="4022434" y="2057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</a:p>
        </p:txBody>
      </p:sp>
      <p:cxnSp>
        <p:nvCxnSpPr>
          <p:cNvPr id="45" name="BLU Arw SYN ACK"/>
          <p:cNvCxnSpPr/>
          <p:nvPr/>
        </p:nvCxnSpPr>
        <p:spPr>
          <a:xfrm>
            <a:off x="3124200" y="28839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YN ACK"/>
          <p:cNvSpPr txBox="1"/>
          <p:nvPr/>
        </p:nvSpPr>
        <p:spPr>
          <a:xfrm>
            <a:off x="37338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SYN, ACK</a:t>
            </a:r>
          </a:p>
        </p:txBody>
      </p:sp>
      <p:cxnSp>
        <p:nvCxnSpPr>
          <p:cNvPr id="47" name="BLU Arw ACK"/>
          <p:cNvCxnSpPr/>
          <p:nvPr/>
        </p:nvCxnSpPr>
        <p:spPr>
          <a:xfrm>
            <a:off x="3124200" y="33411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CK"/>
          <p:cNvSpPr txBox="1"/>
          <p:nvPr/>
        </p:nvSpPr>
        <p:spPr>
          <a:xfrm>
            <a:off x="4022434" y="29718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51" name="Est TCP #1"/>
          <p:cNvSpPr txBox="1"/>
          <p:nvPr/>
        </p:nvSpPr>
        <p:spPr>
          <a:xfrm>
            <a:off x="1028700" y="233576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Establish TCP Connection #1 over Port #502</a:t>
            </a:r>
          </a:p>
        </p:txBody>
      </p:sp>
      <p:sp>
        <p:nvSpPr>
          <p:cNvPr id="54" name="2nd Client"/>
          <p:cNvSpPr/>
          <p:nvPr/>
        </p:nvSpPr>
        <p:spPr>
          <a:xfrm>
            <a:off x="3324225" y="4323279"/>
            <a:ext cx="2847975" cy="1239321"/>
          </a:xfrm>
          <a:prstGeom prst="wedgeRoundRectCallout">
            <a:avLst>
              <a:gd name="adj1" fmla="val -84276"/>
              <a:gd name="adj2" fmla="val -567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Modbus TCP Client is created to service the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Server (Slave) #2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8" grpId="0" animBg="1"/>
      <p:bldP spid="39" grpId="0" animBg="1"/>
      <p:bldP spid="41" grpId="0"/>
      <p:bldP spid="44" grpId="0"/>
      <p:bldP spid="44" grpId="1"/>
      <p:bldP spid="46" grpId="0"/>
      <p:bldP spid="46" grpId="1"/>
      <p:bldP spid="48" grpId="0"/>
      <p:bldP spid="48" grpId="1"/>
      <p:bldP spid="51" grpId="0"/>
      <p:bldP spid="51" grpId="1"/>
      <p:bldP spid="54" grpId="0" animBg="1"/>
      <p:bldP spid="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BLK Arw Dwn (L)"/>
          <p:cNvCxnSpPr/>
          <p:nvPr/>
        </p:nvCxnSpPr>
        <p:spPr>
          <a:xfrm>
            <a:off x="3124200" y="4223266"/>
            <a:ext cx="0" cy="2025134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4255532"/>
            <a:ext cx="0" cy="1992868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IntModTCPClient</a:t>
            </a:r>
            <a:r>
              <a:rPr lang="en-US" dirty="0"/>
              <a:t> (Master)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@</a:t>
            </a:r>
            <a:r>
              <a:rPr lang="en-US" dirty="0" err="1"/>
              <a:t>MyModTCPClient</a:t>
            </a:r>
            <a:r>
              <a:rPr lang="en-US" dirty="0"/>
              <a:t> (Master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 1"/>
          <p:cNvSpPr/>
          <p:nvPr/>
        </p:nvSpPr>
        <p:spPr>
          <a:xfrm>
            <a:off x="5638800" y="14478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#1</a:t>
            </a:r>
          </a:p>
        </p:txBody>
      </p:sp>
      <p:sp>
        <p:nvSpPr>
          <p:cNvPr id="31" name="TCP Server 2"/>
          <p:cNvSpPr/>
          <p:nvPr/>
        </p:nvSpPr>
        <p:spPr>
          <a:xfrm>
            <a:off x="5638800" y="3962400"/>
            <a:ext cx="22860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Modbus TCP Server (Slave) #2</a:t>
            </a:r>
          </a:p>
        </p:txBody>
      </p:sp>
      <p:cxnSp>
        <p:nvCxnSpPr>
          <p:cNvPr id="23" name="GRN Arw MReq"/>
          <p:cNvCxnSpPr/>
          <p:nvPr/>
        </p:nvCxnSpPr>
        <p:spPr>
          <a:xfrm>
            <a:off x="3124200" y="46365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Req"/>
          <p:cNvSpPr txBox="1"/>
          <p:nvPr/>
        </p:nvSpPr>
        <p:spPr>
          <a:xfrm>
            <a:off x="3429000" y="426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Request</a:t>
            </a:r>
          </a:p>
        </p:txBody>
      </p:sp>
      <p:cxnSp>
        <p:nvCxnSpPr>
          <p:cNvPr id="25" name="GRN Arw ACK"/>
          <p:cNvCxnSpPr/>
          <p:nvPr/>
        </p:nvCxnSpPr>
        <p:spPr>
          <a:xfrm>
            <a:off x="3124200" y="50937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K"/>
          <p:cNvSpPr txBox="1"/>
          <p:nvPr/>
        </p:nvSpPr>
        <p:spPr>
          <a:xfrm>
            <a:off x="4019550" y="47244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27" name="GRN Arw MRes"/>
          <p:cNvCxnSpPr/>
          <p:nvPr/>
        </p:nvCxnSpPr>
        <p:spPr>
          <a:xfrm>
            <a:off x="3124200" y="55509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Res"/>
          <p:cNvSpPr txBox="1"/>
          <p:nvPr/>
        </p:nvSpPr>
        <p:spPr>
          <a:xfrm>
            <a:off x="3352800" y="51699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Modbus Response</a:t>
            </a:r>
          </a:p>
        </p:txBody>
      </p:sp>
      <p:cxnSp>
        <p:nvCxnSpPr>
          <p:cNvPr id="29" name="GRN Arw ACK"/>
          <p:cNvCxnSpPr/>
          <p:nvPr/>
        </p:nvCxnSpPr>
        <p:spPr>
          <a:xfrm>
            <a:off x="3124200" y="6008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K"/>
          <p:cNvSpPr txBox="1"/>
          <p:nvPr/>
        </p:nvSpPr>
        <p:spPr>
          <a:xfrm>
            <a:off x="4022434" y="56388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34" name="Est TCP #2"/>
          <p:cNvSpPr txBox="1"/>
          <p:nvPr/>
        </p:nvSpPr>
        <p:spPr>
          <a:xfrm>
            <a:off x="1028700" y="4572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Establish TCP Connection #2 over Port #502</a:t>
            </a:r>
          </a:p>
        </p:txBody>
      </p:sp>
      <p:sp>
        <p:nvSpPr>
          <p:cNvPr id="38" name="TCP Est Master"/>
          <p:cNvSpPr txBox="1"/>
          <p:nvPr/>
        </p:nvSpPr>
        <p:spPr>
          <a:xfrm>
            <a:off x="1028700" y="235327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39" name="TCP Est Slave"/>
          <p:cNvSpPr txBox="1"/>
          <p:nvPr/>
        </p:nvSpPr>
        <p:spPr>
          <a:xfrm>
            <a:off x="5905500" y="235327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#1 Established</a:t>
            </a:r>
          </a:p>
        </p:txBody>
      </p:sp>
      <p:sp>
        <p:nvSpPr>
          <p:cNvPr id="41" name="MRX/MWX"/>
          <p:cNvSpPr txBox="1"/>
          <p:nvPr/>
        </p:nvSpPr>
        <p:spPr>
          <a:xfrm>
            <a:off x="3324225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MRX/MWX #2</a:t>
            </a:r>
          </a:p>
        </p:txBody>
      </p:sp>
      <p:cxnSp>
        <p:nvCxnSpPr>
          <p:cNvPr id="43" name="BLU Arw SYN"/>
          <p:cNvCxnSpPr/>
          <p:nvPr/>
        </p:nvCxnSpPr>
        <p:spPr>
          <a:xfrm>
            <a:off x="3124200" y="48651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YN"/>
          <p:cNvSpPr txBox="1"/>
          <p:nvPr/>
        </p:nvSpPr>
        <p:spPr>
          <a:xfrm>
            <a:off x="4022434" y="44958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</a:p>
        </p:txBody>
      </p:sp>
      <p:cxnSp>
        <p:nvCxnSpPr>
          <p:cNvPr id="45" name="BLU Arw SYN ACK"/>
          <p:cNvCxnSpPr/>
          <p:nvPr/>
        </p:nvCxnSpPr>
        <p:spPr>
          <a:xfrm>
            <a:off x="3124200" y="53223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YN ACK"/>
          <p:cNvSpPr txBox="1"/>
          <p:nvPr/>
        </p:nvSpPr>
        <p:spPr>
          <a:xfrm>
            <a:off x="3733800" y="495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SYN, ACK</a:t>
            </a:r>
          </a:p>
        </p:txBody>
      </p:sp>
      <p:cxnSp>
        <p:nvCxnSpPr>
          <p:cNvPr id="47" name="BLU Arw ACK"/>
          <p:cNvCxnSpPr/>
          <p:nvPr/>
        </p:nvCxnSpPr>
        <p:spPr>
          <a:xfrm>
            <a:off x="3124200" y="57795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CK"/>
          <p:cNvSpPr txBox="1"/>
          <p:nvPr/>
        </p:nvSpPr>
        <p:spPr>
          <a:xfrm>
            <a:off x="4022434" y="54102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49" name="TCP Est Master #2"/>
          <p:cNvSpPr txBox="1"/>
          <p:nvPr/>
        </p:nvSpPr>
        <p:spPr>
          <a:xfrm>
            <a:off x="1028700" y="4813042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#2 Established</a:t>
            </a:r>
          </a:p>
        </p:txBody>
      </p:sp>
      <p:sp>
        <p:nvSpPr>
          <p:cNvPr id="50" name="TCP Est Slave #2"/>
          <p:cNvSpPr txBox="1"/>
          <p:nvPr/>
        </p:nvSpPr>
        <p:spPr>
          <a:xfrm>
            <a:off x="5905500" y="4813042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#2 Established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2667000"/>
            <a:ext cx="21336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disconnect &amp; reconnect (management) of the TCP Connections is necessary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143250" y="2286000"/>
            <a:ext cx="2085975" cy="6858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MRX/MWX #1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3295650" y="2590800"/>
            <a:ext cx="2085975" cy="6858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MRX/MWX #1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3448050" y="2895600"/>
            <a:ext cx="2085975" cy="6858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MRX/MWX #1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3143250" y="4648200"/>
            <a:ext cx="2085975" cy="6858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MRX/MWX #2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3295650" y="4953000"/>
            <a:ext cx="2085975" cy="6858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MRX/MWX #2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3448050" y="5257800"/>
            <a:ext cx="2085975" cy="6858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MRX/MWX #2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86125" y="1381125"/>
            <a:ext cx="2133600" cy="857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Multiple MRXs &amp; MWXs possible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  <p:bldP spid="34" grpId="0"/>
      <p:bldP spid="34" grpId="1"/>
      <p:bldP spid="41" grpId="0"/>
      <p:bldP spid="41" grpId="1"/>
      <p:bldP spid="44" grpId="0"/>
      <p:bldP spid="44" grpId="1"/>
      <p:bldP spid="46" grpId="0"/>
      <p:bldP spid="46" grpId="1"/>
      <p:bldP spid="48" grpId="0"/>
      <p:bldP spid="48" grpId="1"/>
      <p:bldP spid="49" grpId="0" animBg="1"/>
      <p:bldP spid="50" grpId="0" animBg="1"/>
      <p:bldP spid="3" grpId="0" animBg="1"/>
      <p:bldP spid="3" grpId="1" animBg="1"/>
      <p:bldP spid="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Modbus TCP Server (Slave)</a:t>
            </a:r>
          </a:p>
          <a:p>
            <a:pPr lvl="1"/>
            <a:r>
              <a:rPr lang="en-US" dirty="0" smtClean="0"/>
              <a:t>(1) Do-more </a:t>
            </a:r>
            <a:r>
              <a:rPr lang="en-US" dirty="0"/>
              <a:t>built-in Ethernet </a:t>
            </a:r>
            <a:r>
              <a:rPr lang="en-US" dirty="0" smtClean="0"/>
              <a:t>port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(2) Do-more </a:t>
            </a:r>
            <a:r>
              <a:rPr lang="en-US" dirty="0">
                <a:solidFill>
                  <a:srgbClr val="FF0000"/>
                </a:solidFill>
              </a:rPr>
              <a:t>w/ECOM100</a:t>
            </a:r>
          </a:p>
          <a:p>
            <a:r>
              <a:rPr lang="en-US" dirty="0"/>
              <a:t>Modbus TCP Client (Master)</a:t>
            </a:r>
          </a:p>
          <a:p>
            <a:pPr lvl="1"/>
            <a:r>
              <a:rPr lang="en-US" dirty="0" smtClean="0"/>
              <a:t>(3) Do-more </a:t>
            </a:r>
            <a:r>
              <a:rPr lang="en-US" dirty="0"/>
              <a:t>built-in Ethernet port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(4) Do-more </a:t>
            </a:r>
            <a:r>
              <a:rPr lang="en-US" dirty="0">
                <a:solidFill>
                  <a:srgbClr val="FF0000"/>
                </a:solidFill>
              </a:rPr>
              <a:t>w/ECOM100</a:t>
            </a:r>
          </a:p>
        </p:txBody>
      </p:sp>
      <p:graphicFrame>
        <p:nvGraphicFramePr>
          <p:cNvPr id="3" name="D: Network"/>
          <p:cNvGraphicFramePr/>
          <p:nvPr>
            <p:extLst>
              <p:ext uri="{D42A27DB-BD31-4B8C-83A1-F6EECF244321}">
                <p14:modId xmlns:p14="http://schemas.microsoft.com/office/powerpoint/2010/main" val="3863130898"/>
              </p:ext>
            </p:extLst>
          </p:nvPr>
        </p:nvGraphicFramePr>
        <p:xfrm>
          <a:off x="5228494" y="3175000"/>
          <a:ext cx="2667000" cy="35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(Server Slave)"/>
          <p:cNvSpPr/>
          <p:nvPr/>
        </p:nvSpPr>
        <p:spPr>
          <a:xfrm>
            <a:off x="5638800" y="5029200"/>
            <a:ext cx="2362200" cy="14478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(Client_Master)"/>
          <p:cNvSpPr/>
          <p:nvPr/>
        </p:nvSpPr>
        <p:spPr>
          <a:xfrm>
            <a:off x="5257800" y="3733800"/>
            <a:ext cx="2598420" cy="1316182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MRX “Modbus Network Read”</a:t>
            </a:r>
          </a:p>
          <a:p>
            <a:pPr lvl="1"/>
            <a:r>
              <a:rPr lang="en-US" dirty="0"/>
              <a:t>Reads data from a Modbus (TCP or RTU) Server</a:t>
            </a:r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Device</a:t>
            </a:r>
            <a:r>
              <a:rPr lang="en-US" dirty="0"/>
              <a:t> – Modbus TCP Client Device name</a:t>
            </a:r>
          </a:p>
          <a:p>
            <a:pPr lvl="2"/>
            <a:r>
              <a:rPr lang="en-US" dirty="0"/>
              <a:t>Modbus/TCP addressing</a:t>
            </a:r>
          </a:p>
          <a:p>
            <a:pPr lvl="3"/>
            <a:r>
              <a:rPr lang="en-US" dirty="0"/>
              <a:t>IP Address</a:t>
            </a:r>
          </a:p>
          <a:p>
            <a:pPr lvl="4"/>
            <a:r>
              <a:rPr lang="en-US" u="sng" dirty="0"/>
              <a:t>Fixed Address</a:t>
            </a:r>
            <a:endParaRPr lang="en-US" dirty="0"/>
          </a:p>
          <a:p>
            <a:pPr lvl="4"/>
            <a:r>
              <a:rPr lang="en-US" u="sng" dirty="0"/>
              <a:t>Variable Address</a:t>
            </a:r>
          </a:p>
          <a:p>
            <a:pPr lvl="3"/>
            <a:r>
              <a:rPr lang="en-US" u="sng" dirty="0"/>
              <a:t>TCP Port Number</a:t>
            </a:r>
            <a:r>
              <a:rPr lang="en-US" dirty="0"/>
              <a:t> – default 502</a:t>
            </a:r>
          </a:p>
          <a:p>
            <a:pPr lvl="2"/>
            <a:r>
              <a:rPr lang="en-US" u="sng" dirty="0"/>
              <a:t>Unit ID</a:t>
            </a:r>
            <a:r>
              <a:rPr lang="en-US" dirty="0"/>
              <a:t> – default 255 (most Slaves ignore)</a:t>
            </a:r>
          </a:p>
          <a:p>
            <a:pPr lvl="2"/>
            <a:r>
              <a:rPr lang="en-US" u="sng" dirty="0"/>
              <a:t>Function Code</a:t>
            </a:r>
            <a:endParaRPr lang="en-US" dirty="0"/>
          </a:p>
          <a:p>
            <a:pPr lvl="3"/>
            <a:r>
              <a:rPr lang="en-US" dirty="0"/>
              <a:t>1 (Read Coil)</a:t>
            </a:r>
          </a:p>
          <a:p>
            <a:pPr lvl="3"/>
            <a:r>
              <a:rPr lang="en-US" dirty="0"/>
              <a:t>2 (Read Discrete Inputs)</a:t>
            </a:r>
          </a:p>
          <a:p>
            <a:pPr lvl="3"/>
            <a:r>
              <a:rPr lang="en-US" dirty="0"/>
              <a:t>3 (Read Holding Registers)</a:t>
            </a:r>
          </a:p>
          <a:p>
            <a:pPr lvl="3"/>
            <a:r>
              <a:rPr lang="en-US" dirty="0"/>
              <a:t>4 (Read Input Registers)</a:t>
            </a:r>
          </a:p>
          <a:p>
            <a:pPr lvl="3"/>
            <a:r>
              <a:rPr lang="en-US" dirty="0"/>
              <a:t>7 (Read Exception Status</a:t>
            </a:r>
          </a:p>
          <a:p>
            <a:pPr lvl="2"/>
            <a:r>
              <a:rPr lang="en-US" u="sng" dirty="0"/>
              <a:t>From Modbus Offset Address</a:t>
            </a:r>
            <a:endParaRPr lang="en-US" dirty="0"/>
          </a:p>
          <a:p>
            <a:pPr lvl="2"/>
            <a:r>
              <a:rPr lang="en-US" u="sng" dirty="0"/>
              <a:t>Number of Modbus…</a:t>
            </a:r>
            <a:r>
              <a:rPr lang="en-US" dirty="0"/>
              <a:t> “Coils”, “Discrete Inputs”, “Registers”</a:t>
            </a:r>
            <a:endParaRPr lang="en-US" u="sng" dirty="0"/>
          </a:p>
          <a:p>
            <a:pPr lvl="2"/>
            <a:r>
              <a:rPr lang="en-US" u="sng" dirty="0"/>
              <a:t>To Do-more Memory Address</a:t>
            </a:r>
            <a:r>
              <a:rPr lang="en-US" dirty="0"/>
              <a:t> – where received data is stored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1747" name="P: MRX_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3175"/>
            <a:ext cx="3276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543550" y="241935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: MRX_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133600"/>
            <a:ext cx="31212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 fontScale="92500" lnSpcReduction="10000"/>
          </a:bodyPr>
          <a:lstStyle/>
          <a:p>
            <a:r>
              <a:rPr lang="en-US" b="1" dirty="0"/>
              <a:t>MRX “Modbus Network Read”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dirty="0"/>
              <a:t>Enable</a:t>
            </a:r>
          </a:p>
          <a:p>
            <a:pPr lvl="3"/>
            <a:r>
              <a:rPr lang="en-US" u="sng" dirty="0"/>
              <a:t>Once on Leading Edge</a:t>
            </a:r>
            <a:r>
              <a:rPr lang="en-US" dirty="0"/>
              <a:t> </a:t>
            </a:r>
            <a:endParaRPr lang="en-US" u="sng" dirty="0"/>
          </a:p>
          <a:p>
            <a:pPr lvl="3"/>
            <a:r>
              <a:rPr lang="en-US" u="sng" dirty="0"/>
              <a:t>Continuous on Power Flow </a:t>
            </a:r>
            <a:br>
              <a:rPr lang="en-US" u="sng" dirty="0"/>
            </a:br>
            <a:r>
              <a:rPr lang="en-US" u="sng" dirty="0"/>
              <a:t>at Interval</a:t>
            </a:r>
            <a:r>
              <a:rPr lang="en-US" dirty="0"/>
              <a:t> – executes </a:t>
            </a:r>
            <a:br>
              <a:rPr lang="en-US" dirty="0"/>
            </a:br>
            <a:r>
              <a:rPr lang="en-US" dirty="0"/>
              <a:t>multiple times based on the </a:t>
            </a:r>
            <a:br>
              <a:rPr lang="en-US" dirty="0"/>
            </a:br>
            <a:r>
              <a:rPr lang="en-US" dirty="0"/>
              <a:t>Interval configured</a:t>
            </a:r>
            <a:endParaRPr lang="en-US" u="sng" dirty="0"/>
          </a:p>
          <a:p>
            <a:pPr lvl="4"/>
            <a:r>
              <a:rPr lang="en-US" u="sng" dirty="0"/>
              <a:t>Constant</a:t>
            </a:r>
          </a:p>
          <a:p>
            <a:pPr lvl="4"/>
            <a:r>
              <a:rPr lang="en-US" u="sng" dirty="0"/>
              <a:t>Variable</a:t>
            </a:r>
          </a:p>
          <a:p>
            <a:pPr lvl="2"/>
            <a:r>
              <a:rPr lang="en-US" u="sng" dirty="0"/>
              <a:t>On Success</a:t>
            </a:r>
            <a:r>
              <a:rPr lang="en-US" dirty="0"/>
              <a:t>: Set bit or JMP to </a:t>
            </a:r>
            <a:br>
              <a:rPr lang="en-US" dirty="0"/>
            </a:br>
            <a:r>
              <a:rPr lang="en-US" dirty="0"/>
              <a:t>Stage</a:t>
            </a:r>
          </a:p>
          <a:p>
            <a:pPr lvl="2"/>
            <a:r>
              <a:rPr lang="en-US" u="sng" dirty="0"/>
              <a:t>On Error</a:t>
            </a:r>
            <a:r>
              <a:rPr lang="en-US" dirty="0"/>
              <a:t>: Set bit or JMP to </a:t>
            </a:r>
            <a:br>
              <a:rPr lang="en-US" dirty="0"/>
            </a:br>
            <a:r>
              <a:rPr lang="en-US" dirty="0"/>
              <a:t>Stage</a:t>
            </a:r>
          </a:p>
          <a:p>
            <a:pPr lvl="2"/>
            <a:r>
              <a:rPr lang="en-US" u="sng" dirty="0"/>
              <a:t>Exception Response</a:t>
            </a:r>
            <a:r>
              <a:rPr lang="en-US" dirty="0"/>
              <a:t> (optional)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1746" name="P: MRX_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133600"/>
            <a:ext cx="3451279" cy="39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MWX “Modbus Network Write”</a:t>
            </a:r>
          </a:p>
          <a:p>
            <a:pPr lvl="1"/>
            <a:r>
              <a:rPr lang="en-US" dirty="0"/>
              <a:t>Writes data to a Modbus (TCP or RTU) Server</a:t>
            </a:r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Device</a:t>
            </a:r>
            <a:r>
              <a:rPr lang="en-US" dirty="0"/>
              <a:t> – Modbus TCP Client Device name</a:t>
            </a:r>
          </a:p>
          <a:p>
            <a:pPr lvl="2"/>
            <a:r>
              <a:rPr lang="en-US" dirty="0"/>
              <a:t>Modbus/TCP addressing</a:t>
            </a:r>
          </a:p>
          <a:p>
            <a:pPr lvl="3"/>
            <a:r>
              <a:rPr lang="en-US" dirty="0"/>
              <a:t>IP Address</a:t>
            </a:r>
          </a:p>
          <a:p>
            <a:pPr lvl="4"/>
            <a:r>
              <a:rPr lang="en-US" u="sng" dirty="0"/>
              <a:t>Fixed Address</a:t>
            </a:r>
            <a:endParaRPr lang="en-US" dirty="0"/>
          </a:p>
          <a:p>
            <a:pPr lvl="4"/>
            <a:r>
              <a:rPr lang="en-US" u="sng" dirty="0"/>
              <a:t>Variable Address</a:t>
            </a:r>
          </a:p>
          <a:p>
            <a:pPr lvl="3"/>
            <a:r>
              <a:rPr lang="en-US" u="sng" dirty="0"/>
              <a:t>TCP Port Number</a:t>
            </a:r>
            <a:r>
              <a:rPr lang="en-US" dirty="0"/>
              <a:t> – default 502</a:t>
            </a:r>
          </a:p>
          <a:p>
            <a:pPr lvl="2"/>
            <a:r>
              <a:rPr lang="en-US" u="sng" dirty="0"/>
              <a:t>Unit ID</a:t>
            </a:r>
            <a:r>
              <a:rPr lang="en-US" dirty="0"/>
              <a:t> – default 255 (most Slaves ignore)</a:t>
            </a:r>
          </a:p>
          <a:p>
            <a:pPr lvl="2"/>
            <a:r>
              <a:rPr lang="en-US" u="sng" dirty="0"/>
              <a:t>Function Code</a:t>
            </a:r>
            <a:endParaRPr lang="en-US" dirty="0"/>
          </a:p>
          <a:p>
            <a:pPr lvl="3"/>
            <a:r>
              <a:rPr lang="en-US" dirty="0"/>
              <a:t>5 (Write Single Coil)</a:t>
            </a:r>
          </a:p>
          <a:p>
            <a:pPr lvl="3"/>
            <a:r>
              <a:rPr lang="en-US" dirty="0"/>
              <a:t>6 (Write Single Register)</a:t>
            </a:r>
          </a:p>
          <a:p>
            <a:pPr lvl="3"/>
            <a:r>
              <a:rPr lang="en-US" dirty="0"/>
              <a:t>15 (Write Multiple Coils)</a:t>
            </a:r>
          </a:p>
          <a:p>
            <a:pPr lvl="3"/>
            <a:r>
              <a:rPr lang="en-US" dirty="0"/>
              <a:t>16 (Write Multiple Registers)</a:t>
            </a:r>
          </a:p>
          <a:p>
            <a:pPr lvl="2"/>
            <a:r>
              <a:rPr lang="en-US" u="sng" dirty="0"/>
              <a:t>To Modbus Offset Address</a:t>
            </a:r>
            <a:endParaRPr lang="en-US" dirty="0"/>
          </a:p>
          <a:p>
            <a:pPr lvl="2"/>
            <a:r>
              <a:rPr lang="en-US" u="sng" dirty="0"/>
              <a:t>Number of Modbus…</a:t>
            </a:r>
            <a:r>
              <a:rPr lang="en-US" dirty="0"/>
              <a:t> “Coils”, “Registers”</a:t>
            </a:r>
            <a:endParaRPr lang="en-US" u="sng" dirty="0"/>
          </a:p>
          <a:p>
            <a:pPr lvl="2"/>
            <a:r>
              <a:rPr lang="en-US" u="sng" dirty="0"/>
              <a:t>From Do-more Memory Address</a:t>
            </a:r>
            <a:r>
              <a:rPr lang="en-US" dirty="0"/>
              <a:t> – where data to be written is stored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3794" name="P: MWX_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88" y="2571750"/>
            <a:ext cx="3286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543550" y="241935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5" name="P: MWX_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599"/>
            <a:ext cx="3140312" cy="360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 fontScale="92500" lnSpcReduction="10000"/>
          </a:bodyPr>
          <a:lstStyle/>
          <a:p>
            <a:r>
              <a:rPr lang="en-US" b="1" dirty="0"/>
              <a:t>MWX “Modbus Network Write”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dirty="0"/>
              <a:t>Enable</a:t>
            </a:r>
          </a:p>
          <a:p>
            <a:pPr lvl="3"/>
            <a:r>
              <a:rPr lang="en-US" u="sng" dirty="0"/>
              <a:t>Once on Leading Edge</a:t>
            </a:r>
            <a:r>
              <a:rPr lang="en-US" dirty="0"/>
              <a:t> </a:t>
            </a:r>
            <a:endParaRPr lang="en-US" u="sng" dirty="0"/>
          </a:p>
          <a:p>
            <a:pPr lvl="3"/>
            <a:r>
              <a:rPr lang="en-US" u="sng" dirty="0"/>
              <a:t>Continuous on Power Flow </a:t>
            </a:r>
            <a:br>
              <a:rPr lang="en-US" u="sng" dirty="0"/>
            </a:br>
            <a:r>
              <a:rPr lang="en-US" u="sng" dirty="0"/>
              <a:t>at Interval</a:t>
            </a:r>
            <a:r>
              <a:rPr lang="en-US" dirty="0"/>
              <a:t> – executes </a:t>
            </a:r>
            <a:br>
              <a:rPr lang="en-US" dirty="0"/>
            </a:br>
            <a:r>
              <a:rPr lang="en-US" dirty="0"/>
              <a:t>multiple times based on the </a:t>
            </a:r>
            <a:br>
              <a:rPr lang="en-US" dirty="0"/>
            </a:br>
            <a:r>
              <a:rPr lang="en-US" dirty="0"/>
              <a:t>Interval configured</a:t>
            </a:r>
            <a:endParaRPr lang="en-US" u="sng" dirty="0"/>
          </a:p>
          <a:p>
            <a:pPr lvl="4"/>
            <a:r>
              <a:rPr lang="en-US" u="sng" dirty="0"/>
              <a:t>Constant</a:t>
            </a:r>
          </a:p>
          <a:p>
            <a:pPr lvl="4"/>
            <a:r>
              <a:rPr lang="en-US" u="sng" dirty="0"/>
              <a:t>Variable</a:t>
            </a:r>
          </a:p>
          <a:p>
            <a:pPr lvl="2"/>
            <a:r>
              <a:rPr lang="en-US" u="sng" dirty="0"/>
              <a:t>On Success</a:t>
            </a:r>
            <a:r>
              <a:rPr lang="en-US" dirty="0"/>
              <a:t>: Set bit or JMP to </a:t>
            </a:r>
            <a:br>
              <a:rPr lang="en-US" dirty="0"/>
            </a:br>
            <a:r>
              <a:rPr lang="en-US" dirty="0"/>
              <a:t>Stage</a:t>
            </a:r>
          </a:p>
          <a:p>
            <a:pPr lvl="2"/>
            <a:r>
              <a:rPr lang="en-US" u="sng" dirty="0"/>
              <a:t>On Error</a:t>
            </a:r>
            <a:r>
              <a:rPr lang="en-US" dirty="0"/>
              <a:t>: Set bit or JMP to </a:t>
            </a:r>
            <a:br>
              <a:rPr lang="en-US" dirty="0"/>
            </a:br>
            <a:r>
              <a:rPr lang="en-US" dirty="0"/>
              <a:t>Stage</a:t>
            </a:r>
          </a:p>
          <a:p>
            <a:pPr lvl="2"/>
            <a:r>
              <a:rPr lang="en-US" u="sng" dirty="0"/>
              <a:t>Exception Response</a:t>
            </a:r>
            <a:r>
              <a:rPr lang="en-US" dirty="0"/>
              <a:t> (optional)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7" name="P: MWX_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599"/>
            <a:ext cx="3292712" cy="37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Communications – Modbus TCP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174" y="1947454"/>
            <a:ext cx="32646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Do-more CPU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803" y="2438400"/>
            <a:ext cx="838200" cy="7663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</a:t>
            </a:r>
          </a:p>
          <a:p>
            <a:pPr algn="ctr"/>
            <a:r>
              <a:rPr lang="en-US" dirty="0"/>
              <a:t>MWX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030980" y="2592977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0126" y="4638038"/>
            <a:ext cx="304800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ECOM100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3800" y="2669177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66603" y="2628899"/>
            <a:ext cx="18288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@</a:t>
            </a:r>
            <a:r>
              <a:rPr lang="en-US" sz="1400" dirty="0" err="1"/>
              <a:t>IntModTCPClient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6" idx="3"/>
            <a:endCxn id="18" idx="1"/>
          </p:cNvCxnSpPr>
          <p:nvPr/>
        </p:nvCxnSpPr>
        <p:spPr>
          <a:xfrm flipV="1">
            <a:off x="1438003" y="2819399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05200" y="2817221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69774" y="1947454"/>
            <a:ext cx="32646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Do-more CPU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0" y="2209799"/>
            <a:ext cx="685799" cy="10308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MC</a:t>
            </a:r>
          </a:p>
          <a:p>
            <a:pPr algn="ctr"/>
            <a:r>
              <a:rPr lang="en-US" sz="1600" dirty="0"/>
              <a:t>MI</a:t>
            </a:r>
          </a:p>
          <a:p>
            <a:pPr algn="ctr"/>
            <a:r>
              <a:rPr lang="en-US" sz="1600" dirty="0"/>
              <a:t>MIR</a:t>
            </a:r>
          </a:p>
          <a:p>
            <a:pPr algn="ctr"/>
            <a:r>
              <a:rPr lang="en-US" sz="1600" dirty="0"/>
              <a:t>MHR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17374" y="2669177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12527" y="2628899"/>
            <a:ext cx="18288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@</a:t>
            </a:r>
            <a:r>
              <a:rPr lang="en-US" sz="1400" dirty="0" err="1"/>
              <a:t>ModbusTCPServer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341327" y="2815590"/>
            <a:ext cx="431073" cy="5987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95900" y="2817221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1604" y="1583480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Client (Master)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06324" y="1566369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Server (Slave)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800" y="4648200"/>
            <a:ext cx="32646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Do-more CPU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6429" y="5139146"/>
            <a:ext cx="838200" cy="7663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MRX</a:t>
            </a:r>
          </a:p>
          <a:p>
            <a:pPr algn="ctr"/>
            <a:r>
              <a:rPr lang="en-US" dirty="0"/>
              <a:t>MWX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4247606" y="5293723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950426" y="5369923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883229" y="5329645"/>
            <a:ext cx="18288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@</a:t>
            </a:r>
            <a:r>
              <a:rPr lang="en-US" sz="1400" dirty="0" err="1"/>
              <a:t>IntModTCPClient</a:t>
            </a:r>
            <a:endParaRPr lang="en-US" sz="1400" dirty="0"/>
          </a:p>
        </p:txBody>
      </p:sp>
      <p:cxnSp>
        <p:nvCxnSpPr>
          <p:cNvPr id="43" name="Straight Connector 42"/>
          <p:cNvCxnSpPr>
            <a:stCxn id="39" idx="3"/>
            <a:endCxn id="42" idx="1"/>
          </p:cNvCxnSpPr>
          <p:nvPr/>
        </p:nvCxnSpPr>
        <p:spPr>
          <a:xfrm flipV="1">
            <a:off x="1654629" y="5520145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21826" y="5517967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8230" y="428422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Client (Master)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38800" y="4643845"/>
            <a:ext cx="25026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Do-more CPU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9426" y="4906190"/>
            <a:ext cx="685799" cy="10308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DLC</a:t>
            </a:r>
          </a:p>
          <a:p>
            <a:pPr algn="ctr"/>
            <a:r>
              <a:rPr lang="en-US" sz="1600" dirty="0"/>
              <a:t>DLX</a:t>
            </a:r>
          </a:p>
          <a:p>
            <a:pPr algn="ctr"/>
            <a:r>
              <a:rPr lang="en-US" sz="1600" dirty="0"/>
              <a:t>DLY</a:t>
            </a:r>
          </a:p>
          <a:p>
            <a:pPr algn="ctr"/>
            <a:r>
              <a:rPr lang="en-US" sz="1600" dirty="0"/>
              <a:t>DLV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1626" y="5325290"/>
            <a:ext cx="103231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DL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974480" y="5511981"/>
            <a:ext cx="431073" cy="5987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64926" y="5513612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45826" y="4262760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Server (Slave)</a:t>
            </a:r>
          </a:p>
        </p:txBody>
      </p:sp>
    </p:spTree>
    <p:extLst>
      <p:ext uri="{BB962C8B-B14F-4D97-AF65-F5344CB8AC3E}">
        <p14:creationId xmlns:p14="http://schemas.microsoft.com/office/powerpoint/2010/main" val="22732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2" grpId="0" animBg="1"/>
      <p:bldP spid="18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46" grpId="0" animBg="1"/>
      <p:bldP spid="47" grpId="0" animBg="1"/>
      <p:bldP spid="49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Communications – Modbus TCP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174" y="1947454"/>
            <a:ext cx="28074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Do-more CPU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803" y="2438400"/>
            <a:ext cx="838200" cy="7663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DLRX</a:t>
            </a:r>
          </a:p>
          <a:p>
            <a:pPr algn="ctr"/>
            <a:r>
              <a:rPr lang="en-US" sz="1600" dirty="0"/>
              <a:t>DLWX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493623" y="2590800"/>
            <a:ext cx="535577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0126" y="4638038"/>
            <a:ext cx="304800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ECOM100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2628899"/>
            <a:ext cx="1374005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@ECOM_001</a:t>
            </a:r>
          </a:p>
        </p:txBody>
      </p:sp>
      <p:cxnSp>
        <p:nvCxnSpPr>
          <p:cNvPr id="20" name="Straight Connector 19"/>
          <p:cNvCxnSpPr>
            <a:stCxn id="6" idx="3"/>
            <a:endCxn id="18" idx="1"/>
          </p:cNvCxnSpPr>
          <p:nvPr/>
        </p:nvCxnSpPr>
        <p:spPr>
          <a:xfrm flipV="1">
            <a:off x="1438003" y="2819399"/>
            <a:ext cx="238397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69774" y="1947454"/>
            <a:ext cx="32646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Do-more CPU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0" y="2209799"/>
            <a:ext cx="685799" cy="10308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MC</a:t>
            </a:r>
          </a:p>
          <a:p>
            <a:pPr algn="ctr"/>
            <a:r>
              <a:rPr lang="en-US" sz="1600" dirty="0"/>
              <a:t>MI</a:t>
            </a:r>
          </a:p>
          <a:p>
            <a:pPr algn="ctr"/>
            <a:r>
              <a:rPr lang="en-US" sz="1600" dirty="0"/>
              <a:t>MIR</a:t>
            </a:r>
          </a:p>
          <a:p>
            <a:pPr algn="ctr"/>
            <a:r>
              <a:rPr lang="en-US" sz="1600" dirty="0"/>
              <a:t>MHR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17374" y="2669177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12527" y="2628899"/>
            <a:ext cx="18288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@</a:t>
            </a:r>
            <a:r>
              <a:rPr lang="en-US" sz="1400" dirty="0" err="1"/>
              <a:t>ModbusTCPServer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341327" y="2815590"/>
            <a:ext cx="431073" cy="5987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95900" y="2817221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42635" y="1583480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Client (Master)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06324" y="1566369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Server (Slave)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38800" y="4643845"/>
            <a:ext cx="25026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Do-more CPU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9426" y="4906190"/>
            <a:ext cx="685799" cy="10308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DLC</a:t>
            </a:r>
          </a:p>
          <a:p>
            <a:pPr algn="ctr"/>
            <a:r>
              <a:rPr lang="en-US" sz="1600" dirty="0"/>
              <a:t>DLX</a:t>
            </a:r>
          </a:p>
          <a:p>
            <a:pPr algn="ctr"/>
            <a:r>
              <a:rPr lang="en-US" sz="1600" dirty="0"/>
              <a:t>DLY</a:t>
            </a:r>
          </a:p>
          <a:p>
            <a:pPr algn="ctr"/>
            <a:r>
              <a:rPr lang="en-US" sz="1600" dirty="0"/>
              <a:t>DLV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1626" y="5325290"/>
            <a:ext cx="103231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DL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974480" y="5511981"/>
            <a:ext cx="431073" cy="5987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64926" y="5513612"/>
            <a:ext cx="2286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45826" y="4262760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Server (Slave)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76600" y="1947454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E</a:t>
            </a:r>
          </a:p>
          <a:p>
            <a:pPr algn="r"/>
            <a:r>
              <a:rPr lang="en-US" sz="1200" dirty="0"/>
              <a:t>C</a:t>
            </a:r>
          </a:p>
          <a:p>
            <a:pPr algn="r"/>
            <a:r>
              <a:rPr lang="en-US" sz="1200" dirty="0"/>
              <a:t>O</a:t>
            </a:r>
          </a:p>
          <a:p>
            <a:pPr algn="r"/>
            <a:r>
              <a:rPr lang="en-US" sz="1200" dirty="0"/>
              <a:t>M</a:t>
            </a:r>
          </a:p>
          <a:p>
            <a:pPr algn="r"/>
            <a:r>
              <a:rPr lang="en-US" sz="1200" dirty="0"/>
              <a:t>1</a:t>
            </a:r>
          </a:p>
          <a:p>
            <a:pPr algn="r"/>
            <a:r>
              <a:rPr lang="en-US" sz="1200" dirty="0"/>
              <a:t>0</a:t>
            </a:r>
          </a:p>
          <a:p>
            <a:pPr algn="r"/>
            <a:r>
              <a:rPr lang="en-US" sz="12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39734" y="2247948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Modbus</a:t>
            </a:r>
          </a:p>
          <a:p>
            <a:pPr algn="ctr"/>
            <a:r>
              <a:rPr lang="en-US" sz="1050" dirty="0"/>
              <a:t>Peer</a:t>
            </a:r>
          </a:p>
          <a:p>
            <a:pPr algn="ctr"/>
            <a:r>
              <a:rPr lang="en-US" sz="1050" dirty="0"/>
              <a:t>to</a:t>
            </a:r>
          </a:p>
          <a:p>
            <a:pPr algn="ctr"/>
            <a:r>
              <a:rPr lang="en-US" sz="1050" dirty="0"/>
              <a:t>peer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051494" y="2823755"/>
            <a:ext cx="288240" cy="0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4618" y="4619258"/>
            <a:ext cx="28074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Do-more CPU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5247" y="5110204"/>
            <a:ext cx="838200" cy="7663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DLRX</a:t>
            </a:r>
          </a:p>
          <a:p>
            <a:pPr algn="ctr"/>
            <a:r>
              <a:rPr lang="en-US" sz="1600" dirty="0"/>
              <a:t>DLWX</a:t>
            </a:r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>
            <a:off x="4499067" y="5262604"/>
            <a:ext cx="770707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81844" y="5300703"/>
            <a:ext cx="1374005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@ECOM_001</a:t>
            </a:r>
          </a:p>
        </p:txBody>
      </p:sp>
      <p:cxnSp>
        <p:nvCxnSpPr>
          <p:cNvPr id="56" name="Straight Connector 55"/>
          <p:cNvCxnSpPr>
            <a:stCxn id="53" idx="3"/>
            <a:endCxn id="55" idx="1"/>
          </p:cNvCxnSpPr>
          <p:nvPr/>
        </p:nvCxnSpPr>
        <p:spPr>
          <a:xfrm flipV="1">
            <a:off x="1443447" y="5491203"/>
            <a:ext cx="238397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48079" y="4255284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Modbus TCP Client (Master)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82044" y="4619258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E</a:t>
            </a:r>
          </a:p>
          <a:p>
            <a:pPr algn="r"/>
            <a:r>
              <a:rPr lang="en-US" sz="1200" dirty="0"/>
              <a:t>C</a:t>
            </a:r>
          </a:p>
          <a:p>
            <a:pPr algn="r"/>
            <a:r>
              <a:rPr lang="en-US" sz="1200" dirty="0"/>
              <a:t>O</a:t>
            </a:r>
          </a:p>
          <a:p>
            <a:pPr algn="r"/>
            <a:r>
              <a:rPr lang="en-US" sz="1200" dirty="0"/>
              <a:t>M</a:t>
            </a:r>
          </a:p>
          <a:p>
            <a:pPr algn="r"/>
            <a:r>
              <a:rPr lang="en-US" sz="1200" dirty="0"/>
              <a:t>1</a:t>
            </a:r>
          </a:p>
          <a:p>
            <a:pPr algn="r"/>
            <a:r>
              <a:rPr lang="en-US" sz="1200" dirty="0"/>
              <a:t>0</a:t>
            </a:r>
          </a:p>
          <a:p>
            <a:pPr algn="r"/>
            <a:r>
              <a:rPr lang="en-US" sz="1200" dirty="0"/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45178" y="4919752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Modbus</a:t>
            </a:r>
          </a:p>
          <a:p>
            <a:pPr algn="ctr"/>
            <a:r>
              <a:rPr lang="en-US" sz="1050" dirty="0"/>
              <a:t>Peer</a:t>
            </a:r>
          </a:p>
          <a:p>
            <a:pPr algn="ctr"/>
            <a:r>
              <a:rPr lang="en-US" sz="1050" dirty="0"/>
              <a:t>to</a:t>
            </a:r>
          </a:p>
          <a:p>
            <a:pPr algn="ctr"/>
            <a:r>
              <a:rPr lang="en-US" sz="1050" dirty="0"/>
              <a:t>peer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3056938" y="5495559"/>
            <a:ext cx="288240" cy="0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25533" y="2815590"/>
            <a:ext cx="361410" cy="1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30977" y="5491202"/>
            <a:ext cx="361410" cy="1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8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46" grpId="0" animBg="1"/>
      <p:bldP spid="47" grpId="0" animBg="1"/>
      <p:bldP spid="49" grpId="0" animBg="1"/>
      <p:bldP spid="52" grpId="0"/>
      <p:bldP spid="33" grpId="0" animBg="1"/>
      <p:bldP spid="34" grpId="0" animBg="1"/>
      <p:bldP spid="48" grpId="0" animBg="1"/>
      <p:bldP spid="53" grpId="0" animBg="1"/>
      <p:bldP spid="54" grpId="0" animBg="1"/>
      <p:bldP spid="55" grpId="0" animBg="1"/>
      <p:bldP spid="58" grpId="0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3710"/>
              </p:ext>
            </p:extLst>
          </p:nvPr>
        </p:nvGraphicFramePr>
        <p:xfrm>
          <a:off x="601542" y="1981200"/>
          <a:ext cx="7939454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Master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Ethernet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Do-more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MRX/MWX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@</a:t>
                      </a:r>
                      <a:r>
                        <a:rPr lang="en-US" sz="1600" b="1" dirty="0" err="1">
                          <a:solidFill>
                            <a:schemeClr val="accent1"/>
                          </a:solidFill>
                        </a:rPr>
                        <a:t>IntModTCPClient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1-7, 15,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ECOM100</a:t>
                      </a:r>
                    </a:p>
                    <a:p>
                      <a:pPr algn="ctr"/>
                      <a:r>
                        <a:rPr lang="en-US" sz="1600" dirty="0"/>
                        <a:t>(Modbus</a:t>
                      </a:r>
                      <a:r>
                        <a:rPr lang="en-US" sz="1600" baseline="0" dirty="0"/>
                        <a:t> TCP Peer-to-Peer)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DLRX/DLWX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@ECOM_001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1-4, 15,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DL-PLC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ECRX/ECWX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800600"/>
            <a:ext cx="846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1</a:t>
            </a:r>
            <a:r>
              <a:rPr lang="en-US" dirty="0"/>
              <a:t> Must use Client table in </a:t>
            </a:r>
            <a:r>
              <a:rPr lang="en-US" i="1" dirty="0"/>
              <a:t>“ECOM100 Server Client Mapping (Do-more).PDF”</a:t>
            </a:r>
            <a:r>
              <a:rPr lang="en-US" dirty="0"/>
              <a:t> file</a:t>
            </a:r>
            <a:br>
              <a:rPr lang="en-US" dirty="0"/>
            </a:br>
            <a:r>
              <a:rPr lang="en-US" dirty="0"/>
              <a:t>     to choose correct Function Code &amp; Modbus memory address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5525869"/>
            <a:ext cx="836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Must use Client table in </a:t>
            </a:r>
            <a:r>
              <a:rPr lang="en-US" i="1" dirty="0"/>
              <a:t>“ECOM100 Server Client Mapping.PDF”</a:t>
            </a:r>
            <a:r>
              <a:rPr lang="en-US" dirty="0"/>
              <a:t> file to choose</a:t>
            </a:r>
            <a:br>
              <a:rPr lang="en-US" dirty="0"/>
            </a:br>
            <a:r>
              <a:rPr lang="en-US" dirty="0"/>
              <a:t>     correct Function Code &amp; Modbus memory address</a:t>
            </a:r>
          </a:p>
        </p:txBody>
      </p:sp>
    </p:spTree>
    <p:extLst>
      <p:ext uri="{BB962C8B-B14F-4D97-AF65-F5344CB8AC3E}">
        <p14:creationId xmlns:p14="http://schemas.microsoft.com/office/powerpoint/2010/main" val="10143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800600"/>
            <a:ext cx="869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1</a:t>
            </a:r>
            <a:r>
              <a:rPr lang="en-US" dirty="0"/>
              <a:t> Must use Server table in </a:t>
            </a:r>
            <a:r>
              <a:rPr lang="en-US" i="1" dirty="0"/>
              <a:t>“ECOM100 Server Client Mapping (Do-more).PDF”</a:t>
            </a:r>
            <a:r>
              <a:rPr lang="en-US" dirty="0"/>
              <a:t> file</a:t>
            </a:r>
            <a:br>
              <a:rPr lang="en-US" dirty="0"/>
            </a:br>
            <a:r>
              <a:rPr lang="en-US" dirty="0"/>
              <a:t>     to see where a Function Code &amp; Modbus memory address maps into DL-memory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447" y="5525869"/>
            <a:ext cx="871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Must use Server table in </a:t>
            </a:r>
            <a:r>
              <a:rPr lang="en-US" i="1" dirty="0"/>
              <a:t>“ECOM100 Server Client Mapping.PDF”</a:t>
            </a:r>
            <a:r>
              <a:rPr lang="en-US" dirty="0"/>
              <a:t> file to see where</a:t>
            </a:r>
            <a:br>
              <a:rPr lang="en-US" dirty="0"/>
            </a:br>
            <a:r>
              <a:rPr lang="en-US" dirty="0"/>
              <a:t>     a Function Code &amp; Modbus memory address maps into DL-PLC memory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04174"/>
              </p:ext>
            </p:extLst>
          </p:nvPr>
        </p:nvGraphicFramePr>
        <p:xfrm>
          <a:off x="609600" y="1752600"/>
          <a:ext cx="7772400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Slave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Ethernet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Do-more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@</a:t>
                      </a:r>
                      <a:r>
                        <a:rPr lang="en-US" sz="1600" b="1" dirty="0" err="1">
                          <a:solidFill>
                            <a:schemeClr val="accent1"/>
                          </a:solidFill>
                        </a:rPr>
                        <a:t>ModbusTCPServer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1-7, 15, 16,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M-memory</a:t>
                      </a:r>
                      <a:endParaRPr lang="en-US" sz="16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ECOM100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@ECOM_001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1-6, 15,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DL-memory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DL-PLC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C, </a:t>
                      </a:r>
                      <a:r>
                        <a:rPr lang="en-US" sz="1600" baseline="0" dirty="0"/>
                        <a:t>CT, GX, </a:t>
                      </a:r>
                      <a:r>
                        <a:rPr lang="en-US" sz="1600" dirty="0"/>
                        <a:t>GY,</a:t>
                      </a:r>
                      <a:r>
                        <a:rPr lang="en-US" sz="1600" baseline="0" dirty="0"/>
                        <a:t> S, SP, T, V, X, Y &amp; Internal ECOM100 memory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0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400"/>
          </a:xfrm>
        </p:spPr>
        <p:txBody>
          <a:bodyPr numCol="1">
            <a:normAutofit fontScale="77500" lnSpcReduction="2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There are actually 3 Modbus protocols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(1) Modbus RTU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(2) Modbus TCP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(3) Modbus Over TCP</a:t>
            </a:r>
          </a:p>
        </p:txBody>
      </p:sp>
      <p:sp>
        <p:nvSpPr>
          <p:cNvPr id="5" name="TCP/IP Frame"/>
          <p:cNvSpPr/>
          <p:nvPr/>
        </p:nvSpPr>
        <p:spPr>
          <a:xfrm>
            <a:off x="228600" y="3505200"/>
            <a:ext cx="8534400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ddress"/>
          <p:cNvSpPr/>
          <p:nvPr/>
        </p:nvSpPr>
        <p:spPr>
          <a:xfrm>
            <a:off x="1738745" y="3962400"/>
            <a:ext cx="1385455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Address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unction Code"/>
          <p:cNvSpPr/>
          <p:nvPr/>
        </p:nvSpPr>
        <p:spPr>
          <a:xfrm>
            <a:off x="3117273" y="3962400"/>
            <a:ext cx="1385455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a"/>
          <p:cNvSpPr/>
          <p:nvPr/>
        </p:nvSpPr>
        <p:spPr>
          <a:xfrm>
            <a:off x="4495800" y="3962400"/>
            <a:ext cx="1385455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cksum"/>
          <p:cNvSpPr/>
          <p:nvPr/>
        </p:nvSpPr>
        <p:spPr>
          <a:xfrm>
            <a:off x="5867400" y="3962400"/>
            <a:ext cx="1385455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Checksum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&quot;RTU&quot;"/>
          <p:cNvSpPr txBox="1"/>
          <p:nvPr/>
        </p:nvSpPr>
        <p:spPr>
          <a:xfrm>
            <a:off x="3038912" y="3581400"/>
            <a:ext cx="291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Modbus RTU Telegram</a:t>
            </a:r>
            <a:endParaRPr lang="en-US" b="1" dirty="0"/>
          </a:p>
        </p:txBody>
      </p:sp>
      <p:sp>
        <p:nvSpPr>
          <p:cNvPr id="23" name="&quot;TCP&quot;"/>
          <p:cNvSpPr txBox="1"/>
          <p:nvPr/>
        </p:nvSpPr>
        <p:spPr>
          <a:xfrm>
            <a:off x="3030523" y="3593068"/>
            <a:ext cx="291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Modbus TCP Telegram</a:t>
            </a:r>
            <a:endParaRPr lang="en-US" b="1" dirty="0"/>
          </a:p>
        </p:txBody>
      </p:sp>
      <p:sp>
        <p:nvSpPr>
          <p:cNvPr id="24" name="Transaction Identifier"/>
          <p:cNvSpPr/>
          <p:nvPr/>
        </p:nvSpPr>
        <p:spPr>
          <a:xfrm>
            <a:off x="353290" y="3954011"/>
            <a:ext cx="1385455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 Identifier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Protocol Identifier"/>
          <p:cNvSpPr/>
          <p:nvPr/>
        </p:nvSpPr>
        <p:spPr>
          <a:xfrm>
            <a:off x="1731818" y="3954011"/>
            <a:ext cx="1385455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Identifier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Length Field"/>
          <p:cNvSpPr/>
          <p:nvPr/>
        </p:nvSpPr>
        <p:spPr>
          <a:xfrm>
            <a:off x="3110345" y="3954011"/>
            <a:ext cx="1385455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Length Field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Unit ID"/>
          <p:cNvSpPr/>
          <p:nvPr/>
        </p:nvSpPr>
        <p:spPr>
          <a:xfrm>
            <a:off x="4481945" y="3954011"/>
            <a:ext cx="1385455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&quot;TCP&quot;"/>
          <p:cNvSpPr txBox="1"/>
          <p:nvPr/>
        </p:nvSpPr>
        <p:spPr>
          <a:xfrm>
            <a:off x="3015143" y="3132589"/>
            <a:ext cx="291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TCP/IP Frame</a:t>
            </a:r>
            <a:endParaRPr lang="en-US" b="1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2119567" y="4876800"/>
            <a:ext cx="4724754" cy="692727"/>
          </a:xfrm>
          <a:prstGeom prst="wedgeRoundRectCallout">
            <a:avLst>
              <a:gd name="adj1" fmla="val -24056"/>
              <a:gd name="adj2" fmla="val 4748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&amp; ECOM100s </a:t>
            </a:r>
            <a:r>
              <a:rPr lang="en-US" b="1" i="1" u="sng" dirty="0" smtClean="0"/>
              <a:t>do not natively</a:t>
            </a:r>
            <a:r>
              <a:rPr lang="en-US" b="1" i="1" dirty="0" smtClean="0"/>
              <a:t> </a:t>
            </a:r>
            <a:r>
              <a:rPr lang="en-US" dirty="0" smtClean="0"/>
              <a:t>support </a:t>
            </a:r>
            <a:r>
              <a:rPr lang="en-US" b="1" dirty="0" smtClean="0"/>
              <a:t>Modbus Over TCP</a:t>
            </a:r>
            <a:endParaRPr lang="en-US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1600200" y="3132589"/>
            <a:ext cx="5791200" cy="1591811"/>
            <a:chOff x="1600200" y="3132589"/>
            <a:chExt cx="5791200" cy="1591811"/>
          </a:xfrm>
        </p:grpSpPr>
        <p:sp>
          <p:nvSpPr>
            <p:cNvPr id="46" name="TCP/IP Small Frame"/>
            <p:cNvSpPr/>
            <p:nvPr/>
          </p:nvSpPr>
          <p:spPr>
            <a:xfrm>
              <a:off x="1600200" y="3505200"/>
              <a:ext cx="5791200" cy="1219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&quot;TCP2&quot;"/>
            <p:cNvSpPr txBox="1"/>
            <p:nvPr/>
          </p:nvSpPr>
          <p:spPr>
            <a:xfrm>
              <a:off x="3015143" y="3132589"/>
              <a:ext cx="2918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TCP/IP Frame</a:t>
              </a:r>
              <a:endParaRPr lang="en-US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38745" y="3581400"/>
            <a:ext cx="5514110" cy="914400"/>
            <a:chOff x="1738745" y="3581400"/>
            <a:chExt cx="5514110" cy="914400"/>
          </a:xfrm>
        </p:grpSpPr>
        <p:sp>
          <p:nvSpPr>
            <p:cNvPr id="49" name="Address2"/>
            <p:cNvSpPr/>
            <p:nvPr/>
          </p:nvSpPr>
          <p:spPr>
            <a:xfrm>
              <a:off x="1738745" y="3962400"/>
              <a:ext cx="1385455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Address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Function Code2"/>
            <p:cNvSpPr/>
            <p:nvPr/>
          </p:nvSpPr>
          <p:spPr>
            <a:xfrm>
              <a:off x="3117273" y="3962400"/>
              <a:ext cx="1385455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Function 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Data2"/>
            <p:cNvSpPr/>
            <p:nvPr/>
          </p:nvSpPr>
          <p:spPr>
            <a:xfrm>
              <a:off x="4495800" y="3962400"/>
              <a:ext cx="1385455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Checksum2"/>
            <p:cNvSpPr/>
            <p:nvPr/>
          </p:nvSpPr>
          <p:spPr>
            <a:xfrm>
              <a:off x="5867400" y="3962400"/>
              <a:ext cx="1385455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Checksum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&quot;RTU2&quot;"/>
            <p:cNvSpPr txBox="1"/>
            <p:nvPr/>
          </p:nvSpPr>
          <p:spPr>
            <a:xfrm>
              <a:off x="3038912" y="3581400"/>
              <a:ext cx="2918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Modbus RTU Telegram</a:t>
              </a:r>
              <a:endParaRPr lang="en-US" b="1" dirty="0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4858245" y="2057400"/>
            <a:ext cx="3904755" cy="838200"/>
          </a:xfrm>
          <a:prstGeom prst="wedgeRoundRectCallout">
            <a:avLst>
              <a:gd name="adj1" fmla="val -39739"/>
              <a:gd name="adj2" fmla="val 13255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Modbus </a:t>
            </a:r>
            <a:r>
              <a:rPr lang="en-US" b="1" u="sng" dirty="0" smtClean="0"/>
              <a:t>Over</a:t>
            </a:r>
            <a:r>
              <a:rPr lang="en-US" b="1" dirty="0" smtClean="0"/>
              <a:t> TCP </a:t>
            </a:r>
            <a:r>
              <a:rPr lang="en-US" dirty="0" smtClean="0"/>
              <a:t>is just a Modbus RTU Telegram encapsulated in a TCP/IP Frame</a:t>
            </a:r>
            <a:endParaRPr lang="en-US" dirty="0"/>
          </a:p>
        </p:txBody>
      </p:sp>
      <p:cxnSp>
        <p:nvCxnSpPr>
          <p:cNvPr id="54" name="|Address2"/>
          <p:cNvCxnSpPr/>
          <p:nvPr/>
        </p:nvCxnSpPr>
        <p:spPr>
          <a:xfrm>
            <a:off x="1738745" y="3966112"/>
            <a:ext cx="1378528" cy="529688"/>
          </a:xfrm>
          <a:prstGeom prst="line">
            <a:avLst/>
          </a:prstGeom>
          <a:ln w="31750" cap="rnd">
            <a:solidFill>
              <a:srgbClr val="FF000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|Checksum2"/>
          <p:cNvCxnSpPr/>
          <p:nvPr/>
        </p:nvCxnSpPr>
        <p:spPr>
          <a:xfrm>
            <a:off x="5867400" y="3962400"/>
            <a:ext cx="1378528" cy="529688"/>
          </a:xfrm>
          <a:prstGeom prst="line">
            <a:avLst/>
          </a:prstGeom>
          <a:ln w="31750" cap="rnd">
            <a:solidFill>
              <a:srgbClr val="FF000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|Address1"/>
          <p:cNvCxnSpPr/>
          <p:nvPr/>
        </p:nvCxnSpPr>
        <p:spPr>
          <a:xfrm flipV="1">
            <a:off x="1738745" y="3966112"/>
            <a:ext cx="1378528" cy="529688"/>
          </a:xfrm>
          <a:prstGeom prst="line">
            <a:avLst/>
          </a:prstGeom>
          <a:ln w="31750" cap="rnd">
            <a:solidFill>
              <a:srgbClr val="FF000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|Checksum1"/>
          <p:cNvCxnSpPr/>
          <p:nvPr/>
        </p:nvCxnSpPr>
        <p:spPr>
          <a:xfrm flipV="1">
            <a:off x="5867400" y="3966112"/>
            <a:ext cx="1378528" cy="529688"/>
          </a:xfrm>
          <a:prstGeom prst="line">
            <a:avLst/>
          </a:prstGeom>
          <a:ln w="31750" cap="rnd">
            <a:solidFill>
              <a:srgbClr val="FF000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ular Callout 60"/>
          <p:cNvSpPr/>
          <p:nvPr/>
        </p:nvSpPr>
        <p:spPr>
          <a:xfrm>
            <a:off x="1039650" y="5639741"/>
            <a:ext cx="6917512" cy="1014222"/>
          </a:xfrm>
          <a:prstGeom prst="wedgeRoundRectCallout">
            <a:avLst>
              <a:gd name="adj1" fmla="val -24056"/>
              <a:gd name="adj2" fmla="val 4748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it can be accomplished in Do-more using a </a:t>
            </a:r>
            <a:r>
              <a:rPr lang="en-US" b="1" u="sng" dirty="0" smtClean="0"/>
              <a:t>Custom TCP</a:t>
            </a:r>
            <a:r>
              <a:rPr lang="en-US" dirty="0" smtClean="0"/>
              <a:t> Device &amp; using the </a:t>
            </a:r>
            <a:r>
              <a:rPr lang="en-US" b="1" dirty="0" smtClean="0"/>
              <a:t>CHECKSUM</a:t>
            </a:r>
            <a:r>
              <a:rPr lang="en-US" dirty="0" smtClean="0"/>
              <a:t> instruction to calculate the “Checksum” portion of the telegram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39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689E-6 L 0.30086 -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7689E-6 L 0.30035 -0.0018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 animBg="1"/>
      <p:bldP spid="5" grpId="1" animBg="1"/>
      <p:bldP spid="3" grpId="0" animBg="1"/>
      <p:bldP spid="3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4" grpId="0"/>
      <p:bldP spid="4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39" grpId="0" animBg="1"/>
      <p:bldP spid="6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Modbus TCP Server (Slave)</a:t>
            </a:r>
          </a:p>
          <a:p>
            <a:pPr lvl="1"/>
            <a:r>
              <a:rPr lang="en-US" b="1" dirty="0" smtClean="0"/>
              <a:t>(1) Do-more </a:t>
            </a:r>
            <a:r>
              <a:rPr lang="en-US" b="1" dirty="0"/>
              <a:t>built-in Ethernet port</a:t>
            </a:r>
          </a:p>
          <a:p>
            <a:pPr lvl="2"/>
            <a:r>
              <a:rPr lang="en-US" dirty="0"/>
              <a:t>Modbus TCP Server Device exists &amp; is enabled by default (see </a:t>
            </a:r>
            <a:r>
              <a:rPr lang="en-US" i="1" dirty="0"/>
              <a:t>CPU Configuration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Use </a:t>
            </a:r>
            <a:r>
              <a:rPr lang="en-US" i="1" dirty="0"/>
              <a:t>CPU Configuration </a:t>
            </a:r>
            <a:r>
              <a:rPr lang="en-US" i="1" dirty="0">
                <a:sym typeface="Wingdings" panose="05000000000000000000" pitchFamily="2" charset="2"/>
              </a:rPr>
              <a:t> Modbus/TCP Server Configuration</a:t>
            </a:r>
            <a:r>
              <a:rPr lang="en-US" dirty="0">
                <a:sym typeface="Wingdings" panose="05000000000000000000" pitchFamily="2" charset="2"/>
              </a:rPr>
              <a:t> to change parameters as desired</a:t>
            </a:r>
          </a:p>
          <a:p>
            <a:pPr lvl="4"/>
            <a:r>
              <a:rPr lang="en-US" i="1" u="sng" dirty="0">
                <a:sym typeface="Wingdings" panose="05000000000000000000" pitchFamily="2" charset="2"/>
              </a:rPr>
              <a:t>Maximum Concurrent Sessions</a:t>
            </a:r>
            <a:r>
              <a:rPr lang="en-US" dirty="0">
                <a:sym typeface="Wingdings" panose="05000000000000000000" pitchFamily="2" charset="2"/>
              </a:rPr>
              <a:t>: 1-16 (default 4)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Up to 16 Clients (Masters) can talk to the Do-more.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17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one will be unable to connect</a:t>
            </a:r>
          </a:p>
          <a:p>
            <a:pPr lvl="4"/>
            <a:r>
              <a:rPr lang="en-US" i="1" u="sng" dirty="0">
                <a:sym typeface="Wingdings" panose="05000000000000000000" pitchFamily="2" charset="2"/>
              </a:rPr>
              <a:t>Client Inactivity Timeout</a:t>
            </a:r>
            <a:r>
              <a:rPr lang="en-US" dirty="0">
                <a:sym typeface="Wingdings" panose="05000000000000000000" pitchFamily="2" charset="2"/>
              </a:rPr>
              <a:t>: 1-65,535 seconds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If Do-more hasn’t heard from one of his Clients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(Masters) in this time period, Do-more will do a TCP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disconnect</a:t>
            </a:r>
          </a:p>
          <a:p>
            <a:pPr lvl="4"/>
            <a:r>
              <a:rPr lang="en-US" i="1" u="sng" dirty="0">
                <a:sym typeface="Wingdings" panose="05000000000000000000" pitchFamily="2" charset="2"/>
              </a:rPr>
              <a:t>TCP Port Number</a:t>
            </a:r>
            <a:r>
              <a:rPr lang="en-US" dirty="0">
                <a:sym typeface="Wingdings" panose="05000000000000000000" pitchFamily="2" charset="2"/>
              </a:rPr>
              <a:t>: default 502</a:t>
            </a:r>
            <a:endParaRPr lang="en-US" i="1" dirty="0"/>
          </a:p>
          <a:p>
            <a:pPr lvl="2"/>
            <a:r>
              <a:rPr lang="en-US" dirty="0"/>
              <a:t>Serves up </a:t>
            </a:r>
            <a:r>
              <a:rPr lang="en-US" b="1" dirty="0">
                <a:solidFill>
                  <a:srgbClr val="0070C0"/>
                </a:solidFill>
              </a:rPr>
              <a:t>M-memory</a:t>
            </a:r>
            <a:r>
              <a:rPr lang="en-US" dirty="0"/>
              <a:t> to the Modbus TCP Client</a:t>
            </a:r>
          </a:p>
          <a:p>
            <a:pPr lvl="3"/>
            <a:r>
              <a:rPr lang="en-US" u="sng" dirty="0"/>
              <a:t>Modbus Inputs</a:t>
            </a:r>
            <a:r>
              <a:rPr lang="en-US" dirty="0"/>
              <a:t> 0-1023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</a:rPr>
              <a:t>MI0-1023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u="sng" dirty="0"/>
              <a:t>Modbus Coils</a:t>
            </a:r>
            <a:r>
              <a:rPr lang="en-US" dirty="0"/>
              <a:t> 0-1023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MC0-1023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u="sng" dirty="0"/>
              <a:t>Modbus Input Registers</a:t>
            </a:r>
            <a:r>
              <a:rPr lang="en-US" dirty="0"/>
              <a:t> 0-2047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MIR0-2047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u="sng" dirty="0"/>
              <a:t>Modbus Holding Registers</a:t>
            </a:r>
            <a:r>
              <a:rPr lang="en-US" dirty="0"/>
              <a:t> 0-2047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</a:rPr>
              <a:t>MHR0-2047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endParaRPr lang="en-US" b="1" dirty="0"/>
          </a:p>
          <a:p>
            <a:pPr marL="978408" lvl="3" indent="0">
              <a:buNone/>
            </a:pP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Range is expandable via Memory Configuration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ModTCPServConfi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030463"/>
            <a:ext cx="2514600" cy="25336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09519" y="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SLAVE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1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83992"/>
          </a:xfrm>
          <a:noFill/>
          <a:ln>
            <a:noFill/>
          </a:ln>
        </p:spPr>
        <p:txBody>
          <a:bodyPr numCol="1">
            <a:normAutofit fontScale="77500" lnSpcReduction="20000"/>
          </a:bodyPr>
          <a:lstStyle/>
          <a:p>
            <a:r>
              <a:rPr lang="en-US" dirty="0"/>
              <a:t>Modbus TCP Client (Master)</a:t>
            </a:r>
          </a:p>
          <a:p>
            <a:pPr lvl="1"/>
            <a:r>
              <a:rPr lang="en-US" b="1" dirty="0" smtClean="0"/>
              <a:t>(3) Do-more </a:t>
            </a:r>
            <a:r>
              <a:rPr lang="en-US" b="1" dirty="0"/>
              <a:t>built-in Ethernet port</a:t>
            </a:r>
          </a:p>
          <a:p>
            <a:pPr lvl="2"/>
            <a:r>
              <a:rPr lang="en-US" dirty="0"/>
              <a:t>One </a:t>
            </a:r>
            <a:r>
              <a:rPr lang="en-US" i="1" dirty="0"/>
              <a:t>Modbus TCP Client</a:t>
            </a:r>
            <a:r>
              <a:rPr lang="en-US" dirty="0"/>
              <a:t> Device (</a:t>
            </a:r>
            <a:r>
              <a:rPr lang="en-US" b="1" i="1" dirty="0"/>
              <a:t>@</a:t>
            </a:r>
            <a:r>
              <a:rPr lang="en-US" b="1" i="1" dirty="0" err="1"/>
              <a:t>IntModTCPClient</a:t>
            </a:r>
            <a:r>
              <a:rPr lang="en-US" dirty="0"/>
              <a:t>) exists by default</a:t>
            </a:r>
          </a:p>
          <a:p>
            <a:pPr lvl="3"/>
            <a:r>
              <a:rPr lang="en-US" dirty="0"/>
              <a:t>Use </a:t>
            </a:r>
            <a:r>
              <a:rPr lang="en-US" i="1" dirty="0"/>
              <a:t>Device Configuration</a:t>
            </a:r>
            <a:r>
              <a:rPr lang="en-US" dirty="0"/>
              <a:t> to change </a:t>
            </a:r>
            <a:br>
              <a:rPr lang="en-US" dirty="0"/>
            </a:br>
            <a:r>
              <a:rPr lang="en-US" dirty="0"/>
              <a:t>parameters as desired</a:t>
            </a:r>
          </a:p>
          <a:p>
            <a:pPr lvl="4"/>
            <a:r>
              <a:rPr lang="en-US" i="1" u="sng" dirty="0"/>
              <a:t>Timeout</a:t>
            </a:r>
            <a:r>
              <a:rPr lang="en-US" dirty="0"/>
              <a:t>: milliseconds (</a:t>
            </a:r>
            <a:r>
              <a:rPr lang="en-US" dirty="0" err="1"/>
              <a:t>ms</a:t>
            </a:r>
            <a:r>
              <a:rPr lang="en-US" dirty="0"/>
              <a:t>) to wait </a:t>
            </a:r>
            <a:br>
              <a:rPr lang="en-US" dirty="0"/>
            </a:br>
            <a:r>
              <a:rPr lang="en-US" dirty="0"/>
              <a:t>for Server (Slave) to respond</a:t>
            </a:r>
          </a:p>
          <a:p>
            <a:pPr lvl="4"/>
            <a:r>
              <a:rPr lang="en-US" i="1" u="sng" dirty="0"/>
              <a:t>Retries</a:t>
            </a:r>
            <a:r>
              <a:rPr lang="en-US" dirty="0"/>
              <a:t>: how many times to retry </a:t>
            </a:r>
            <a:r>
              <a:rPr lang="en-US" dirty="0" err="1"/>
              <a:t>comm</a:t>
            </a:r>
            <a:endParaRPr lang="en-US" dirty="0"/>
          </a:p>
          <a:p>
            <a:pPr lvl="4"/>
            <a:r>
              <a:rPr lang="en-US" i="1" u="sng" dirty="0"/>
              <a:t>Inactivity Timeout</a:t>
            </a:r>
            <a:r>
              <a:rPr lang="en-US" dirty="0"/>
              <a:t>: seconds to keep </a:t>
            </a:r>
            <a:br>
              <a:rPr lang="en-US" dirty="0"/>
            </a:br>
            <a:r>
              <a:rPr lang="en-US" dirty="0"/>
              <a:t>TCP connection alive due to inactivity </a:t>
            </a:r>
            <a:br>
              <a:rPr lang="en-US" dirty="0"/>
            </a:br>
            <a:r>
              <a:rPr lang="en-US" dirty="0"/>
              <a:t>(no </a:t>
            </a:r>
            <a:r>
              <a:rPr lang="en-US" b="1" dirty="0">
                <a:solidFill>
                  <a:srgbClr val="00B050"/>
                </a:solidFill>
              </a:rPr>
              <a:t>MRX/MWX</a:t>
            </a:r>
            <a:r>
              <a:rPr lang="en-US" dirty="0"/>
              <a:t> being executed) before </a:t>
            </a:r>
            <a:br>
              <a:rPr lang="en-US" dirty="0"/>
            </a:br>
            <a:r>
              <a:rPr lang="en-US" dirty="0"/>
              <a:t>doing a TCP disconnect from the Server </a:t>
            </a:r>
            <a:br>
              <a:rPr lang="en-US" dirty="0"/>
            </a:br>
            <a:r>
              <a:rPr lang="en-US" dirty="0"/>
              <a:t>(Slave)</a:t>
            </a:r>
          </a:p>
          <a:p>
            <a:pPr lvl="2"/>
            <a:r>
              <a:rPr lang="en-US" dirty="0"/>
              <a:t>Use </a:t>
            </a:r>
            <a:r>
              <a:rPr lang="en-US" b="1" dirty="0">
                <a:solidFill>
                  <a:srgbClr val="00B050"/>
                </a:solidFill>
              </a:rPr>
              <a:t>MRX</a:t>
            </a:r>
            <a:r>
              <a:rPr lang="en-US" dirty="0"/>
              <a:t> (Read) &amp; </a:t>
            </a:r>
            <a:r>
              <a:rPr lang="en-US" b="1" dirty="0">
                <a:solidFill>
                  <a:srgbClr val="00B050"/>
                </a:solidFill>
              </a:rPr>
              <a:t>MWX</a:t>
            </a:r>
            <a:r>
              <a:rPr lang="en-US" dirty="0"/>
              <a:t> (Write) </a:t>
            </a:r>
            <a:br>
              <a:rPr lang="en-US" dirty="0"/>
            </a:br>
            <a:r>
              <a:rPr lang="en-US" dirty="0"/>
              <a:t>instructions</a:t>
            </a:r>
          </a:p>
          <a:p>
            <a:pPr lvl="3"/>
            <a:r>
              <a:rPr lang="en-US" dirty="0"/>
              <a:t>Multiple </a:t>
            </a:r>
            <a:r>
              <a:rPr lang="en-US" b="1" dirty="0">
                <a:solidFill>
                  <a:srgbClr val="00B050"/>
                </a:solidFill>
              </a:rPr>
              <a:t>MRX</a:t>
            </a:r>
            <a:r>
              <a:rPr lang="en-US" dirty="0"/>
              <a:t>/</a:t>
            </a:r>
            <a:r>
              <a:rPr lang="en-US" b="1" dirty="0">
                <a:solidFill>
                  <a:srgbClr val="00B050"/>
                </a:solidFill>
              </a:rPr>
              <a:t>MWX</a:t>
            </a:r>
            <a:r>
              <a:rPr lang="en-US" dirty="0"/>
              <a:t> instructions can be used to same Server (Slave)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If &gt;1 Server (Slave), create a </a:t>
            </a:r>
            <a:r>
              <a:rPr lang="en-US" i="1" dirty="0"/>
              <a:t>Modbus TCP Client</a:t>
            </a:r>
            <a:r>
              <a:rPr lang="en-US" dirty="0"/>
              <a:t> Device for each one </a:t>
            </a:r>
            <a:r>
              <a:rPr lang="en-US" b="1" i="1" dirty="0">
                <a:solidFill>
                  <a:srgbClr val="FF0000"/>
                </a:solidFill>
              </a:rPr>
              <a:t>(explained in </a:t>
            </a:r>
            <a:r>
              <a:rPr lang="en-US" b="1" i="1" dirty="0" smtClean="0">
                <a:solidFill>
                  <a:srgbClr val="FF0000"/>
                </a:solidFill>
              </a:rPr>
              <a:t>a few minutes)…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ModTCPClient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299" y="2656497"/>
            <a:ext cx="2950369" cy="2496466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91409" y="0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Do-more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1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Modbus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ECOM100 History Lesson</a:t>
            </a:r>
          </a:p>
          <a:p>
            <a:pPr lvl="1"/>
            <a:r>
              <a:rPr lang="en-US" b="1" u="sng" dirty="0" smtClean="0"/>
              <a:t>Remember the New Advancements?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ECOM100 invented that runs at </a:t>
            </a:r>
            <a:br>
              <a:rPr lang="en-US" dirty="0" smtClean="0"/>
            </a:br>
            <a:r>
              <a:rPr lang="en-US" dirty="0" smtClean="0"/>
              <a:t>100Mbps &amp; supports Modbus TCP </a:t>
            </a:r>
            <a:br>
              <a:rPr lang="en-US" dirty="0" smtClean="0"/>
            </a:br>
            <a:r>
              <a:rPr lang="en-US" dirty="0" smtClean="0"/>
              <a:t>(Client &amp; Server) requiring TCP/IP </a:t>
            </a:r>
            <a:br>
              <a:rPr lang="en-US" dirty="0" smtClean="0"/>
            </a:br>
            <a:r>
              <a:rPr lang="en-US" dirty="0" smtClean="0"/>
              <a:t>to be supported:</a:t>
            </a:r>
          </a:p>
          <a:p>
            <a:pPr lvl="3"/>
            <a:r>
              <a:rPr lang="en-US" dirty="0" smtClean="0"/>
              <a:t>IP address, subnet mask &amp; gateway </a:t>
            </a:r>
            <a:br>
              <a:rPr lang="en-US" dirty="0" smtClean="0"/>
            </a:br>
            <a:r>
              <a:rPr lang="en-US" dirty="0" smtClean="0"/>
              <a:t>address</a:t>
            </a:r>
          </a:p>
          <a:p>
            <a:pPr lvl="3"/>
            <a:r>
              <a:rPr lang="en-US" dirty="0" smtClean="0"/>
              <a:t>Also, peer-to-peer must be used to </a:t>
            </a:r>
            <a:br>
              <a:rPr lang="en-US" dirty="0" smtClean="0"/>
            </a:br>
            <a:r>
              <a:rPr lang="en-US" dirty="0" smtClean="0"/>
              <a:t>select Modbus TCP</a:t>
            </a:r>
          </a:p>
          <a:p>
            <a:pPr lvl="2"/>
            <a:r>
              <a:rPr lang="en-US" b="1" u="sng" dirty="0" smtClean="0"/>
              <a:t>New Problem</a:t>
            </a:r>
            <a:r>
              <a:rPr lang="en-US" dirty="0" smtClean="0"/>
              <a:t>: </a:t>
            </a:r>
            <a:r>
              <a:rPr lang="en-US" i="1" dirty="0" smtClean="0"/>
              <a:t>How to further select Modbus Function Code &amp; register address?</a:t>
            </a:r>
            <a:endParaRPr lang="en-US" dirty="0" smtClean="0"/>
          </a:p>
        </p:txBody>
      </p:sp>
      <p:pic>
        <p:nvPicPr>
          <p:cNvPr id="6146" name="TCPSett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752518" cy="18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ModbusTCP P2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7527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88446" y="0"/>
            <a:ext cx="3804347" cy="32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DL-PLC w/ECOM100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6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lnSpcReduction="100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ECOM100 History Lesson</a:t>
            </a:r>
          </a:p>
          <a:p>
            <a:pPr lvl="1"/>
            <a:r>
              <a:rPr lang="en-US" b="1" u="sng" dirty="0" smtClean="0"/>
              <a:t>Original Requirements</a:t>
            </a:r>
            <a:r>
              <a:rPr lang="en-US" dirty="0" smtClean="0"/>
              <a:t>: </a:t>
            </a:r>
          </a:p>
          <a:p>
            <a:pPr lvl="2"/>
            <a:r>
              <a:rPr lang="en-US" i="1" dirty="0" smtClean="0"/>
              <a:t>Module ID</a:t>
            </a:r>
            <a:r>
              <a:rPr lang="en-US" dirty="0" smtClean="0"/>
              <a:t> (a number from 0-90) is the only means to address the communication partner</a:t>
            </a:r>
          </a:p>
          <a:p>
            <a:pPr lvl="3"/>
            <a:r>
              <a:rPr lang="en-US" dirty="0" smtClean="0"/>
              <a:t>Solved with peer-to-peer table</a:t>
            </a:r>
          </a:p>
          <a:p>
            <a:pPr lvl="1"/>
            <a:r>
              <a:rPr lang="en-US" b="1" u="sng" dirty="0" smtClean="0"/>
              <a:t>New Requirements</a:t>
            </a:r>
            <a:r>
              <a:rPr lang="en-US" dirty="0" smtClean="0"/>
              <a:t>:</a:t>
            </a:r>
          </a:p>
          <a:p>
            <a:pPr lvl="2"/>
            <a:r>
              <a:rPr lang="en-US" i="1" dirty="0" smtClean="0"/>
              <a:t>How to select Modbus TCP?</a:t>
            </a:r>
          </a:p>
          <a:p>
            <a:pPr lvl="3"/>
            <a:r>
              <a:rPr lang="en-US" dirty="0" smtClean="0"/>
              <a:t>SOLUTION: A 2</a:t>
            </a:r>
            <a:r>
              <a:rPr lang="en-US" baseline="30000" dirty="0" smtClean="0"/>
              <a:t>nd</a:t>
            </a:r>
            <a:r>
              <a:rPr lang="en-US" dirty="0" smtClean="0"/>
              <a:t> peer-to-peer selection</a:t>
            </a:r>
          </a:p>
          <a:p>
            <a:pPr lvl="2"/>
            <a:r>
              <a:rPr lang="en-US" i="1" dirty="0" smtClean="0"/>
              <a:t>How to select Modbus FC?</a:t>
            </a:r>
          </a:p>
          <a:p>
            <a:pPr lvl="2"/>
            <a:r>
              <a:rPr lang="en-US" i="1" dirty="0" smtClean="0"/>
              <a:t>How to select register address?</a:t>
            </a:r>
          </a:p>
          <a:p>
            <a:pPr lvl="2"/>
            <a:endParaRPr lang="en-US" i="1" dirty="0"/>
          </a:p>
          <a:p>
            <a:pPr lvl="2"/>
            <a:r>
              <a:rPr lang="en-US" dirty="0" smtClean="0"/>
              <a:t>These last two are solved with mapping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13" name="Lad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73679"/>
            <a:ext cx="3437792" cy="18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-&gt;Module ID"/>
          <p:cNvSpPr/>
          <p:nvPr/>
        </p:nvSpPr>
        <p:spPr>
          <a:xfrm>
            <a:off x="5391711" y="4036212"/>
            <a:ext cx="460622" cy="6765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pic>
        <p:nvPicPr>
          <p:cNvPr id="2050" name="P2P 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4143375"/>
            <a:ext cx="2752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-(Converts Module ID...)"/>
          <p:cNvSpPr/>
          <p:nvPr/>
        </p:nvSpPr>
        <p:spPr>
          <a:xfrm>
            <a:off x="5375034" y="3505200"/>
            <a:ext cx="3346933" cy="838200"/>
          </a:xfrm>
          <a:prstGeom prst="wedgeRoundRectCallout">
            <a:avLst>
              <a:gd name="adj1" fmla="val -44644"/>
              <a:gd name="adj2" fmla="val 10553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Converts </a:t>
            </a:r>
            <a:r>
              <a:rPr lang="en-US" i="1" dirty="0" smtClean="0"/>
              <a:t>Module ID</a:t>
            </a:r>
            <a:r>
              <a:rPr lang="en-US" dirty="0" smtClean="0"/>
              <a:t> (“RX/WX Device Number”) to an IP Address</a:t>
            </a:r>
            <a:endParaRPr lang="en-US" dirty="0"/>
          </a:p>
        </p:txBody>
      </p:sp>
      <p:pic>
        <p:nvPicPr>
          <p:cNvPr id="2051" name="P2P Modbus T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2162478" cy="28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-(Not only converts...)"/>
          <p:cNvSpPr/>
          <p:nvPr/>
        </p:nvSpPr>
        <p:spPr>
          <a:xfrm>
            <a:off x="3276600" y="4640192"/>
            <a:ext cx="3346933" cy="1227208"/>
          </a:xfrm>
          <a:prstGeom prst="wedgeRoundRectCallout">
            <a:avLst>
              <a:gd name="adj1" fmla="val 65390"/>
              <a:gd name="adj2" fmla="val -3459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only converts </a:t>
            </a:r>
            <a:r>
              <a:rPr lang="en-US" i="1" dirty="0" smtClean="0"/>
              <a:t>Module ID</a:t>
            </a:r>
            <a:r>
              <a:rPr lang="en-US" dirty="0" smtClean="0"/>
              <a:t> (“RX/WX Device Number”) to an IP Address but also selects Modbus TCP protocol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88446" y="0"/>
            <a:ext cx="3804347" cy="32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DL-PLC w/ECOM100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2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1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1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1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  <p:bldP spid="4" grpId="0" animBg="1"/>
      <p:bldP spid="4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92500" lnSpcReduction="200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ECOM100 History Lesson</a:t>
            </a:r>
          </a:p>
          <a:p>
            <a:pPr lvl="1"/>
            <a:r>
              <a:rPr lang="en-US" b="1" u="sng" dirty="0" smtClean="0"/>
              <a:t>Modbus TCP Client Mapping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/>
              <a:t>RX</a:t>
            </a:r>
            <a:r>
              <a:rPr lang="en-US" dirty="0" smtClean="0"/>
              <a:t>/</a:t>
            </a:r>
            <a:r>
              <a:rPr lang="en-US" b="1" dirty="0" smtClean="0"/>
              <a:t>WX</a:t>
            </a:r>
            <a:r>
              <a:rPr lang="en-US" dirty="0" smtClean="0"/>
              <a:t> operand to select both the Modbus FC &amp; the register address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2" name="Lad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73679"/>
            <a:ext cx="3437792" cy="18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-&gt;Module ID"/>
          <p:cNvSpPr/>
          <p:nvPr/>
        </p:nvSpPr>
        <p:spPr>
          <a:xfrm>
            <a:off x="5332988" y="5411017"/>
            <a:ext cx="460622" cy="6765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pic>
        <p:nvPicPr>
          <p:cNvPr id="3076" name="Client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01424"/>
            <a:ext cx="5311838" cy="38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88446" y="0"/>
            <a:ext cx="3804347" cy="32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DL-PLC w/ECOM100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8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82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45408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ECOM100 History </a:t>
            </a:r>
            <a:br>
              <a:rPr lang="en-US" dirty="0" smtClean="0"/>
            </a:br>
            <a:r>
              <a:rPr lang="en-US" dirty="0" smtClean="0"/>
              <a:t>Lesson</a:t>
            </a:r>
          </a:p>
          <a:p>
            <a:pPr lvl="1"/>
            <a:r>
              <a:rPr lang="en-US" b="1" u="sng" dirty="0" smtClean="0"/>
              <a:t>Modbus TCP Server </a:t>
            </a:r>
            <a:br>
              <a:rPr lang="en-US" b="1" u="sng" dirty="0" smtClean="0"/>
            </a:br>
            <a:r>
              <a:rPr lang="en-US" b="1" u="sng" dirty="0" smtClean="0"/>
              <a:t>Mapping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Responds to the Modbus FCs </a:t>
            </a:r>
            <a:br>
              <a:rPr lang="en-US" dirty="0" smtClean="0"/>
            </a:br>
            <a:r>
              <a:rPr lang="en-US" dirty="0" smtClean="0"/>
              <a:t>as shown</a:t>
            </a:r>
          </a:p>
          <a:p>
            <a:pPr lvl="2"/>
            <a:r>
              <a:rPr lang="en-US" dirty="0" smtClean="0"/>
              <a:t>Notice, however, FC03 &amp; </a:t>
            </a:r>
            <a:br>
              <a:rPr lang="en-US" dirty="0" smtClean="0"/>
            </a:br>
            <a:r>
              <a:rPr lang="en-US" dirty="0" smtClean="0"/>
              <a:t>FC04 both serve up DL-PLC’s</a:t>
            </a:r>
            <a:br>
              <a:rPr lang="en-US" dirty="0" smtClean="0"/>
            </a:br>
            <a:r>
              <a:rPr lang="en-US" dirty="0" smtClean="0"/>
              <a:t>V-memory</a:t>
            </a:r>
          </a:p>
          <a:p>
            <a:pPr lvl="3"/>
            <a:r>
              <a:rPr lang="en-US" dirty="0" smtClean="0"/>
              <a:t>This is not usually a problem</a:t>
            </a:r>
            <a:br>
              <a:rPr lang="en-US" dirty="0" smtClean="0"/>
            </a:br>
            <a:r>
              <a:rPr lang="en-US" dirty="0" smtClean="0"/>
              <a:t>for 3</a:t>
            </a:r>
            <a:r>
              <a:rPr lang="en-US" baseline="30000" dirty="0" smtClean="0"/>
              <a:t>rd</a:t>
            </a:r>
            <a:r>
              <a:rPr lang="en-US" dirty="0" smtClean="0"/>
              <a:t>-party Modbus TCP</a:t>
            </a:r>
            <a:br>
              <a:rPr lang="en-US" dirty="0" smtClean="0"/>
            </a:br>
            <a:r>
              <a:rPr lang="en-US" dirty="0" smtClean="0"/>
              <a:t>Clients, but…</a:t>
            </a:r>
          </a:p>
        </p:txBody>
      </p:sp>
      <p:pic>
        <p:nvPicPr>
          <p:cNvPr id="4098" name="Server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98" y="685800"/>
            <a:ext cx="3508902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88446" y="0"/>
            <a:ext cx="380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DL-PLC w/ECOM100 SLAVE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3744" y="1676400"/>
            <a:ext cx="3504056" cy="65251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563744" y="2328916"/>
            <a:ext cx="3504056" cy="216688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1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1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Modbus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ECOM100 History Lesson</a:t>
            </a:r>
          </a:p>
          <a:p>
            <a:pPr lvl="1"/>
            <a:r>
              <a:rPr lang="en-US" b="1" u="sng" dirty="0" smtClean="0"/>
              <a:t>New Problem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Modbus TCP Client mapping doesn’t allow the ability to address Modbus Input Registers!</a:t>
            </a:r>
          </a:p>
          <a:p>
            <a:pPr lvl="2"/>
            <a:r>
              <a:rPr lang="en-US" b="1" dirty="0" smtClean="0"/>
              <a:t>SOLUTION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Use an </a:t>
            </a:r>
            <a:r>
              <a:rPr lang="en-US" u="sng" dirty="0" smtClean="0"/>
              <a:t>odd length</a:t>
            </a:r>
            <a:r>
              <a:rPr lang="en-US" dirty="0" smtClean="0"/>
              <a:t> designation to change from using Holding Registers to using Input Registers</a:t>
            </a:r>
          </a:p>
          <a:p>
            <a:pPr lvl="3"/>
            <a:r>
              <a:rPr lang="en-US" dirty="0" smtClean="0"/>
              <a:t>Why this works: the length parameter is always an even number because it designates bytes and all Modbus registers are words (2 bytes)</a:t>
            </a:r>
          </a:p>
        </p:txBody>
      </p:sp>
      <p:pic>
        <p:nvPicPr>
          <p:cNvPr id="3076" name="Client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01424"/>
            <a:ext cx="5311838" cy="38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&quot;IR?&quot;"/>
          <p:cNvSpPr txBox="1"/>
          <p:nvPr/>
        </p:nvSpPr>
        <p:spPr>
          <a:xfrm>
            <a:off x="3810000" y="4191000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ClientMa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676400"/>
            <a:ext cx="5311837" cy="4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58611" y="3979178"/>
            <a:ext cx="4572000" cy="6858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88446" y="0"/>
            <a:ext cx="3804347" cy="32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DL-PLC w/ECOM100 MASTER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5" grpId="1" build="p"/>
      <p:bldP spid="4" grpId="0"/>
      <p:bldP spid="4" grpId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1750" cap="rnd">
          <a:solidFill>
            <a:srgbClr val="FF0000"/>
          </a:solidFill>
          <a:headEnd type="none"/>
          <a:tailEnd type="arrow"/>
        </a:ln>
        <a:effectLst>
          <a:outerShdw blurRad="76200" dist="76200" dir="2700000" algn="ctr" rotWithShape="0">
            <a:schemeClr val="bg1">
              <a:lumMod val="50000"/>
            </a:scheme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252911</TotalTime>
  <Words>2138</Words>
  <Application>Microsoft Office PowerPoint</Application>
  <PresentationFormat>On-screen Show (4:3)</PresentationFormat>
  <Paragraphs>609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Urban</vt:lpstr>
      <vt:lpstr>Do-more Technical Training</vt:lpstr>
      <vt:lpstr>Communications – Modbus TCP </vt:lpstr>
      <vt:lpstr>Communications – Modbus TCP </vt:lpstr>
      <vt:lpstr>Communications – Modbus TCP </vt:lpstr>
      <vt:lpstr>Communications – Modbus TCP </vt:lpstr>
      <vt:lpstr>Communications – Modbus TCP</vt:lpstr>
      <vt:lpstr>Communications – Modbus TCP</vt:lpstr>
      <vt:lpstr>Communications –  Modbus TCP</vt:lpstr>
      <vt:lpstr>Communications – Modbus TCP</vt:lpstr>
      <vt:lpstr>Communications – Modbus TCP</vt:lpstr>
      <vt:lpstr>Communications – Modbus TCP </vt:lpstr>
      <vt:lpstr>Communications – Modbus TCP </vt:lpstr>
      <vt:lpstr>Communications – Modbus TCP </vt:lpstr>
      <vt:lpstr>Communications – Modbus TCP </vt:lpstr>
      <vt:lpstr>Communications – Modbus TCP </vt:lpstr>
      <vt:lpstr>Communications – Modbus TCP </vt:lpstr>
      <vt:lpstr>Communications – Modbus TCP </vt:lpstr>
      <vt:lpstr>Communications – Modbus TCP </vt:lpstr>
      <vt:lpstr>Communications – Modbus TCP </vt:lpstr>
      <vt:lpstr>Communications – Modbus TCP</vt:lpstr>
      <vt:lpstr>Communications – Modbus TCP</vt:lpstr>
      <vt:lpstr>Communications – Modbus TCP</vt:lpstr>
      <vt:lpstr>Communications – Modbus TCP</vt:lpstr>
      <vt:lpstr>Communications – Modbus TCP</vt:lpstr>
      <vt:lpstr>Communications – Modbus TCP</vt:lpstr>
      <vt:lpstr>Communications – Modbus TCP </vt:lpstr>
      <vt:lpstr>Communications – Modbus TCP </vt:lpstr>
      <vt:lpstr>Communications – Modbus TCP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1953</cp:revision>
  <dcterms:created xsi:type="dcterms:W3CDTF">2014-08-20T17:24:46Z</dcterms:created>
  <dcterms:modified xsi:type="dcterms:W3CDTF">2016-06-13T14:46:18Z</dcterms:modified>
</cp:coreProperties>
</file>