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3"/>
  </p:notesMasterIdLst>
  <p:sldIdLst>
    <p:sldId id="256" r:id="rId3"/>
    <p:sldId id="282" r:id="rId4"/>
    <p:sldId id="285" r:id="rId5"/>
    <p:sldId id="286" r:id="rId6"/>
    <p:sldId id="288" r:id="rId7"/>
    <p:sldId id="289" r:id="rId8"/>
    <p:sldId id="283" r:id="rId9"/>
    <p:sldId id="290" r:id="rId10"/>
    <p:sldId id="291" r:id="rId11"/>
    <p:sldId id="292" r:id="rId12"/>
    <p:sldId id="295" r:id="rId13"/>
    <p:sldId id="284" r:id="rId14"/>
    <p:sldId id="296" r:id="rId15"/>
    <p:sldId id="297" r:id="rId16"/>
    <p:sldId id="301" r:id="rId17"/>
    <p:sldId id="298" r:id="rId18"/>
    <p:sldId id="299" r:id="rId19"/>
    <p:sldId id="300" r:id="rId20"/>
    <p:sldId id="304" r:id="rId21"/>
    <p:sldId id="305" r:id="rId22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6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808080"/>
    <a:srgbClr val="8080FF"/>
    <a:srgbClr val="00FFFF"/>
    <a:srgbClr val="008000"/>
    <a:srgbClr val="FA9106"/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5733" autoAdjust="0"/>
  </p:normalViewPr>
  <p:slideViewPr>
    <p:cSldViewPr>
      <p:cViewPr varScale="1">
        <p:scale>
          <a:sx n="117" d="100"/>
          <a:sy n="117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926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9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2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1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>
                <a:solidFill>
                  <a:srgbClr val="438086"/>
                </a:solidFill>
              </a:rPr>
              <a:pPr/>
              <a:t>5/23/2016</a:t>
            </a:fld>
            <a:endParaRPr lang="en-US">
              <a:solidFill>
                <a:srgbClr val="43808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43808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9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test3@adcsmiley.tld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test2@adcsmiley.tl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est1@adcsmiley.tld" TargetMode="External"/><Relationship Id="rId11" Type="http://schemas.openxmlformats.org/officeDocument/2006/relationships/hyperlink" Target="http://adcsmiley.tld/" TargetMode="External"/><Relationship Id="rId5" Type="http://schemas.openxmlformats.org/officeDocument/2006/relationships/hyperlink" Target="mailto:test0@adcsmiley.tld" TargetMode="External"/><Relationship Id="rId10" Type="http://schemas.openxmlformats.org/officeDocument/2006/relationships/hyperlink" Target="mailto:test5@adcsmiley.tld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test4@adcsmiley.tl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Do-more Technical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  <a:p>
            <a:r>
              <a:rPr lang="en-US" sz="2000" dirty="0"/>
              <a:t>(Email)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SETUPIP “Setup TCP/IP Parameters”</a:t>
            </a:r>
          </a:p>
          <a:p>
            <a:pPr lvl="1"/>
            <a:r>
              <a:rPr lang="en-US" dirty="0"/>
              <a:t>Configures TCP/IP networking parameters for onboard Ethernet port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Ethernet 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IntEthernet</a:t>
            </a:r>
            <a:endParaRPr lang="en-US" b="1" u="sng" dirty="0"/>
          </a:p>
          <a:p>
            <a:pPr lvl="2"/>
            <a:r>
              <a:rPr lang="en-US" u="sng" dirty="0"/>
              <a:t>IP Address</a:t>
            </a:r>
          </a:p>
          <a:p>
            <a:pPr lvl="3"/>
            <a:r>
              <a:rPr lang="en-US" u="sng" dirty="0"/>
              <a:t>Fixed</a:t>
            </a:r>
            <a:r>
              <a:rPr lang="en-US" dirty="0"/>
              <a:t>: Regular IP address format</a:t>
            </a:r>
          </a:p>
          <a:p>
            <a:pPr lvl="3"/>
            <a:r>
              <a:rPr lang="en-US" u="sng" dirty="0"/>
              <a:t>Variable</a:t>
            </a:r>
            <a:r>
              <a:rPr lang="en-US" dirty="0"/>
              <a:t>: D-memory format (double-word)</a:t>
            </a:r>
            <a:endParaRPr lang="en-US" u="sng" dirty="0"/>
          </a:p>
          <a:p>
            <a:pPr lvl="2"/>
            <a:r>
              <a:rPr lang="en-US" u="sng" dirty="0"/>
              <a:t>Subnet Mask</a:t>
            </a:r>
            <a:r>
              <a:rPr lang="en-US" dirty="0"/>
              <a:t>: (</a:t>
            </a:r>
            <a:r>
              <a:rPr lang="en-US" u="sng" dirty="0"/>
              <a:t>Fixed</a:t>
            </a:r>
            <a:r>
              <a:rPr lang="en-US" dirty="0"/>
              <a:t> / </a:t>
            </a:r>
            <a:r>
              <a:rPr lang="en-US" u="sng" dirty="0"/>
              <a:t>Variable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Gateway Address</a:t>
            </a:r>
            <a:r>
              <a:rPr lang="en-US" dirty="0"/>
              <a:t>: (</a:t>
            </a:r>
            <a:r>
              <a:rPr lang="en-US" u="sng" dirty="0"/>
              <a:t>Fixed</a:t>
            </a:r>
            <a:r>
              <a:rPr lang="en-US" dirty="0"/>
              <a:t> / </a:t>
            </a:r>
            <a:r>
              <a:rPr lang="en-US" u="sng" dirty="0"/>
              <a:t>Variable</a:t>
            </a:r>
          </a:p>
          <a:p>
            <a:pPr lvl="2"/>
            <a:r>
              <a:rPr lang="en-US" u="sng" dirty="0"/>
              <a:t>On Success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On Error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leg leading-edge-triggered</a:t>
            </a:r>
            <a:endParaRPr lang="en-US" u="sng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System data words reflect current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settings: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IPAddress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DST18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</a:t>
            </a:r>
            <a:r>
              <a:rPr lang="en-US" b="1" i="1" dirty="0" err="1">
                <a:solidFill>
                  <a:srgbClr val="0070C0"/>
                </a:solidFill>
                <a:sym typeface="Wingdings" panose="05000000000000000000" pitchFamily="2" charset="2"/>
              </a:rPr>
              <a:t>NetMask</a:t>
            </a:r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DST19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en-US" b="1" i="1" dirty="0">
                <a:solidFill>
                  <a:srgbClr val="0070C0"/>
                </a:solidFill>
                <a:sym typeface="Wingdings" panose="05000000000000000000" pitchFamily="2" charset="2"/>
              </a:rPr>
              <a:t>$Gateway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DST20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marL="109728" indent="0">
              <a:buNone/>
            </a:pPr>
            <a:r>
              <a:rPr lang="en-US" b="1" i="1" dirty="0">
                <a:solidFill>
                  <a:srgbClr val="FF0000"/>
                </a:solidFill>
                <a:sym typeface="Wingdings" panose="05000000000000000000" pitchFamily="2" charset="2"/>
              </a:rPr>
              <a:t>NOTE: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 Writes to ROM. Could take</a:t>
            </a:r>
            <a:b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several seconds to complete. Use sparingly</a:t>
            </a:r>
            <a:b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due to ROM’s limited writes (</a:t>
            </a:r>
            <a:r>
              <a:rPr lang="en-US" dirty="0">
                <a:solidFill>
                  <a:srgbClr val="FF0000"/>
                </a:solidFill>
              </a:rPr>
              <a:t>≈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100K).</a:t>
            </a:r>
            <a:endParaRPr lang="en-US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2050" name="SETUP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622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SETUPIP(edit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845767"/>
            <a:ext cx="3876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SETUPIP(example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648325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(Password?)"/>
          <p:cNvSpPr/>
          <p:nvPr/>
        </p:nvSpPr>
        <p:spPr>
          <a:xfrm>
            <a:off x="609600" y="3581400"/>
            <a:ext cx="3505200" cy="1724396"/>
          </a:xfrm>
          <a:prstGeom prst="wedgeRoundRectCallout">
            <a:avLst>
              <a:gd name="adj1" fmla="val 71445"/>
              <a:gd name="adj2" fmla="val -9134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Double-words are used with “unsigned byte” casting to make the line containing the IP address octet in the INIT instruction more readable</a:t>
            </a:r>
          </a:p>
        </p:txBody>
      </p:sp>
    </p:spTree>
    <p:extLst>
      <p:ext uri="{BB962C8B-B14F-4D97-AF65-F5344CB8AC3E}">
        <p14:creationId xmlns:p14="http://schemas.microsoft.com/office/powerpoint/2010/main" val="2287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41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41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41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SETUPNOD “Setup Ethernet Node Parameters”</a:t>
            </a:r>
          </a:p>
          <a:p>
            <a:pPr lvl="1"/>
            <a:r>
              <a:rPr lang="en-US" dirty="0"/>
              <a:t>Configures node parameters for onboard Ethernet port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Ethernet 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IntEthernet</a:t>
            </a:r>
            <a:endParaRPr lang="en-US" b="1" u="sng" dirty="0"/>
          </a:p>
          <a:p>
            <a:pPr lvl="2"/>
            <a:r>
              <a:rPr lang="en-US" u="sng" dirty="0"/>
              <a:t>Node Number</a:t>
            </a:r>
            <a:r>
              <a:rPr lang="en-US" dirty="0"/>
              <a:t>: 32-bit signed (0 to 2,147,483,647)</a:t>
            </a:r>
            <a:endParaRPr lang="en-US" u="sng" dirty="0"/>
          </a:p>
          <a:p>
            <a:pPr lvl="2"/>
            <a:r>
              <a:rPr lang="en-US" u="sng" dirty="0"/>
              <a:t>Node Name</a:t>
            </a:r>
            <a:r>
              <a:rPr lang="en-US" dirty="0"/>
              <a:t>: 0 to 256 alphanumeric characters</a:t>
            </a:r>
          </a:p>
          <a:p>
            <a:pPr lvl="3"/>
            <a:r>
              <a:rPr lang="en-US" dirty="0"/>
              <a:t>Also stored in system parameter string </a:t>
            </a:r>
            <a:r>
              <a:rPr lang="en-US" b="1" i="1" dirty="0" err="1">
                <a:solidFill>
                  <a:srgbClr val="0070C0"/>
                </a:solidFill>
              </a:rPr>
              <a:t>SysName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u="sng" dirty="0"/>
              <a:t>Node Description</a:t>
            </a:r>
            <a:r>
              <a:rPr lang="en-US" dirty="0"/>
              <a:t>: 0 to 256 alphanumeric characters</a:t>
            </a:r>
          </a:p>
          <a:p>
            <a:pPr lvl="3"/>
            <a:r>
              <a:rPr lang="en-US" dirty="0"/>
              <a:t>Also stored in system parameter string </a:t>
            </a:r>
            <a:r>
              <a:rPr lang="en-US" b="1" i="1" dirty="0" err="1">
                <a:solidFill>
                  <a:srgbClr val="0070C0"/>
                </a:solidFill>
              </a:rPr>
              <a:t>SysDesc</a:t>
            </a:r>
            <a:endParaRPr lang="en-US" dirty="0">
              <a:solidFill>
                <a:srgbClr val="0070C0"/>
              </a:solidFill>
            </a:endParaRPr>
          </a:p>
          <a:p>
            <a:pPr lvl="2"/>
            <a:r>
              <a:rPr lang="en-US" u="sng" dirty="0"/>
              <a:t>On Success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On Error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leg leading-edge-triggered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  <a:p>
            <a:pPr marL="109728" indent="0">
              <a:buNone/>
            </a:pPr>
            <a:r>
              <a:rPr lang="en-US" b="1" i="1" dirty="0">
                <a:solidFill>
                  <a:srgbClr val="FF0000"/>
                </a:solidFill>
                <a:sym typeface="Wingdings" panose="05000000000000000000" pitchFamily="2" charset="2"/>
              </a:rPr>
              <a:t>NOTE: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 Writes to ROM. Could take several seconds to complete. Use sparingly due to ROM’s limited writes (</a:t>
            </a:r>
            <a:r>
              <a:rPr lang="en-US" dirty="0">
                <a:solidFill>
                  <a:srgbClr val="FF0000"/>
                </a:solidFill>
              </a:rPr>
              <a:t>≈</a:t>
            </a:r>
            <a:r>
              <a:rPr lang="en-US" i="1" dirty="0">
                <a:solidFill>
                  <a:srgbClr val="FF0000"/>
                </a:solidFill>
                <a:sym typeface="Wingdings" panose="05000000000000000000" pitchFamily="2" charset="2"/>
              </a:rPr>
              <a:t>100K).</a:t>
            </a:r>
            <a:endParaRPr lang="en-US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24100"/>
            <a:ext cx="29718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8766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5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61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Built-in Ethernet Port</a:t>
            </a:r>
          </a:p>
          <a:p>
            <a:pPr lvl="1"/>
            <a:r>
              <a:rPr lang="en-US" dirty="0"/>
              <a:t>To send Email requires an SMTP Client Device</a:t>
            </a:r>
          </a:p>
          <a:p>
            <a:pPr lvl="2"/>
            <a:r>
              <a:rPr lang="en-US" dirty="0"/>
              <a:t>Use </a:t>
            </a:r>
            <a:r>
              <a:rPr lang="en-US" i="1" dirty="0"/>
              <a:t>Device </a:t>
            </a:r>
            <a:br>
              <a:rPr lang="en-US" i="1" dirty="0"/>
            </a:br>
            <a:r>
              <a:rPr lang="en-US" i="1" dirty="0"/>
              <a:t>Configuration</a:t>
            </a:r>
            <a:br>
              <a:rPr lang="en-US" i="1" dirty="0"/>
            </a:br>
            <a:r>
              <a:rPr lang="en-US" dirty="0"/>
              <a:t>to create</a:t>
            </a:r>
          </a:p>
          <a:p>
            <a:pPr lvl="2"/>
            <a:r>
              <a:rPr lang="en-US" dirty="0"/>
              <a:t>Follow</a:t>
            </a:r>
            <a:br>
              <a:rPr lang="en-US" dirty="0"/>
            </a:br>
            <a:r>
              <a:rPr lang="en-US" dirty="0"/>
              <a:t>Configuration</a:t>
            </a:r>
            <a:br>
              <a:rPr lang="en-US" dirty="0"/>
            </a:br>
            <a:r>
              <a:rPr lang="en-US" dirty="0"/>
              <a:t>Notes</a:t>
            </a:r>
          </a:p>
          <a:p>
            <a:pPr lvl="2"/>
            <a:r>
              <a:rPr lang="en-US" dirty="0"/>
              <a:t>DNS Lookup</a:t>
            </a:r>
            <a:br>
              <a:rPr lang="en-US" dirty="0"/>
            </a:br>
            <a:r>
              <a:rPr lang="en-US" dirty="0"/>
              <a:t>button</a:t>
            </a:r>
          </a:p>
        </p:txBody>
      </p:sp>
      <p:pic>
        <p:nvPicPr>
          <p:cNvPr id="5122" name="Edit SMT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38" y="2514600"/>
            <a:ext cx="5487120" cy="4179142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 rot="16200000">
            <a:off x="5922569" y="3602432"/>
            <a:ext cx="804062" cy="457200"/>
          </a:xfrm>
          <a:prstGeom prst="rightArrow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PAddressLook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419600"/>
            <a:ext cx="3295650" cy="135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EditSMTP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70" y="2524125"/>
            <a:ext cx="5504688" cy="4192524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2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1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1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PING “Ping Ethernet Device”</a:t>
            </a:r>
          </a:p>
          <a:p>
            <a:pPr lvl="1"/>
            <a:r>
              <a:rPr lang="en-US" dirty="0"/>
              <a:t>Sends an ICMP ping to see if a particular IP </a:t>
            </a:r>
            <a:br>
              <a:rPr lang="en-US" dirty="0"/>
            </a:br>
            <a:r>
              <a:rPr lang="en-US" dirty="0"/>
              <a:t>Address is reachable from the Do-more PLC</a:t>
            </a:r>
          </a:p>
          <a:p>
            <a:pPr lvl="1"/>
            <a:r>
              <a:rPr lang="en-US" dirty="0"/>
              <a:t>Fully asynchronous instruction (red 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IntEthernet</a:t>
            </a:r>
            <a:endParaRPr lang="en-US" b="1" u="sng" dirty="0"/>
          </a:p>
          <a:p>
            <a:pPr lvl="2"/>
            <a:r>
              <a:rPr lang="en-US" u="sng" dirty="0"/>
              <a:t>Remote Address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Fixed IP Address</a:t>
            </a:r>
          </a:p>
          <a:p>
            <a:pPr lvl="3"/>
            <a:r>
              <a:rPr lang="en-US" dirty="0"/>
              <a:t>Variable IP Address – D-memory </a:t>
            </a:r>
            <a:br>
              <a:rPr lang="en-US" dirty="0"/>
            </a:br>
            <a:r>
              <a:rPr lang="en-US" dirty="0"/>
              <a:t>double-word</a:t>
            </a:r>
          </a:p>
          <a:p>
            <a:pPr lvl="3"/>
            <a:r>
              <a:rPr lang="en-US" dirty="0"/>
              <a:t>Slave ID – (Module ID)</a:t>
            </a:r>
          </a:p>
          <a:p>
            <a:pPr lvl="2"/>
            <a:r>
              <a:rPr lang="en-US" u="sng" dirty="0"/>
              <a:t>Network Timeout</a:t>
            </a:r>
            <a:r>
              <a:rPr lang="en-US" dirty="0"/>
              <a:t>: How long to wait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ms</a:t>
            </a:r>
            <a:r>
              <a:rPr lang="en-US" dirty="0"/>
              <a:t> (0-65,535)</a:t>
            </a:r>
            <a:endParaRPr lang="en-US" u="sng" dirty="0"/>
          </a:p>
          <a:p>
            <a:pPr lvl="2"/>
            <a:r>
              <a:rPr lang="en-US" u="sng" dirty="0"/>
              <a:t>Round Trip Time</a:t>
            </a:r>
            <a:r>
              <a:rPr lang="en-US" dirty="0"/>
              <a:t> (optional): Time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ms</a:t>
            </a:r>
            <a:r>
              <a:rPr lang="en-US" dirty="0"/>
              <a:t> the response took</a:t>
            </a:r>
          </a:p>
          <a:p>
            <a:pPr lvl="2"/>
            <a:r>
              <a:rPr lang="en-US" u="sng" dirty="0"/>
              <a:t>On Success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On Error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leg leading-edge-triggered</a:t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057400"/>
            <a:ext cx="29051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3663164"/>
            <a:ext cx="38766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70000" lnSpcReduction="20000"/>
          </a:bodyPr>
          <a:lstStyle/>
          <a:p>
            <a:r>
              <a:rPr lang="en-US" b="1" dirty="0"/>
              <a:t>EMAIL “Send </a:t>
            </a:r>
            <a:r>
              <a:rPr lang="en-US" b="1" dirty="0" err="1"/>
              <a:t>EMail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Sends email</a:t>
            </a:r>
          </a:p>
          <a:p>
            <a:pPr lvl="1"/>
            <a:r>
              <a:rPr lang="en-US" dirty="0"/>
              <a:t>Fully asynchronous instruction (red </a:t>
            </a:r>
            <a:br>
              <a:rPr lang="en-US" dirty="0"/>
            </a:br>
            <a:r>
              <a:rPr lang="en-US" dirty="0"/>
              <a:t>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SMTP 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MyEmailClient</a:t>
            </a:r>
            <a:endParaRPr lang="en-US" b="1" u="sng" dirty="0"/>
          </a:p>
          <a:p>
            <a:pPr lvl="2"/>
            <a:r>
              <a:rPr lang="en-US" u="sng" dirty="0"/>
              <a:t>To</a:t>
            </a:r>
            <a:r>
              <a:rPr lang="en-US" dirty="0"/>
              <a:t> / </a:t>
            </a:r>
            <a:r>
              <a:rPr lang="en-US" u="sng" dirty="0"/>
              <a:t>Cc</a:t>
            </a:r>
            <a:r>
              <a:rPr lang="en-US" dirty="0"/>
              <a:t> / </a:t>
            </a:r>
            <a:r>
              <a:rPr lang="en-US" u="sng" dirty="0"/>
              <a:t>Bcc</a:t>
            </a:r>
            <a:r>
              <a:rPr lang="en-US" dirty="0"/>
              <a:t>: pertinent email </a:t>
            </a:r>
            <a:br>
              <a:rPr lang="en-US" dirty="0"/>
            </a:br>
            <a:r>
              <a:rPr lang="en-US" dirty="0"/>
              <a:t>addresses (max 1024 characters)</a:t>
            </a:r>
          </a:p>
          <a:p>
            <a:pPr lvl="2"/>
            <a:r>
              <a:rPr lang="en-US" u="sng" dirty="0"/>
              <a:t>Subject</a:t>
            </a:r>
            <a:r>
              <a:rPr lang="en-US" dirty="0"/>
              <a:t>: text for the subject line </a:t>
            </a:r>
            <a:br>
              <a:rPr lang="en-US" dirty="0"/>
            </a:br>
            <a:r>
              <a:rPr lang="en-US" dirty="0"/>
              <a:t>(max 1024 characters)</a:t>
            </a:r>
          </a:p>
          <a:p>
            <a:pPr lvl="2"/>
            <a:r>
              <a:rPr lang="en-US" u="sng" dirty="0"/>
              <a:t>Automatically insert space after </a:t>
            </a:r>
            <a:br>
              <a:rPr lang="en-US" u="sng" dirty="0"/>
            </a:br>
            <a:r>
              <a:rPr lang="en-US" u="sng" dirty="0"/>
              <a:t>each term</a:t>
            </a:r>
            <a:r>
              <a:rPr lang="en-US" dirty="0"/>
              <a:t> (optional): for use if </a:t>
            </a:r>
            <a:br>
              <a:rPr lang="en-US" dirty="0"/>
            </a:br>
            <a:r>
              <a:rPr lang="en-US" dirty="0"/>
              <a:t>sending embedded terms in email message</a:t>
            </a:r>
          </a:p>
          <a:p>
            <a:pPr lvl="2"/>
            <a:r>
              <a:rPr lang="en-US" u="sng" dirty="0"/>
              <a:t>Message</a:t>
            </a:r>
            <a:r>
              <a:rPr lang="en-US" dirty="0"/>
              <a:t>: text body of the email with optional embedded fields (text, control characters, strings, elements, formatting &amp; string selection functions, raw data) – </a:t>
            </a:r>
            <a:r>
              <a:rPr lang="en-US" i="1" dirty="0"/>
              <a:t>See next slide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endParaRPr lang="en-US" u="sng" dirty="0"/>
          </a:p>
          <a:p>
            <a:pPr lvl="2"/>
            <a:r>
              <a:rPr lang="en-US" u="sng" dirty="0"/>
              <a:t>On Success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On Error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leg leading-edge-triggered</a:t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905250" cy="28860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2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22129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EMAIL “Send </a:t>
            </a:r>
            <a:r>
              <a:rPr lang="en-US" b="1" dirty="0" err="1"/>
              <a:t>EMail</a:t>
            </a:r>
            <a:r>
              <a:rPr lang="en-US" b="1" dirty="0"/>
              <a:t>”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Message</a:t>
            </a:r>
            <a:r>
              <a:rPr lang="en-US" dirty="0"/>
              <a:t>: text body of the email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String Literals</a:t>
            </a:r>
            <a:r>
              <a:rPr lang="en-US" dirty="0">
                <a:sym typeface="Wingdings" panose="05000000000000000000" pitchFamily="2" charset="2"/>
              </a:rPr>
              <a:t> – ASCII text in double quotes (e.g. “Hi!”)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Data Elements</a:t>
            </a:r>
            <a:r>
              <a:rPr lang="en-US" dirty="0">
                <a:sym typeface="Wingdings" panose="05000000000000000000" pitchFamily="2" charset="2"/>
              </a:rPr>
              <a:t> – (e.g. “The current count is” </a:t>
            </a:r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CT0.Acc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Control Characters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$$  $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$”  “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$L  &lt;LF&gt; (line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$N  &lt;CR&gt;&lt;LF&gt; (carriage return, line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$P  &lt;FF&gt; (form feed)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$R  &lt;CR&gt; (carriage return)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$T  &lt;TAB&gt; (tab)</a:t>
            </a:r>
          </a:p>
          <a:p>
            <a:pPr lvl="4"/>
            <a:r>
              <a:rPr lang="en-US" i="1" dirty="0">
                <a:sym typeface="Wingdings" panose="05000000000000000000" pitchFamily="2" charset="2"/>
              </a:rPr>
              <a:t>$</a:t>
            </a:r>
            <a:r>
              <a:rPr lang="en-US" i="1" dirty="0" err="1">
                <a:sym typeface="Wingdings" panose="05000000000000000000" pitchFamily="2" charset="2"/>
              </a:rPr>
              <a:t>hh</a:t>
            </a:r>
            <a:r>
              <a:rPr lang="en-US" i="1" dirty="0">
                <a:sym typeface="Wingdings" panose="05000000000000000000" pitchFamily="2" charset="2"/>
              </a:rPr>
              <a:t>  </a:t>
            </a:r>
            <a:r>
              <a:rPr lang="en-US" i="1" dirty="0" err="1">
                <a:sym typeface="Wingdings" panose="05000000000000000000" pitchFamily="2" charset="2"/>
              </a:rPr>
              <a:t>hh</a:t>
            </a:r>
            <a:r>
              <a:rPr lang="en-US" i="1" dirty="0">
                <a:sym typeface="Wingdings" panose="05000000000000000000" pitchFamily="2" charset="2"/>
              </a:rPr>
              <a:t> (any one-byte hex value)</a:t>
            </a:r>
          </a:p>
          <a:p>
            <a:pPr lvl="3"/>
            <a:r>
              <a:rPr lang="en-US" i="1" dirty="0">
                <a:sym typeface="Wingdings" panose="05000000000000000000" pitchFamily="2" charset="2"/>
              </a:rPr>
              <a:t>Formatting Functions </a:t>
            </a:r>
            <a:r>
              <a:rPr lang="en-US" dirty="0">
                <a:sym typeface="Wingdings" panose="05000000000000000000" pitchFamily="2" charset="2"/>
              </a:rPr>
              <a:t>[see Do-more Designer Help Topic DMD0168]</a:t>
            </a:r>
            <a:endParaRPr lang="en-US" i="1" dirty="0">
              <a:sym typeface="Wingdings" panose="05000000000000000000" pitchFamily="2" charset="2"/>
            </a:endParaRP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FmtString</a:t>
            </a:r>
            <a:r>
              <a:rPr lang="en-US" i="1" dirty="0">
                <a:sym typeface="Wingdings" panose="05000000000000000000" pitchFamily="2" charset="2"/>
              </a:rPr>
              <a:t> – </a:t>
            </a:r>
            <a:r>
              <a:rPr lang="en-US" dirty="0">
                <a:sym typeface="Wingdings" panose="05000000000000000000" pitchFamily="2" charset="2"/>
              </a:rPr>
              <a:t>Sets length and/or justifies text within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FmtBit</a:t>
            </a:r>
            <a:r>
              <a:rPr lang="en-US" dirty="0">
                <a:sym typeface="Wingdings" panose="05000000000000000000" pitchFamily="2" charset="2"/>
              </a:rPr>
              <a:t> – Formats bits’ values as a text instead of just 0 or 1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FmtInt</a:t>
            </a:r>
            <a:r>
              <a:rPr lang="en-US" dirty="0">
                <a:sym typeface="Wingdings" panose="05000000000000000000" pitchFamily="2" charset="2"/>
              </a:rPr>
              <a:t> – Formats how an integer is represented 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FmtReal</a:t>
            </a:r>
            <a:r>
              <a:rPr lang="en-US" dirty="0">
                <a:sym typeface="Wingdings" panose="05000000000000000000" pitchFamily="2" charset="2"/>
              </a:rPr>
              <a:t> – Formats how real numbers are represented in a string</a:t>
            </a:r>
          </a:p>
          <a:p>
            <a:pPr lvl="4"/>
            <a:r>
              <a:rPr lang="en-US" i="1" dirty="0" err="1">
                <a:sym typeface="Wingdings" panose="05000000000000000000" pitchFamily="2" charset="2"/>
              </a:rPr>
              <a:t>FmtTMR</a:t>
            </a:r>
            <a:r>
              <a:rPr lang="en-US" dirty="0">
                <a:sym typeface="Wingdings" panose="05000000000000000000" pitchFamily="2" charset="2"/>
              </a:rPr>
              <a:t> – Formats how Timer Accumulator values are represented in a string</a:t>
            </a:r>
          </a:p>
          <a:p>
            <a:pPr lvl="4"/>
            <a:r>
              <a:rPr lang="en-US" i="1" dirty="0" err="1"/>
              <a:t>FmtDate</a:t>
            </a:r>
            <a:r>
              <a:rPr lang="en-US" dirty="0"/>
              <a:t> – Formats how a Date stamp is represented in a string</a:t>
            </a:r>
          </a:p>
          <a:p>
            <a:pPr lvl="4"/>
            <a:r>
              <a:rPr lang="en-US" i="1" dirty="0" err="1"/>
              <a:t>FmtTime</a:t>
            </a:r>
            <a:r>
              <a:rPr lang="en-US" dirty="0"/>
              <a:t> – Formats how a Time stamp is represented in a string</a:t>
            </a:r>
          </a:p>
          <a:p>
            <a:pPr lvl="4"/>
            <a:r>
              <a:rPr lang="en-US" i="1" dirty="0"/>
              <a:t>Lookup</a:t>
            </a:r>
            <a:r>
              <a:rPr lang="en-US" dirty="0"/>
              <a:t> – Selects a string in a list to represent a value</a:t>
            </a:r>
          </a:p>
          <a:p>
            <a:pPr lvl="4"/>
            <a:r>
              <a:rPr lang="en-US" i="1" dirty="0"/>
              <a:t>Raw</a:t>
            </a:r>
            <a:r>
              <a:rPr lang="en-US" dirty="0"/>
              <a:t> – Places bytes of data from a data block into a string</a:t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027" name="FmtString 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05000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V-FmtString Righ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FmtString Cen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04999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DV-FmtString Cen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FmtBit onof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05000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DV-FmtBit onof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FmtIn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04998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DV-FmtI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FmtR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905000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DV-FmtRea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FmtTM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05000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DV-FmtTM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FmtDa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10443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DV-FmtDa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FmtTim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04997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DV-FmtTim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Lookup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10443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DV-Lookup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732828"/>
            <a:ext cx="76581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Raw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1" y="1910443"/>
            <a:ext cx="5067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DV-Raw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" y="3502867"/>
            <a:ext cx="76581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STRPUTB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28140"/>
            <a:ext cx="28670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2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3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4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65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86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27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68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81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62500" lnSpcReduction="20000"/>
          </a:bodyPr>
          <a:lstStyle/>
          <a:p>
            <a:r>
              <a:rPr lang="en-US" b="1" dirty="0"/>
              <a:t>DNSLOOKUP “Name to IP Address”</a:t>
            </a:r>
          </a:p>
          <a:p>
            <a:pPr lvl="1"/>
            <a:r>
              <a:rPr lang="en-US" dirty="0"/>
              <a:t>Finds IP address assigned to a device using </a:t>
            </a:r>
            <a:br>
              <a:rPr lang="en-US" dirty="0"/>
            </a:br>
            <a:r>
              <a:rPr lang="en-US" dirty="0"/>
              <a:t>DNS protocol.</a:t>
            </a:r>
          </a:p>
          <a:p>
            <a:pPr lvl="1"/>
            <a:r>
              <a:rPr lang="en-US" dirty="0"/>
              <a:t>Fully asynchronous instruction (red </a:t>
            </a:r>
            <a:br>
              <a:rPr lang="en-US" dirty="0"/>
            </a:br>
            <a:r>
              <a:rPr lang="en-US" dirty="0"/>
              <a:t>triangle)</a:t>
            </a:r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IntEthernet</a:t>
            </a:r>
            <a:endParaRPr lang="en-US" b="1" u="sng" dirty="0"/>
          </a:p>
          <a:p>
            <a:pPr lvl="2"/>
            <a:r>
              <a:rPr lang="en-US" u="sng" dirty="0"/>
              <a:t>Preferred DNS Server</a:t>
            </a:r>
            <a:r>
              <a:rPr lang="en-US" dirty="0"/>
              <a:t> (Fixed / Variable): </a:t>
            </a:r>
            <a:br>
              <a:rPr lang="en-US" dirty="0"/>
            </a:br>
            <a:r>
              <a:rPr lang="en-US" dirty="0"/>
              <a:t>IP address to contact for resolving the </a:t>
            </a:r>
            <a:br>
              <a:rPr lang="en-US" dirty="0"/>
            </a:br>
            <a:r>
              <a:rPr lang="en-US" dirty="0"/>
              <a:t>name. Default is 8.8.8.8 (Google’s public </a:t>
            </a:r>
            <a:br>
              <a:rPr lang="en-US" dirty="0"/>
            </a:br>
            <a:r>
              <a:rPr lang="en-US" dirty="0"/>
              <a:t>DNS Server)</a:t>
            </a:r>
          </a:p>
          <a:p>
            <a:pPr lvl="2"/>
            <a:r>
              <a:rPr lang="en-US" u="sng" dirty="0"/>
              <a:t>Alternate DNS Server</a:t>
            </a:r>
            <a:r>
              <a:rPr lang="en-US" dirty="0"/>
              <a:t> (No / Fixed / </a:t>
            </a:r>
            <a:br>
              <a:rPr lang="en-US" dirty="0"/>
            </a:br>
            <a:r>
              <a:rPr lang="en-US" dirty="0"/>
              <a:t>Variable): IP address to contact if the </a:t>
            </a:r>
            <a:br>
              <a:rPr lang="en-US" dirty="0"/>
            </a:br>
            <a:r>
              <a:rPr lang="en-US" dirty="0"/>
              <a:t>preferred one fails. Default is the </a:t>
            </a:r>
            <a:br>
              <a:rPr lang="en-US" dirty="0"/>
            </a:br>
            <a:r>
              <a:rPr lang="en-US" dirty="0"/>
              <a:t>secondary DNS Server IP address from </a:t>
            </a:r>
            <a:br>
              <a:rPr lang="en-US" dirty="0"/>
            </a:br>
            <a:r>
              <a:rPr lang="en-US" dirty="0"/>
              <a:t>the network setup on the PC running </a:t>
            </a:r>
            <a:br>
              <a:rPr lang="en-US" dirty="0"/>
            </a:br>
            <a:r>
              <a:rPr lang="en-US" dirty="0"/>
              <a:t>Do-more Designer</a:t>
            </a:r>
          </a:p>
          <a:p>
            <a:pPr lvl="2"/>
            <a:r>
              <a:rPr lang="en-US" u="sng" dirty="0"/>
              <a:t>Name</a:t>
            </a:r>
            <a:r>
              <a:rPr lang="en-US" dirty="0"/>
              <a:t>: the name that is to be resolved to an IP address (e.g. mail.google.com)</a:t>
            </a:r>
          </a:p>
          <a:p>
            <a:pPr lvl="2"/>
            <a:r>
              <a:rPr lang="en-US" u="sng" dirty="0"/>
              <a:t>IP Address Result</a:t>
            </a:r>
            <a:r>
              <a:rPr lang="en-US" dirty="0"/>
              <a:t>: where to store the result</a:t>
            </a:r>
            <a:endParaRPr lang="en-US" u="sng" dirty="0"/>
          </a:p>
          <a:p>
            <a:pPr lvl="2"/>
            <a:r>
              <a:rPr lang="en-US" u="sng" dirty="0"/>
              <a:t>On Success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  <a:endParaRPr lang="en-US" u="sng" dirty="0"/>
          </a:p>
          <a:p>
            <a:pPr lvl="2"/>
            <a:r>
              <a:rPr lang="en-US" u="sng" dirty="0"/>
              <a:t>On Error</a:t>
            </a:r>
            <a:r>
              <a:rPr lang="en-US" dirty="0"/>
              <a:t>: (</a:t>
            </a:r>
            <a:r>
              <a:rPr lang="en-US" u="sng" dirty="0"/>
              <a:t>Set bit</a:t>
            </a:r>
            <a:r>
              <a:rPr lang="en-US" dirty="0"/>
              <a:t> / </a:t>
            </a:r>
            <a:r>
              <a:rPr lang="en-US" u="sng" dirty="0"/>
              <a:t>JMP to Stage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 leg leading-edge-triggered</a:t>
            </a:r>
            <a:br>
              <a:rPr lang="en-US" dirty="0"/>
            </a:b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886200" cy="32670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13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Instruction Set (Ethernet)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1128"/>
          </a:xfrm>
        </p:spPr>
        <p:txBody>
          <a:bodyPr numCol="1">
            <a:normAutofit/>
          </a:bodyPr>
          <a:lstStyle/>
          <a:p>
            <a:r>
              <a:rPr lang="en-US" b="1" dirty="0"/>
              <a:t>DEVWRITE “Write Device Register”</a:t>
            </a:r>
          </a:p>
          <a:p>
            <a:pPr lvl="1"/>
            <a:r>
              <a:rPr lang="en-US" dirty="0"/>
              <a:t>Writes a configuration value to a register in a Device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Parameters:</a:t>
            </a:r>
          </a:p>
          <a:p>
            <a:pPr lvl="2"/>
            <a:r>
              <a:rPr lang="en-US" u="sng" dirty="0"/>
              <a:t>Device</a:t>
            </a:r>
            <a:r>
              <a:rPr lang="en-US" dirty="0"/>
              <a:t>: </a:t>
            </a:r>
            <a:r>
              <a:rPr lang="en-US" b="1" dirty="0"/>
              <a:t>@</a:t>
            </a:r>
            <a:r>
              <a:rPr lang="en-US" b="1" dirty="0" err="1"/>
              <a:t>MySMTPClient</a:t>
            </a:r>
            <a:endParaRPr lang="en-US" b="1" u="sng" dirty="0"/>
          </a:p>
          <a:p>
            <a:pPr lvl="2"/>
            <a:r>
              <a:rPr lang="en-US" u="sng" dirty="0"/>
              <a:t>Write Register</a:t>
            </a:r>
            <a:r>
              <a:rPr lang="en-US" dirty="0"/>
              <a:t> (pull-down selection): valid registers for chosen Device</a:t>
            </a:r>
          </a:p>
          <a:p>
            <a:pPr lvl="2"/>
            <a:r>
              <a:rPr lang="en-US" u="sng" dirty="0"/>
              <a:t>Value</a:t>
            </a:r>
            <a:r>
              <a:rPr lang="en-US" dirty="0"/>
              <a:t>: valid value for the register chosen</a:t>
            </a: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2752725"/>
            <a:ext cx="5172075" cy="1209675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2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/>
          </a:bodyPr>
          <a:lstStyle/>
          <a:p>
            <a:r>
              <a:rPr lang="en-US" b="1" dirty="0"/>
              <a:t>DNSLOOKUP </a:t>
            </a:r>
            <a:r>
              <a:rPr lang="en-US" b="1" dirty="0">
                <a:sym typeface="Wingdings" panose="05000000000000000000" pitchFamily="2" charset="2"/>
              </a:rPr>
              <a:t> DEVWRITE  EMAIL</a:t>
            </a: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542" y="2976086"/>
            <a:ext cx="4274058" cy="2738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9588"/>
            <a:ext cx="4328160" cy="4145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(End data with .)"/>
          <p:cNvSpPr/>
          <p:nvPr/>
        </p:nvSpPr>
        <p:spPr>
          <a:xfrm>
            <a:off x="3886200" y="2286000"/>
            <a:ext cx="3048000" cy="1219200"/>
          </a:xfrm>
          <a:prstGeom prst="wedgeRoundRectCallout">
            <a:avLst>
              <a:gd name="adj1" fmla="val -54154"/>
              <a:gd name="adj2" fmla="val 87612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Google’s email server changes IP addresses for security purposes but their domain name doesn’t.</a:t>
            </a:r>
          </a:p>
        </p:txBody>
      </p:sp>
      <p:sp>
        <p:nvSpPr>
          <p:cNvPr id="11" name="(End data with .)"/>
          <p:cNvSpPr/>
          <p:nvPr/>
        </p:nvSpPr>
        <p:spPr>
          <a:xfrm>
            <a:off x="1143000" y="2209800"/>
            <a:ext cx="3048000" cy="1219200"/>
          </a:xfrm>
          <a:prstGeom prst="wedgeRoundRectCallout">
            <a:avLst>
              <a:gd name="adj1" fmla="val -2279"/>
              <a:gd name="adj2" fmla="val 85268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Stage0 uses a DNSLOOKUP instruction to query the DNS server for Gmail’s IP address.</a:t>
            </a:r>
          </a:p>
        </p:txBody>
      </p:sp>
      <p:sp>
        <p:nvSpPr>
          <p:cNvPr id="12" name="(End data with .)"/>
          <p:cNvSpPr/>
          <p:nvPr/>
        </p:nvSpPr>
        <p:spPr>
          <a:xfrm>
            <a:off x="4438650" y="2466975"/>
            <a:ext cx="3048000" cy="1219200"/>
          </a:xfrm>
          <a:prstGeom prst="wedgeRoundRectCallout">
            <a:avLst>
              <a:gd name="adj1" fmla="val -48529"/>
              <a:gd name="adj2" fmla="val 88393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new IP address is stored in D112, and Stage1 is jumped to</a:t>
            </a:r>
          </a:p>
        </p:txBody>
      </p:sp>
      <p:sp>
        <p:nvSpPr>
          <p:cNvPr id="13" name="(End data with .)"/>
          <p:cNvSpPr/>
          <p:nvPr/>
        </p:nvSpPr>
        <p:spPr>
          <a:xfrm>
            <a:off x="1066800" y="3457575"/>
            <a:ext cx="3048000" cy="1219200"/>
          </a:xfrm>
          <a:prstGeom prst="wedgeRoundRectCallout">
            <a:avLst>
              <a:gd name="adj1" fmla="val 19908"/>
              <a:gd name="adj2" fmla="val 122768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new IP address is written to the SMTP Client’s IP Address parameter</a:t>
            </a:r>
          </a:p>
        </p:txBody>
      </p:sp>
      <p:sp>
        <p:nvSpPr>
          <p:cNvPr id="14" name="(End data with .)"/>
          <p:cNvSpPr/>
          <p:nvPr/>
        </p:nvSpPr>
        <p:spPr>
          <a:xfrm>
            <a:off x="3498342" y="5229225"/>
            <a:ext cx="2597658" cy="485775"/>
          </a:xfrm>
          <a:prstGeom prst="wedgeRoundRectCallout">
            <a:avLst>
              <a:gd name="adj1" fmla="val -45659"/>
              <a:gd name="adj2" fmla="val 148258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Stage2 is jumped to</a:t>
            </a:r>
          </a:p>
        </p:txBody>
      </p:sp>
      <p:sp>
        <p:nvSpPr>
          <p:cNvPr id="16" name="(End data with .)"/>
          <p:cNvSpPr/>
          <p:nvPr/>
        </p:nvSpPr>
        <p:spPr>
          <a:xfrm>
            <a:off x="6393942" y="3109912"/>
            <a:ext cx="2597658" cy="485775"/>
          </a:xfrm>
          <a:prstGeom prst="wedgeRoundRectCallout">
            <a:avLst>
              <a:gd name="adj1" fmla="val -36492"/>
              <a:gd name="adj2" fmla="val 281591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Stage2 sends the email</a:t>
            </a:r>
          </a:p>
        </p:txBody>
      </p:sp>
    </p:spTree>
    <p:extLst>
      <p:ext uri="{BB962C8B-B14F-4D97-AF65-F5344CB8AC3E}">
        <p14:creationId xmlns:p14="http://schemas.microsoft.com/office/powerpoint/2010/main" val="203849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en-US" dirty="0" smtClean="0"/>
              <a:t>Training Station Communication</a:t>
            </a:r>
            <a:endParaRPr lang="en-US" dirty="0"/>
          </a:p>
        </p:txBody>
      </p:sp>
      <p:sp>
        <p:nvSpPr>
          <p:cNvPr id="5" name="EthPLC-Blue"/>
          <p:cNvSpPr/>
          <p:nvPr/>
        </p:nvSpPr>
        <p:spPr>
          <a:xfrm>
            <a:off x="1383957" y="2286000"/>
            <a:ext cx="5357615" cy="939113"/>
          </a:xfrm>
          <a:custGeom>
            <a:avLst/>
            <a:gdLst>
              <a:gd name="connsiteX0" fmla="*/ 0 w 5357615"/>
              <a:gd name="connsiteY0" fmla="*/ 0 h 939113"/>
              <a:gd name="connsiteX1" fmla="*/ 930875 w 5357615"/>
              <a:gd name="connsiteY1" fmla="*/ 123567 h 939113"/>
              <a:gd name="connsiteX2" fmla="*/ 3665838 w 5357615"/>
              <a:gd name="connsiteY2" fmla="*/ 115329 h 939113"/>
              <a:gd name="connsiteX3" fmla="*/ 4777946 w 5357615"/>
              <a:gd name="connsiteY3" fmla="*/ 840259 h 939113"/>
              <a:gd name="connsiteX4" fmla="*/ 5321643 w 5357615"/>
              <a:gd name="connsiteY4" fmla="*/ 922638 h 939113"/>
              <a:gd name="connsiteX5" fmla="*/ 5305167 w 5357615"/>
              <a:gd name="connsiteY5" fmla="*/ 914400 h 939113"/>
              <a:gd name="connsiteX6" fmla="*/ 5296929 w 5357615"/>
              <a:gd name="connsiteY6" fmla="*/ 914400 h 939113"/>
              <a:gd name="connsiteX7" fmla="*/ 5321643 w 5357615"/>
              <a:gd name="connsiteY7" fmla="*/ 939113 h 93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57615" h="939113">
                <a:moveTo>
                  <a:pt x="0" y="0"/>
                </a:moveTo>
                <a:cubicBezTo>
                  <a:pt x="159951" y="52173"/>
                  <a:pt x="319902" y="104346"/>
                  <a:pt x="930875" y="123567"/>
                </a:cubicBezTo>
                <a:cubicBezTo>
                  <a:pt x="1541848" y="142788"/>
                  <a:pt x="3024660" y="-4120"/>
                  <a:pt x="3665838" y="115329"/>
                </a:cubicBezTo>
                <a:cubicBezTo>
                  <a:pt x="4307016" y="234778"/>
                  <a:pt x="4501979" y="705708"/>
                  <a:pt x="4777946" y="840259"/>
                </a:cubicBezTo>
                <a:cubicBezTo>
                  <a:pt x="5053914" y="974811"/>
                  <a:pt x="5233773" y="910281"/>
                  <a:pt x="5321643" y="922638"/>
                </a:cubicBezTo>
                <a:cubicBezTo>
                  <a:pt x="5409513" y="934995"/>
                  <a:pt x="5309286" y="915773"/>
                  <a:pt x="5305167" y="914400"/>
                </a:cubicBezTo>
                <a:cubicBezTo>
                  <a:pt x="5301048" y="913027"/>
                  <a:pt x="5294183" y="910281"/>
                  <a:pt x="5296929" y="914400"/>
                </a:cubicBezTo>
                <a:cubicBezTo>
                  <a:pt x="5299675" y="918519"/>
                  <a:pt x="5310659" y="928816"/>
                  <a:pt x="5321643" y="939113"/>
                </a:cubicBezTo>
              </a:path>
            </a:pathLst>
          </a:cu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430162" y="2261286"/>
            <a:ext cx="152400" cy="152400"/>
          </a:xfrm>
          <a:prstGeom prst="line">
            <a:avLst/>
          </a:prstGeom>
          <a:ln w="50800" cap="rnd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200400" y="2292416"/>
            <a:ext cx="152400" cy="86025"/>
          </a:xfrm>
          <a:prstGeom prst="line">
            <a:avLst/>
          </a:prstGeom>
          <a:ln w="50800" cap="rnd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EthPLC-Orange"/>
          <p:cNvSpPr/>
          <p:nvPr/>
        </p:nvSpPr>
        <p:spPr>
          <a:xfrm>
            <a:off x="1458097" y="3122141"/>
            <a:ext cx="5280454" cy="181232"/>
          </a:xfrm>
          <a:custGeom>
            <a:avLst/>
            <a:gdLst>
              <a:gd name="connsiteX0" fmla="*/ 0 w 5280454"/>
              <a:gd name="connsiteY0" fmla="*/ 0 h 181232"/>
              <a:gd name="connsiteX1" fmla="*/ 1474573 w 5280454"/>
              <a:gd name="connsiteY1" fmla="*/ 140043 h 181232"/>
              <a:gd name="connsiteX2" fmla="*/ 4028303 w 5280454"/>
              <a:gd name="connsiteY2" fmla="*/ 57664 h 181232"/>
              <a:gd name="connsiteX3" fmla="*/ 5280454 w 5280454"/>
              <a:gd name="connsiteY3" fmla="*/ 181232 h 18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80454" h="181232">
                <a:moveTo>
                  <a:pt x="0" y="0"/>
                </a:moveTo>
                <a:cubicBezTo>
                  <a:pt x="401594" y="65216"/>
                  <a:pt x="803189" y="130432"/>
                  <a:pt x="1474573" y="140043"/>
                </a:cubicBezTo>
                <a:cubicBezTo>
                  <a:pt x="2145957" y="149654"/>
                  <a:pt x="3393990" y="50799"/>
                  <a:pt x="4028303" y="57664"/>
                </a:cubicBezTo>
                <a:cubicBezTo>
                  <a:pt x="4662616" y="64529"/>
                  <a:pt x="5280454" y="181232"/>
                  <a:pt x="5280454" y="181232"/>
                </a:cubicBezTo>
              </a:path>
            </a:pathLst>
          </a:custGeom>
          <a:noFill/>
          <a:ln w="50800">
            <a:solidFill>
              <a:srgbClr val="F7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438400" y="3124200"/>
            <a:ext cx="152400" cy="125950"/>
          </a:xfrm>
          <a:prstGeom prst="line">
            <a:avLst/>
          </a:prstGeom>
          <a:ln w="50800" cap="rnd">
            <a:solidFill>
              <a:srgbClr val="F77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276600" y="3132438"/>
            <a:ext cx="152400" cy="114501"/>
          </a:xfrm>
          <a:prstGeom prst="line">
            <a:avLst/>
          </a:prstGeom>
          <a:ln w="50800" cap="rnd">
            <a:solidFill>
              <a:srgbClr val="F77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EthPLC-Green"/>
          <p:cNvSpPr/>
          <p:nvPr/>
        </p:nvSpPr>
        <p:spPr>
          <a:xfrm>
            <a:off x="1441622" y="3377111"/>
            <a:ext cx="5288692" cy="741544"/>
          </a:xfrm>
          <a:custGeom>
            <a:avLst/>
            <a:gdLst>
              <a:gd name="connsiteX0" fmla="*/ 0 w 5288692"/>
              <a:gd name="connsiteY0" fmla="*/ 585289 h 741544"/>
              <a:gd name="connsiteX1" fmla="*/ 1507524 w 5288692"/>
              <a:gd name="connsiteY1" fmla="*/ 700619 h 741544"/>
              <a:gd name="connsiteX2" fmla="*/ 3583459 w 5288692"/>
              <a:gd name="connsiteY2" fmla="*/ 684143 h 741544"/>
              <a:gd name="connsiteX3" fmla="*/ 4448432 w 5288692"/>
              <a:gd name="connsiteY3" fmla="*/ 49830 h 741544"/>
              <a:gd name="connsiteX4" fmla="*/ 5288692 w 5288692"/>
              <a:gd name="connsiteY4" fmla="*/ 41592 h 741544"/>
              <a:gd name="connsiteX5" fmla="*/ 5288692 w 5288692"/>
              <a:gd name="connsiteY5" fmla="*/ 41592 h 74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8692" h="741544">
                <a:moveTo>
                  <a:pt x="0" y="585289"/>
                </a:moveTo>
                <a:cubicBezTo>
                  <a:pt x="455140" y="634716"/>
                  <a:pt x="910281" y="684143"/>
                  <a:pt x="1507524" y="700619"/>
                </a:cubicBezTo>
                <a:cubicBezTo>
                  <a:pt x="2104767" y="717095"/>
                  <a:pt x="3093308" y="792608"/>
                  <a:pt x="3583459" y="684143"/>
                </a:cubicBezTo>
                <a:cubicBezTo>
                  <a:pt x="4073610" y="575678"/>
                  <a:pt x="4164227" y="156922"/>
                  <a:pt x="4448432" y="49830"/>
                </a:cubicBezTo>
                <a:cubicBezTo>
                  <a:pt x="4732637" y="-57262"/>
                  <a:pt x="5288692" y="41592"/>
                  <a:pt x="5288692" y="41592"/>
                </a:cubicBezTo>
                <a:lnTo>
                  <a:pt x="5288692" y="41592"/>
                </a:lnTo>
              </a:path>
            </a:pathLst>
          </a:cu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471352" y="3957195"/>
            <a:ext cx="152400" cy="114500"/>
          </a:xfrm>
          <a:prstGeom prst="line">
            <a:avLst/>
          </a:prstGeom>
          <a:ln w="50800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76600" y="3967347"/>
            <a:ext cx="152400" cy="114501"/>
          </a:xfrm>
          <a:prstGeom prst="line">
            <a:avLst/>
          </a:prstGeom>
          <a:ln w="50800" cap="rnd">
            <a:solidFill>
              <a:srgbClr val="00B05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EthPLC-Black"/>
          <p:cNvSpPr/>
          <p:nvPr/>
        </p:nvSpPr>
        <p:spPr>
          <a:xfrm>
            <a:off x="1466335" y="3521906"/>
            <a:ext cx="5263979" cy="1469508"/>
          </a:xfrm>
          <a:custGeom>
            <a:avLst/>
            <a:gdLst>
              <a:gd name="connsiteX0" fmla="*/ 0 w 5263979"/>
              <a:gd name="connsiteY0" fmla="*/ 1280753 h 1469508"/>
              <a:gd name="connsiteX1" fmla="*/ 1482811 w 5263979"/>
              <a:gd name="connsiteY1" fmla="*/ 1420797 h 1469508"/>
              <a:gd name="connsiteX2" fmla="*/ 3698789 w 5263979"/>
              <a:gd name="connsiteY2" fmla="*/ 1354894 h 1469508"/>
              <a:gd name="connsiteX3" fmla="*/ 4431957 w 5263979"/>
              <a:gd name="connsiteY3" fmla="*/ 209835 h 1469508"/>
              <a:gd name="connsiteX4" fmla="*/ 5263979 w 5263979"/>
              <a:gd name="connsiteY4" fmla="*/ 3889 h 146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3979" h="1469508">
                <a:moveTo>
                  <a:pt x="0" y="1280753"/>
                </a:moveTo>
                <a:cubicBezTo>
                  <a:pt x="433173" y="1344596"/>
                  <a:pt x="866346" y="1408440"/>
                  <a:pt x="1482811" y="1420797"/>
                </a:cubicBezTo>
                <a:cubicBezTo>
                  <a:pt x="2099276" y="1433154"/>
                  <a:pt x="3207265" y="1556721"/>
                  <a:pt x="3698789" y="1354894"/>
                </a:cubicBezTo>
                <a:cubicBezTo>
                  <a:pt x="4190313" y="1153067"/>
                  <a:pt x="4171092" y="435002"/>
                  <a:pt x="4431957" y="209835"/>
                </a:cubicBezTo>
                <a:cubicBezTo>
                  <a:pt x="4692822" y="-15332"/>
                  <a:pt x="4978400" y="-5722"/>
                  <a:pt x="5263979" y="3889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2463114" y="4805548"/>
            <a:ext cx="152400" cy="114500"/>
          </a:xfrm>
          <a:prstGeom prst="line">
            <a:avLst/>
          </a:prstGeom>
          <a:ln w="50800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42504" y="4810000"/>
            <a:ext cx="152400" cy="138546"/>
          </a:xfrm>
          <a:prstGeom prst="line">
            <a:avLst/>
          </a:prstGeom>
          <a:ln w="50800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7" name="EthPLC-Purple"/>
          <p:cNvSpPr/>
          <p:nvPr/>
        </p:nvSpPr>
        <p:spPr>
          <a:xfrm>
            <a:off x="1540476" y="3627499"/>
            <a:ext cx="5198075" cy="2301252"/>
          </a:xfrm>
          <a:custGeom>
            <a:avLst/>
            <a:gdLst>
              <a:gd name="connsiteX0" fmla="*/ 0 w 5198075"/>
              <a:gd name="connsiteY0" fmla="*/ 2015420 h 2301252"/>
              <a:gd name="connsiteX1" fmla="*/ 1408670 w 5198075"/>
              <a:gd name="connsiteY1" fmla="*/ 2246079 h 2301252"/>
              <a:gd name="connsiteX2" fmla="*/ 3756454 w 5198075"/>
              <a:gd name="connsiteY2" fmla="*/ 2089560 h 2301252"/>
              <a:gd name="connsiteX3" fmla="*/ 4613189 w 5198075"/>
              <a:gd name="connsiteY3" fmla="*/ 186620 h 2301252"/>
              <a:gd name="connsiteX4" fmla="*/ 5198075 w 5198075"/>
              <a:gd name="connsiteY4" fmla="*/ 71290 h 2301252"/>
              <a:gd name="connsiteX5" fmla="*/ 5198075 w 5198075"/>
              <a:gd name="connsiteY5" fmla="*/ 71290 h 230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075" h="2301252">
                <a:moveTo>
                  <a:pt x="0" y="2015420"/>
                </a:moveTo>
                <a:cubicBezTo>
                  <a:pt x="391297" y="2124571"/>
                  <a:pt x="782594" y="2233722"/>
                  <a:pt x="1408670" y="2246079"/>
                </a:cubicBezTo>
                <a:cubicBezTo>
                  <a:pt x="2034746" y="2258436"/>
                  <a:pt x="3222368" y="2432803"/>
                  <a:pt x="3756454" y="2089560"/>
                </a:cubicBezTo>
                <a:cubicBezTo>
                  <a:pt x="4290540" y="1746317"/>
                  <a:pt x="4372919" y="522998"/>
                  <a:pt x="4613189" y="186620"/>
                </a:cubicBezTo>
                <a:cubicBezTo>
                  <a:pt x="4853459" y="-149758"/>
                  <a:pt x="5198075" y="71290"/>
                  <a:pt x="5198075" y="71290"/>
                </a:cubicBezTo>
                <a:lnTo>
                  <a:pt x="5198075" y="71290"/>
                </a:lnTo>
              </a:path>
            </a:pathLst>
          </a:custGeom>
          <a:noFill/>
          <a:ln w="50800">
            <a:solidFill>
              <a:srgbClr val="914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2506362" y="5633914"/>
            <a:ext cx="152400" cy="223128"/>
          </a:xfrm>
          <a:prstGeom prst="line">
            <a:avLst/>
          </a:prstGeom>
          <a:ln w="50800" cap="rnd">
            <a:solidFill>
              <a:srgbClr val="9148C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29000" y="5631848"/>
            <a:ext cx="152400" cy="269985"/>
          </a:xfrm>
          <a:prstGeom prst="line">
            <a:avLst/>
          </a:prstGeom>
          <a:ln w="50800" cap="rnd">
            <a:solidFill>
              <a:srgbClr val="9148C8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C-Blue"/>
          <p:cNvSpPr/>
          <p:nvPr/>
        </p:nvSpPr>
        <p:spPr>
          <a:xfrm>
            <a:off x="1066800" y="16764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PLC: 10.1.1.110</a:t>
            </a:r>
          </a:p>
          <a:p>
            <a:pPr algn="ctr"/>
            <a:r>
              <a:rPr lang="en-US" dirty="0" smtClean="0"/>
              <a:t>EC: 10.1.1.111</a:t>
            </a:r>
            <a:endParaRPr lang="en-US" dirty="0"/>
          </a:p>
        </p:txBody>
      </p:sp>
      <p:sp>
        <p:nvSpPr>
          <p:cNvPr id="16" name="PLC-Orange"/>
          <p:cNvSpPr/>
          <p:nvPr/>
        </p:nvSpPr>
        <p:spPr>
          <a:xfrm>
            <a:off x="1066800" y="25146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PLC: 10.1.1.120</a:t>
            </a:r>
          </a:p>
          <a:p>
            <a:pPr algn="ctr"/>
            <a:r>
              <a:rPr lang="en-US" dirty="0" smtClean="0"/>
              <a:t>EC: 10.1.1.121</a:t>
            </a:r>
            <a:endParaRPr lang="en-US" dirty="0"/>
          </a:p>
        </p:txBody>
      </p:sp>
      <p:sp>
        <p:nvSpPr>
          <p:cNvPr id="17" name="PLC-Green"/>
          <p:cNvSpPr/>
          <p:nvPr/>
        </p:nvSpPr>
        <p:spPr>
          <a:xfrm>
            <a:off x="1066800" y="33528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PLC: 10.1.1.130</a:t>
            </a:r>
          </a:p>
          <a:p>
            <a:pPr algn="ctr"/>
            <a:r>
              <a:rPr lang="en-US" dirty="0" smtClean="0"/>
              <a:t>EC: 10.1.1.131</a:t>
            </a:r>
            <a:endParaRPr lang="en-US" dirty="0"/>
          </a:p>
        </p:txBody>
      </p:sp>
      <p:sp>
        <p:nvSpPr>
          <p:cNvPr id="18" name="PLC-Black"/>
          <p:cNvSpPr/>
          <p:nvPr/>
        </p:nvSpPr>
        <p:spPr>
          <a:xfrm>
            <a:off x="1066800" y="41910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PLC: 10.1.1.140</a:t>
            </a:r>
          </a:p>
          <a:p>
            <a:pPr algn="ctr"/>
            <a:r>
              <a:rPr lang="en-US" dirty="0" smtClean="0"/>
              <a:t>EC: 10.1.1.141</a:t>
            </a:r>
            <a:endParaRPr lang="en-US" dirty="0"/>
          </a:p>
        </p:txBody>
      </p:sp>
      <p:sp>
        <p:nvSpPr>
          <p:cNvPr id="19" name="PLC-Purple"/>
          <p:cNvSpPr/>
          <p:nvPr/>
        </p:nvSpPr>
        <p:spPr>
          <a:xfrm>
            <a:off x="1066800" y="50292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PLC: 10.1.1.150</a:t>
            </a:r>
          </a:p>
          <a:p>
            <a:pPr algn="ctr"/>
            <a:r>
              <a:rPr lang="en-US" dirty="0" smtClean="0"/>
              <a:t>EC: 10.1.1.151</a:t>
            </a:r>
            <a:endParaRPr lang="en-US" dirty="0"/>
          </a:p>
        </p:txBody>
      </p:sp>
      <p:sp>
        <p:nvSpPr>
          <p:cNvPr id="20" name="EBC-Blue"/>
          <p:cNvSpPr/>
          <p:nvPr/>
        </p:nvSpPr>
        <p:spPr>
          <a:xfrm>
            <a:off x="3048000" y="16764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EBC: 10.1.1.112</a:t>
            </a:r>
            <a:endParaRPr lang="en-US" dirty="0"/>
          </a:p>
        </p:txBody>
      </p:sp>
      <p:sp>
        <p:nvSpPr>
          <p:cNvPr id="21" name="EBC-Orange"/>
          <p:cNvSpPr/>
          <p:nvPr/>
        </p:nvSpPr>
        <p:spPr>
          <a:xfrm>
            <a:off x="3048000" y="2514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EBC: 10.1.1.122</a:t>
            </a:r>
            <a:endParaRPr lang="en-US" dirty="0"/>
          </a:p>
        </p:txBody>
      </p:sp>
      <p:sp>
        <p:nvSpPr>
          <p:cNvPr id="22" name="EBC-Green"/>
          <p:cNvSpPr/>
          <p:nvPr/>
        </p:nvSpPr>
        <p:spPr>
          <a:xfrm>
            <a:off x="3048000" y="33528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EBC: 10.1.1.132</a:t>
            </a:r>
            <a:endParaRPr lang="en-US" dirty="0"/>
          </a:p>
        </p:txBody>
      </p:sp>
      <p:sp>
        <p:nvSpPr>
          <p:cNvPr id="23" name="EBC-Black"/>
          <p:cNvSpPr/>
          <p:nvPr/>
        </p:nvSpPr>
        <p:spPr>
          <a:xfrm>
            <a:off x="3048000" y="41910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EBC: 10.1.1.142</a:t>
            </a:r>
            <a:endParaRPr lang="en-US" dirty="0"/>
          </a:p>
        </p:txBody>
      </p:sp>
      <p:sp>
        <p:nvSpPr>
          <p:cNvPr id="24" name="EBC-Purple"/>
          <p:cNvSpPr/>
          <p:nvPr/>
        </p:nvSpPr>
        <p:spPr>
          <a:xfrm>
            <a:off x="3048000" y="50292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EBC: 10.1.1.152</a:t>
            </a:r>
            <a:endParaRPr lang="en-US" dirty="0"/>
          </a:p>
        </p:txBody>
      </p:sp>
      <p:sp>
        <p:nvSpPr>
          <p:cNvPr id="7178" name="Freeform 7177"/>
          <p:cNvSpPr/>
          <p:nvPr/>
        </p:nvSpPr>
        <p:spPr>
          <a:xfrm>
            <a:off x="7026876" y="2290119"/>
            <a:ext cx="108296" cy="856376"/>
          </a:xfrm>
          <a:custGeom>
            <a:avLst/>
            <a:gdLst>
              <a:gd name="connsiteX0" fmla="*/ 0 w 108296"/>
              <a:gd name="connsiteY0" fmla="*/ 0 h 856376"/>
              <a:gd name="connsiteX1" fmla="*/ 107092 w 108296"/>
              <a:gd name="connsiteY1" fmla="*/ 436605 h 856376"/>
              <a:gd name="connsiteX2" fmla="*/ 57665 w 108296"/>
              <a:gd name="connsiteY2" fmla="*/ 832022 h 856376"/>
              <a:gd name="connsiteX3" fmla="*/ 57665 w 108296"/>
              <a:gd name="connsiteY3" fmla="*/ 815546 h 85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96" h="856376">
                <a:moveTo>
                  <a:pt x="0" y="0"/>
                </a:moveTo>
                <a:cubicBezTo>
                  <a:pt x="48740" y="148967"/>
                  <a:pt x="97481" y="297935"/>
                  <a:pt x="107092" y="436605"/>
                </a:cubicBezTo>
                <a:cubicBezTo>
                  <a:pt x="116703" y="575275"/>
                  <a:pt x="65903" y="768865"/>
                  <a:pt x="57665" y="832022"/>
                </a:cubicBezTo>
                <a:cubicBezTo>
                  <a:pt x="49427" y="895179"/>
                  <a:pt x="57665" y="815546"/>
                  <a:pt x="57665" y="815546"/>
                </a:cubicBez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Freeform 7178"/>
          <p:cNvSpPr/>
          <p:nvPr/>
        </p:nvSpPr>
        <p:spPr>
          <a:xfrm>
            <a:off x="7150443" y="3711557"/>
            <a:ext cx="107548" cy="625252"/>
          </a:xfrm>
          <a:custGeom>
            <a:avLst/>
            <a:gdLst>
              <a:gd name="connsiteX0" fmla="*/ 0 w 107548"/>
              <a:gd name="connsiteY0" fmla="*/ 568411 h 568411"/>
              <a:gd name="connsiteX1" fmla="*/ 107092 w 107548"/>
              <a:gd name="connsiteY1" fmla="*/ 181233 h 568411"/>
              <a:gd name="connsiteX2" fmla="*/ 41189 w 107548"/>
              <a:gd name="connsiteY2" fmla="*/ 0 h 568411"/>
              <a:gd name="connsiteX3" fmla="*/ 41189 w 107548"/>
              <a:gd name="connsiteY3" fmla="*/ 0 h 56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48" h="568411">
                <a:moveTo>
                  <a:pt x="0" y="568411"/>
                </a:moveTo>
                <a:cubicBezTo>
                  <a:pt x="50113" y="422189"/>
                  <a:pt x="100227" y="275968"/>
                  <a:pt x="107092" y="181233"/>
                </a:cubicBezTo>
                <a:cubicBezTo>
                  <a:pt x="113957" y="86498"/>
                  <a:pt x="41189" y="0"/>
                  <a:pt x="41189" y="0"/>
                </a:cubicBezTo>
                <a:lnTo>
                  <a:pt x="41189" y="0"/>
                </a:lnTo>
              </a:path>
            </a:pathLst>
          </a:cu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36724" y="1911927"/>
            <a:ext cx="152400" cy="138546"/>
          </a:xfrm>
          <a:prstGeom prst="line">
            <a:avLst/>
          </a:prstGeom>
          <a:ln w="50800" cap="rnd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C-Comm"/>
          <p:cNvSpPr/>
          <p:nvPr/>
        </p:nvSpPr>
        <p:spPr>
          <a:xfrm>
            <a:off x="6689124" y="1676400"/>
            <a:ext cx="1752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Comm</a:t>
            </a:r>
            <a:r>
              <a:rPr lang="en-US" dirty="0" smtClean="0"/>
              <a:t> PLC: 10.1.1.200</a:t>
            </a:r>
            <a:endParaRPr lang="en-US" dirty="0"/>
          </a:p>
        </p:txBody>
      </p:sp>
      <p:sp>
        <p:nvSpPr>
          <p:cNvPr id="26" name="RaspberryPi"/>
          <p:cNvSpPr/>
          <p:nvPr/>
        </p:nvSpPr>
        <p:spPr>
          <a:xfrm>
            <a:off x="6713836" y="4316291"/>
            <a:ext cx="1591964" cy="6037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Raspberry Pi: 10.1.1.8</a:t>
            </a:r>
            <a:endParaRPr lang="en-US" dirty="0"/>
          </a:p>
        </p:txBody>
      </p:sp>
      <p:sp>
        <p:nvSpPr>
          <p:cNvPr id="27" name="EthernetSW"/>
          <p:cNvSpPr/>
          <p:nvPr/>
        </p:nvSpPr>
        <p:spPr>
          <a:xfrm>
            <a:off x="6725096" y="3124200"/>
            <a:ext cx="1752600" cy="609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Switch</a:t>
            </a:r>
            <a:endParaRPr lang="en-US" dirty="0"/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EthLaptops"/>
          <p:cNvSpPr/>
          <p:nvPr/>
        </p:nvSpPr>
        <p:spPr>
          <a:xfrm>
            <a:off x="6325226" y="3389692"/>
            <a:ext cx="2568899" cy="2969919"/>
          </a:xfrm>
          <a:custGeom>
            <a:avLst/>
            <a:gdLst>
              <a:gd name="connsiteX0" fmla="*/ 2151509 w 2568899"/>
              <a:gd name="connsiteY0" fmla="*/ 45486 h 2969919"/>
              <a:gd name="connsiteX1" fmla="*/ 2489260 w 2568899"/>
              <a:gd name="connsiteY1" fmla="*/ 243194 h 2969919"/>
              <a:gd name="connsiteX2" fmla="*/ 2316266 w 2568899"/>
              <a:gd name="connsiteY2" fmla="*/ 1923713 h 2969919"/>
              <a:gd name="connsiteX3" fmla="*/ 1433 w 2568899"/>
              <a:gd name="connsiteY3" fmla="*/ 2113184 h 2969919"/>
              <a:gd name="connsiteX4" fmla="*/ 1953801 w 2568899"/>
              <a:gd name="connsiteY4" fmla="*/ 2500362 h 2969919"/>
              <a:gd name="connsiteX5" fmla="*/ 866406 w 2568899"/>
              <a:gd name="connsiteY5" fmla="*/ 2969919 h 2969919"/>
              <a:gd name="connsiteX6" fmla="*/ 866406 w 2568899"/>
              <a:gd name="connsiteY6" fmla="*/ 2969919 h 296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8899" h="2969919">
                <a:moveTo>
                  <a:pt x="2151509" y="45486"/>
                </a:moveTo>
                <a:cubicBezTo>
                  <a:pt x="2306655" y="-12179"/>
                  <a:pt x="2461801" y="-69844"/>
                  <a:pt x="2489260" y="243194"/>
                </a:cubicBezTo>
                <a:cubicBezTo>
                  <a:pt x="2516720" y="556232"/>
                  <a:pt x="2730904" y="1612048"/>
                  <a:pt x="2316266" y="1923713"/>
                </a:cubicBezTo>
                <a:cubicBezTo>
                  <a:pt x="1901628" y="2235378"/>
                  <a:pt x="61844" y="2017076"/>
                  <a:pt x="1433" y="2113184"/>
                </a:cubicBezTo>
                <a:cubicBezTo>
                  <a:pt x="-58978" y="2209292"/>
                  <a:pt x="1809639" y="2357573"/>
                  <a:pt x="1953801" y="2500362"/>
                </a:cubicBezTo>
                <a:cubicBezTo>
                  <a:pt x="2097963" y="2643151"/>
                  <a:pt x="866406" y="2969919"/>
                  <a:pt x="866406" y="2969919"/>
                </a:cubicBezTo>
                <a:lnTo>
                  <a:pt x="866406" y="2969919"/>
                </a:lnTo>
              </a:path>
            </a:pathLst>
          </a:custGeom>
          <a:noFill/>
          <a:ln w="508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&quot;To laptops&quot;"/>
          <p:cNvSpPr txBox="1"/>
          <p:nvPr/>
        </p:nvSpPr>
        <p:spPr>
          <a:xfrm>
            <a:off x="4536245" y="6347256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laptops’ Ethernet Switch</a:t>
            </a:r>
            <a:endParaRPr lang="en-US" dirty="0"/>
          </a:p>
        </p:txBody>
      </p:sp>
      <p:sp>
        <p:nvSpPr>
          <p:cNvPr id="7184" name="TextBox 7183"/>
          <p:cNvSpPr txBox="1"/>
          <p:nvPr/>
        </p:nvSpPr>
        <p:spPr>
          <a:xfrm>
            <a:off x="7156470" y="2261286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TCP, UDP &amp;</a:t>
            </a:r>
          </a:p>
          <a:p>
            <a:r>
              <a:rPr lang="en-US" dirty="0" smtClean="0"/>
              <a:t>Serial </a:t>
            </a:r>
            <a:r>
              <a:rPr lang="en-US" dirty="0" err="1" smtClean="0"/>
              <a:t>Comms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32420" y="4879273"/>
            <a:ext cx="1713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SNTP, DNS, </a:t>
            </a:r>
          </a:p>
          <a:p>
            <a:r>
              <a:rPr lang="en-US" dirty="0" smtClean="0"/>
              <a:t>Email &amp; DHCP</a:t>
            </a:r>
          </a:p>
        </p:txBody>
      </p:sp>
      <p:cxnSp>
        <p:nvCxnSpPr>
          <p:cNvPr id="7192" name="Straight Connector 7191"/>
          <p:cNvCxnSpPr>
            <a:stCxn id="19" idx="1"/>
          </p:cNvCxnSpPr>
          <p:nvPr/>
        </p:nvCxnSpPr>
        <p:spPr>
          <a:xfrm flipH="1">
            <a:off x="685800" y="5334000"/>
            <a:ext cx="3810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685800" y="1371600"/>
            <a:ext cx="0" cy="3962401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85800" y="1371600"/>
            <a:ext cx="74676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85800" y="4495800"/>
            <a:ext cx="3810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85800" y="3657600"/>
            <a:ext cx="3810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85800" y="2819400"/>
            <a:ext cx="3810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85800" y="1981200"/>
            <a:ext cx="381000" cy="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153400" y="1371600"/>
            <a:ext cx="0" cy="30480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924800" y="1371600"/>
            <a:ext cx="0" cy="30480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696200" y="1371600"/>
            <a:ext cx="0" cy="30480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467600" y="1371600"/>
            <a:ext cx="0" cy="30480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239000" y="1371600"/>
            <a:ext cx="0" cy="304800"/>
          </a:xfrm>
          <a:prstGeom prst="line">
            <a:avLst/>
          </a:prstGeom>
          <a:ln w="12700" cap="rnd">
            <a:solidFill>
              <a:schemeClr val="tx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9" name="TextBox 7198"/>
          <p:cNvSpPr txBox="1"/>
          <p:nvPr/>
        </p:nvSpPr>
        <p:spPr>
          <a:xfrm>
            <a:off x="5012598" y="1334869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Serial </a:t>
            </a:r>
            <a:r>
              <a:rPr lang="en-US" dirty="0" err="1" smtClean="0"/>
              <a:t>Comms</a:t>
            </a:r>
            <a:endParaRPr lang="en-US" dirty="0"/>
          </a:p>
        </p:txBody>
      </p:sp>
      <p:sp>
        <p:nvSpPr>
          <p:cNvPr id="88" name="&quot;SNTP-Email...&quot;"/>
          <p:cNvSpPr txBox="1"/>
          <p:nvPr/>
        </p:nvSpPr>
        <p:spPr>
          <a:xfrm>
            <a:off x="307596" y="6003721"/>
            <a:ext cx="4416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SNTP, DNS, Email…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Stepper"/>
          <p:cNvSpPr/>
          <p:nvPr/>
        </p:nvSpPr>
        <p:spPr>
          <a:xfrm>
            <a:off x="5091963" y="1758897"/>
            <a:ext cx="1447800" cy="4446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Stepper, encoder, 2 limit switches</a:t>
            </a:r>
            <a:endParaRPr lang="en-US" sz="1200" dirty="0"/>
          </a:p>
        </p:txBody>
      </p:sp>
      <p:pic>
        <p:nvPicPr>
          <p:cNvPr id="62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21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PIC: Group"/>
          <p:cNvGrpSpPr/>
          <p:nvPr/>
        </p:nvGrpSpPr>
        <p:grpSpPr>
          <a:xfrm>
            <a:off x="2308162" y="3388471"/>
            <a:ext cx="5540438" cy="3164729"/>
            <a:chOff x="1676400" y="3169771"/>
            <a:chExt cx="5486400" cy="3018332"/>
          </a:xfrm>
        </p:grpSpPr>
        <p:pic>
          <p:nvPicPr>
            <p:cNvPr id="4098" name="PIC: Email Diagram" descr="C:\Users\Greg\Documents\Technical Service\Tools\ECOM100\SMTP Model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169771"/>
              <a:ext cx="5029200" cy="301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: Do-mor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810000"/>
              <a:ext cx="1504950" cy="70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Built-in Ethernet Port</a:t>
            </a:r>
          </a:p>
          <a:p>
            <a:pPr lvl="1"/>
            <a:r>
              <a:rPr lang="en-US" dirty="0"/>
              <a:t>Supports sending SMTP Email requests to a known SMTP server (</a:t>
            </a:r>
            <a:r>
              <a:rPr lang="en-US" b="1" dirty="0"/>
              <a:t>MSA</a:t>
            </a:r>
            <a:r>
              <a:rPr lang="en-US" dirty="0"/>
              <a:t>/</a:t>
            </a:r>
            <a:r>
              <a:rPr lang="en-US" b="1" dirty="0"/>
              <a:t>MTA</a:t>
            </a:r>
            <a:r>
              <a:rPr lang="en-US" dirty="0"/>
              <a:t>) via the EMAIL instruction</a:t>
            </a:r>
            <a:br>
              <a:rPr lang="en-US" dirty="0"/>
            </a:br>
            <a:endParaRPr lang="en-US" dirty="0"/>
          </a:p>
          <a:p>
            <a:pPr marL="704088" lvl="2" indent="0">
              <a:buNone/>
            </a:pPr>
            <a:r>
              <a:rPr lang="en-US" b="1" dirty="0"/>
              <a:t>MUA</a:t>
            </a:r>
            <a:r>
              <a:rPr lang="en-US" dirty="0"/>
              <a:t> – Mail User Agent		</a:t>
            </a:r>
            <a:r>
              <a:rPr lang="en-US" b="1" dirty="0"/>
              <a:t>MX</a:t>
            </a:r>
            <a:r>
              <a:rPr lang="en-US" dirty="0"/>
              <a:t> – Mail Exchanger</a:t>
            </a:r>
          </a:p>
          <a:p>
            <a:pPr marL="704088" lvl="2" indent="0">
              <a:buNone/>
            </a:pPr>
            <a:r>
              <a:rPr lang="en-US" b="1" dirty="0"/>
              <a:t>MSA</a:t>
            </a:r>
            <a:r>
              <a:rPr lang="en-US" dirty="0"/>
              <a:t> – Mail Submission Agent	</a:t>
            </a:r>
            <a:r>
              <a:rPr lang="en-US" b="1" dirty="0"/>
              <a:t>MDA</a:t>
            </a:r>
            <a:r>
              <a:rPr lang="en-US" dirty="0"/>
              <a:t> – Mail Delivery Agent</a:t>
            </a:r>
          </a:p>
          <a:p>
            <a:pPr marL="704088" lvl="2" indent="0">
              <a:buNone/>
            </a:pPr>
            <a:r>
              <a:rPr lang="en-US" b="1" dirty="0"/>
              <a:t>MTA</a:t>
            </a:r>
            <a:r>
              <a:rPr lang="en-US" dirty="0"/>
              <a:t> – Mail Transfer Agent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&quot;Internet&quot;"/>
          <p:cNvSpPr txBox="1"/>
          <p:nvPr/>
        </p:nvSpPr>
        <p:spPr>
          <a:xfrm>
            <a:off x="4367485" y="4923210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Internet</a:t>
            </a:r>
          </a:p>
        </p:txBody>
      </p:sp>
      <p:sp>
        <p:nvSpPr>
          <p:cNvPr id="7" name="(SMTP)"/>
          <p:cNvSpPr/>
          <p:nvPr/>
        </p:nvSpPr>
        <p:spPr>
          <a:xfrm>
            <a:off x="1736662" y="5699835"/>
            <a:ext cx="1143000" cy="498658"/>
          </a:xfrm>
          <a:prstGeom prst="wedgeRoundRectCallout">
            <a:avLst>
              <a:gd name="adj1" fmla="val 121667"/>
              <a:gd name="adj2" fmla="val -75029"/>
              <a:gd name="adj3" fmla="val 16667"/>
            </a:avLst>
          </a:prstGeom>
          <a:solidFill>
            <a:srgbClr val="808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16" name="(POP/IMAP)"/>
          <p:cNvSpPr/>
          <p:nvPr/>
        </p:nvSpPr>
        <p:spPr>
          <a:xfrm>
            <a:off x="7010398" y="3602553"/>
            <a:ext cx="1676401" cy="457200"/>
          </a:xfrm>
          <a:prstGeom prst="wedgeRoundRectCallout">
            <a:avLst>
              <a:gd name="adj1" fmla="val -76515"/>
              <a:gd name="adj2" fmla="val 152084"/>
              <a:gd name="adj3" fmla="val 16667"/>
            </a:avLst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POP / IMAP</a:t>
            </a:r>
          </a:p>
        </p:txBody>
      </p:sp>
    </p:spTree>
    <p:extLst>
      <p:ext uri="{BB962C8B-B14F-4D97-AF65-F5344CB8AC3E}">
        <p14:creationId xmlns:p14="http://schemas.microsoft.com/office/powerpoint/2010/main" val="78457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1143000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841128"/>
          </a:xfrm>
        </p:spPr>
        <p:txBody>
          <a:bodyPr numCol="1">
            <a:normAutofit fontScale="92500" lnSpcReduction="20000"/>
          </a:bodyPr>
          <a:lstStyle/>
          <a:p>
            <a:r>
              <a:rPr lang="en-US" b="1" dirty="0" smtClean="0"/>
              <a:t>Email (SNTP) &amp; DNS Server: </a:t>
            </a:r>
          </a:p>
          <a:p>
            <a:pPr lvl="1"/>
            <a:r>
              <a:rPr lang="en-US" b="1" dirty="0" smtClean="0"/>
              <a:t>Raspberry Pi </a:t>
            </a:r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10.1.1.8</a:t>
            </a:r>
          </a:p>
          <a:p>
            <a:r>
              <a:rPr lang="en-US" b="1" dirty="0" smtClean="0"/>
              <a:t>Valid emails:</a:t>
            </a:r>
          </a:p>
          <a:p>
            <a:pPr lvl="1"/>
            <a:r>
              <a:rPr lang="en-US" b="1" dirty="0" smtClean="0">
                <a:hlinkClick r:id="rId5"/>
              </a:rPr>
              <a:t>test0@adcsmiley.tld</a:t>
            </a:r>
            <a:endParaRPr lang="en-US" b="1" dirty="0" smtClean="0"/>
          </a:p>
          <a:p>
            <a:pPr lvl="1"/>
            <a:r>
              <a:rPr lang="en-US" b="1" dirty="0" smtClean="0">
                <a:hlinkClick r:id="rId6"/>
              </a:rPr>
              <a:t>test1@adcsmiley.tld</a:t>
            </a:r>
            <a:endParaRPr lang="en-US" b="1" dirty="0"/>
          </a:p>
          <a:p>
            <a:pPr lvl="1"/>
            <a:r>
              <a:rPr lang="en-US" b="1" dirty="0" smtClean="0">
                <a:hlinkClick r:id="rId7"/>
              </a:rPr>
              <a:t>test2@adcsmiley.tld</a:t>
            </a:r>
            <a:endParaRPr lang="en-US" b="1" dirty="0" smtClean="0"/>
          </a:p>
          <a:p>
            <a:pPr lvl="1"/>
            <a:r>
              <a:rPr lang="en-US" b="1" dirty="0" smtClean="0">
                <a:hlinkClick r:id="rId8"/>
              </a:rPr>
              <a:t>test3@adcsmiley.tld</a:t>
            </a:r>
            <a:endParaRPr lang="en-US" b="1" dirty="0" smtClean="0"/>
          </a:p>
          <a:p>
            <a:pPr lvl="1"/>
            <a:r>
              <a:rPr lang="en-US" b="1" dirty="0" smtClean="0">
                <a:hlinkClick r:id="rId9"/>
              </a:rPr>
              <a:t>test4@adcsmiley.tld</a:t>
            </a:r>
            <a:endParaRPr lang="en-US" b="1" dirty="0" smtClean="0"/>
          </a:p>
          <a:p>
            <a:pPr lvl="1"/>
            <a:r>
              <a:rPr lang="en-US" b="1" dirty="0" smtClean="0">
                <a:hlinkClick r:id="rId10"/>
              </a:rPr>
              <a:t>test5@adcsmiley.tld</a:t>
            </a:r>
            <a:endParaRPr lang="en-US" b="1" dirty="0" smtClean="0"/>
          </a:p>
          <a:p>
            <a:r>
              <a:rPr lang="en-US" b="1" dirty="0" smtClean="0"/>
              <a:t>Web Email Client: </a:t>
            </a:r>
          </a:p>
          <a:p>
            <a:pPr lvl="1"/>
            <a:r>
              <a:rPr lang="en-US" b="1" dirty="0" smtClean="0">
                <a:hlinkClick r:id="rId11"/>
              </a:rPr>
              <a:t>http://adcsmiley.tld</a:t>
            </a:r>
            <a:endParaRPr lang="en-US" b="1" dirty="0" smtClean="0"/>
          </a:p>
          <a:p>
            <a:pPr lvl="2"/>
            <a:r>
              <a:rPr lang="en-US" b="1" u="sng" dirty="0" smtClean="0"/>
              <a:t>Login Name</a:t>
            </a:r>
            <a:r>
              <a:rPr lang="en-US" b="1" dirty="0" smtClean="0"/>
              <a:t>: test0, test1, test2, test3, test4, test5</a:t>
            </a:r>
          </a:p>
          <a:p>
            <a:pPr lvl="2"/>
            <a:r>
              <a:rPr lang="en-US" b="1" u="sng" dirty="0" smtClean="0"/>
              <a:t>Password</a:t>
            </a:r>
            <a:r>
              <a:rPr lang="en-US" b="1" dirty="0" smtClean="0"/>
              <a:t>: test</a:t>
            </a:r>
          </a:p>
        </p:txBody>
      </p:sp>
    </p:spTree>
    <p:extLst>
      <p:ext uri="{BB962C8B-B14F-4D97-AF65-F5344CB8AC3E}">
        <p14:creationId xmlns:p14="http://schemas.microsoft.com/office/powerpoint/2010/main" val="41282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(Connect)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[@MyEmailClient]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@</a:t>
            </a:r>
            <a:r>
              <a:rPr lang="en-US" dirty="0" err="1">
                <a:solidFill>
                  <a:prstClr val="white"/>
                </a:solidFill>
              </a:rPr>
              <a:t>MyEmailClient</a:t>
            </a:r>
            <a:r>
              <a:rPr lang="en-US" dirty="0">
                <a:solidFill>
                  <a:prstClr val="white"/>
                </a:solidFill>
              </a:rPr>
              <a:t> (MUA)</a:t>
            </a:r>
          </a:p>
        </p:txBody>
      </p:sp>
      <p:sp>
        <p:nvSpPr>
          <p:cNvPr id="16" name="[Email Server]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Email Server (MSA/MTA)</a:t>
            </a:r>
          </a:p>
        </p:txBody>
      </p:sp>
      <p:sp>
        <p:nvSpPr>
          <p:cNvPr id="37" name="&quot;TCP Protocol&quot;"/>
          <p:cNvSpPr txBox="1"/>
          <p:nvPr/>
        </p:nvSpPr>
        <p:spPr>
          <a:xfrm>
            <a:off x="3124200" y="14573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 Protocol</a:t>
            </a:r>
          </a:p>
        </p:txBody>
      </p:sp>
      <p:cxnSp>
        <p:nvCxnSpPr>
          <p:cNvPr id="5" name="--&gt; BLK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--&gt; BLK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--&gt; BLU SYN"/>
          <p:cNvCxnSpPr/>
          <p:nvPr/>
        </p:nvCxnSpPr>
        <p:spPr>
          <a:xfrm>
            <a:off x="3124200" y="22743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&quot;SYN&quot;"/>
          <p:cNvSpPr txBox="1"/>
          <p:nvPr/>
        </p:nvSpPr>
        <p:spPr>
          <a:xfrm>
            <a:off x="4022434" y="19050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SYN</a:t>
            </a:r>
          </a:p>
        </p:txBody>
      </p:sp>
      <p:cxnSp>
        <p:nvCxnSpPr>
          <p:cNvPr id="19" name="--&gt; BLU SYN ACK"/>
          <p:cNvCxnSpPr/>
          <p:nvPr/>
        </p:nvCxnSpPr>
        <p:spPr>
          <a:xfrm>
            <a:off x="3124200" y="26553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&quot;SYN ACK&quot;"/>
          <p:cNvSpPr txBox="1"/>
          <p:nvPr/>
        </p:nvSpPr>
        <p:spPr>
          <a:xfrm>
            <a:off x="37338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SYN, ACK</a:t>
            </a:r>
          </a:p>
        </p:txBody>
      </p:sp>
      <p:cxnSp>
        <p:nvCxnSpPr>
          <p:cNvPr id="21" name="--&gt; BLU ACK"/>
          <p:cNvCxnSpPr/>
          <p:nvPr/>
        </p:nvCxnSpPr>
        <p:spPr>
          <a:xfrm>
            <a:off x="3124200" y="3036332"/>
            <a:ext cx="2438400" cy="0"/>
          </a:xfrm>
          <a:prstGeom prst="straightConnector1">
            <a:avLst/>
          </a:prstGeom>
          <a:ln w="31750" cap="rnd">
            <a:solidFill>
              <a:srgbClr val="0070C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&quot;ACK&quot;"/>
          <p:cNvSpPr txBox="1"/>
          <p:nvPr/>
        </p:nvSpPr>
        <p:spPr>
          <a:xfrm>
            <a:off x="4022434" y="2667000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ACK</a:t>
            </a:r>
          </a:p>
        </p:txBody>
      </p:sp>
      <p:sp>
        <p:nvSpPr>
          <p:cNvPr id="38" name="[TCP Est Client]"/>
          <p:cNvSpPr txBox="1"/>
          <p:nvPr/>
        </p:nvSpPr>
        <p:spPr>
          <a:xfrm>
            <a:off x="990600" y="221992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9" name="[TCP Est Server]"/>
          <p:cNvSpPr txBox="1"/>
          <p:nvPr/>
        </p:nvSpPr>
        <p:spPr>
          <a:xfrm>
            <a:off x="5905500" y="2219920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</p:spTree>
    <p:extLst>
      <p:ext uri="{BB962C8B-B14F-4D97-AF65-F5344CB8AC3E}">
        <p14:creationId xmlns:p14="http://schemas.microsoft.com/office/powerpoint/2010/main" val="2464844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4" grpId="0"/>
      <p:bldP spid="20" grpId="0"/>
      <p:bldP spid="22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Communications – Email (Authorize)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[@MyEmailClient]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@</a:t>
            </a:r>
            <a:r>
              <a:rPr lang="en-US" dirty="0" err="1">
                <a:solidFill>
                  <a:prstClr val="white"/>
                </a:solidFill>
              </a:rPr>
              <a:t>MyEmailClient</a:t>
            </a:r>
            <a:r>
              <a:rPr lang="en-US" dirty="0">
                <a:solidFill>
                  <a:prstClr val="white"/>
                </a:solidFill>
              </a:rPr>
              <a:t> (MUA)</a:t>
            </a:r>
          </a:p>
        </p:txBody>
      </p:sp>
      <p:sp>
        <p:nvSpPr>
          <p:cNvPr id="16" name="[Email Server]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Email Server (MSA/MTA)</a:t>
            </a:r>
          </a:p>
        </p:txBody>
      </p:sp>
      <p:sp>
        <p:nvSpPr>
          <p:cNvPr id="38" name="[TCP Est Client]"/>
          <p:cNvSpPr txBox="1"/>
          <p:nvPr/>
        </p:nvSpPr>
        <p:spPr>
          <a:xfrm>
            <a:off x="9906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9" name="[TCP Est Server]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7" name="&quot;SMTP Protocol&quot;"/>
          <p:cNvSpPr txBox="1"/>
          <p:nvPr/>
        </p:nvSpPr>
        <p:spPr>
          <a:xfrm>
            <a:off x="3124200" y="14573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SMTP Protocol</a:t>
            </a:r>
          </a:p>
        </p:txBody>
      </p:sp>
      <p:cxnSp>
        <p:nvCxnSpPr>
          <p:cNvPr id="5" name="--&gt; BLK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--&gt; BLK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&lt;-- GRN 220 Ready"/>
          <p:cNvCxnSpPr/>
          <p:nvPr/>
        </p:nvCxnSpPr>
        <p:spPr>
          <a:xfrm>
            <a:off x="3124200" y="2198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220 Ready&quot;"/>
          <p:cNvSpPr txBox="1"/>
          <p:nvPr/>
        </p:nvSpPr>
        <p:spPr>
          <a:xfrm>
            <a:off x="34290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220 “Ready”</a:t>
            </a:r>
          </a:p>
        </p:txBody>
      </p:sp>
      <p:cxnSp>
        <p:nvCxnSpPr>
          <p:cNvPr id="25" name="--&gt; GRN EHLO"/>
          <p:cNvCxnSpPr/>
          <p:nvPr/>
        </p:nvCxnSpPr>
        <p:spPr>
          <a:xfrm>
            <a:off x="3124200" y="2579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EHLO&quot;"/>
          <p:cNvSpPr txBox="1"/>
          <p:nvPr/>
        </p:nvSpPr>
        <p:spPr>
          <a:xfrm>
            <a:off x="3429000" y="2209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EHLO</a:t>
            </a:r>
          </a:p>
        </p:txBody>
      </p:sp>
      <p:cxnSp>
        <p:nvCxnSpPr>
          <p:cNvPr id="27" name="&lt;-- GRN 250-Hello"/>
          <p:cNvCxnSpPr/>
          <p:nvPr/>
        </p:nvCxnSpPr>
        <p:spPr>
          <a:xfrm>
            <a:off x="3124200" y="2971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&quot;250-Hello&quot;"/>
          <p:cNvSpPr txBox="1"/>
          <p:nvPr/>
        </p:nvSpPr>
        <p:spPr>
          <a:xfrm>
            <a:off x="3352800" y="259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250-Hello</a:t>
            </a:r>
          </a:p>
        </p:txBody>
      </p:sp>
      <p:cxnSp>
        <p:nvCxnSpPr>
          <p:cNvPr id="29" name="&lt;-- GRN 250-SIZE"/>
          <p:cNvCxnSpPr/>
          <p:nvPr/>
        </p:nvCxnSpPr>
        <p:spPr>
          <a:xfrm>
            <a:off x="3124200" y="3341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&quot;250-SIZE&quot;"/>
          <p:cNvSpPr txBox="1"/>
          <p:nvPr/>
        </p:nvSpPr>
        <p:spPr>
          <a:xfrm>
            <a:off x="3429000" y="2971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250-SIZE</a:t>
            </a:r>
          </a:p>
        </p:txBody>
      </p:sp>
      <p:sp>
        <p:nvSpPr>
          <p:cNvPr id="57" name="(SIZE)"/>
          <p:cNvSpPr/>
          <p:nvPr/>
        </p:nvSpPr>
        <p:spPr>
          <a:xfrm>
            <a:off x="5787357" y="3900371"/>
            <a:ext cx="2814637" cy="616802"/>
          </a:xfrm>
          <a:prstGeom prst="wedgeRoundRectCallout">
            <a:avLst>
              <a:gd name="adj1" fmla="val -70215"/>
              <a:gd name="adj2" fmla="val -13802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tells Client maximum size</a:t>
            </a:r>
          </a:p>
        </p:txBody>
      </p:sp>
      <p:cxnSp>
        <p:nvCxnSpPr>
          <p:cNvPr id="43" name="&lt;-- GRN 250-AUTH LOGIN"/>
          <p:cNvCxnSpPr/>
          <p:nvPr/>
        </p:nvCxnSpPr>
        <p:spPr>
          <a:xfrm>
            <a:off x="3124200" y="3722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&quot;250-AUTH LOGIN&quot;"/>
          <p:cNvSpPr txBox="1"/>
          <p:nvPr/>
        </p:nvSpPr>
        <p:spPr>
          <a:xfrm>
            <a:off x="3124200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250-AUTH LOGIN</a:t>
            </a:r>
          </a:p>
        </p:txBody>
      </p:sp>
      <p:sp>
        <p:nvSpPr>
          <p:cNvPr id="56" name="(Authorizations)"/>
          <p:cNvSpPr/>
          <p:nvPr/>
        </p:nvSpPr>
        <p:spPr>
          <a:xfrm>
            <a:off x="5776182" y="4208772"/>
            <a:ext cx="3139218" cy="1182468"/>
          </a:xfrm>
          <a:prstGeom prst="wedgeRoundRectCallout">
            <a:avLst>
              <a:gd name="adj1" fmla="val -73938"/>
              <a:gd name="adj2" fmla="val -9075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tells Client what Authorizations are available for use (e.g. LOGIN, PLAIN, CRAM-MD5)</a:t>
            </a:r>
          </a:p>
        </p:txBody>
      </p:sp>
      <p:cxnSp>
        <p:nvCxnSpPr>
          <p:cNvPr id="45" name="--&gt; GRN AUTH LOGIN"/>
          <p:cNvCxnSpPr/>
          <p:nvPr/>
        </p:nvCxnSpPr>
        <p:spPr>
          <a:xfrm>
            <a:off x="3124200" y="4103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&quot;AUTH LOGIN&quot;"/>
          <p:cNvSpPr txBox="1"/>
          <p:nvPr/>
        </p:nvSpPr>
        <p:spPr>
          <a:xfrm>
            <a:off x="31242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AUTH LOGIN</a:t>
            </a:r>
          </a:p>
        </p:txBody>
      </p:sp>
      <p:sp>
        <p:nvSpPr>
          <p:cNvPr id="58" name="(Chosen AUTH)"/>
          <p:cNvSpPr/>
          <p:nvPr/>
        </p:nvSpPr>
        <p:spPr>
          <a:xfrm>
            <a:off x="459581" y="4512114"/>
            <a:ext cx="2814637" cy="616802"/>
          </a:xfrm>
          <a:prstGeom prst="wedgeRoundRectCallout">
            <a:avLst>
              <a:gd name="adj1" fmla="val 60411"/>
              <a:gd name="adj2" fmla="val -1148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tells Server which Authorization he chooses</a:t>
            </a:r>
          </a:p>
        </p:txBody>
      </p:sp>
      <p:cxnSp>
        <p:nvCxnSpPr>
          <p:cNvPr id="47" name="&lt;-- GRN 334 Username"/>
          <p:cNvCxnSpPr/>
          <p:nvPr/>
        </p:nvCxnSpPr>
        <p:spPr>
          <a:xfrm>
            <a:off x="3124200" y="4495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&quot;334 Username&quot;"/>
          <p:cNvSpPr txBox="1"/>
          <p:nvPr/>
        </p:nvSpPr>
        <p:spPr>
          <a:xfrm>
            <a:off x="3124200" y="4126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334 VXNlcm5hbWU6</a:t>
            </a:r>
          </a:p>
        </p:txBody>
      </p:sp>
      <p:sp>
        <p:nvSpPr>
          <p:cNvPr id="59" name="(Username?)"/>
          <p:cNvSpPr/>
          <p:nvPr/>
        </p:nvSpPr>
        <p:spPr>
          <a:xfrm>
            <a:off x="5719032" y="5043550"/>
            <a:ext cx="2814637" cy="905614"/>
          </a:xfrm>
          <a:prstGeom prst="wedgeRoundRectCallout">
            <a:avLst>
              <a:gd name="adj1" fmla="val -70215"/>
              <a:gd name="adj2" fmla="val -1085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asks Client for Username using BASE64 encoding</a:t>
            </a:r>
          </a:p>
        </p:txBody>
      </p:sp>
      <p:cxnSp>
        <p:nvCxnSpPr>
          <p:cNvPr id="49" name="--&gt; GRN Username"/>
          <p:cNvCxnSpPr/>
          <p:nvPr/>
        </p:nvCxnSpPr>
        <p:spPr>
          <a:xfrm>
            <a:off x="3124200" y="4876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&quot;Username&quot;"/>
          <p:cNvSpPr txBox="1"/>
          <p:nvPr/>
        </p:nvSpPr>
        <p:spPr>
          <a:xfrm>
            <a:off x="3124200" y="4507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adlxdkej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&lt;-- GRN 334 Password"/>
          <p:cNvCxnSpPr/>
          <p:nvPr/>
        </p:nvCxnSpPr>
        <p:spPr>
          <a:xfrm>
            <a:off x="3124200" y="5246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&quot;334 Password&quot;"/>
          <p:cNvSpPr txBox="1"/>
          <p:nvPr/>
        </p:nvSpPr>
        <p:spPr>
          <a:xfrm>
            <a:off x="31242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334 UGFzc3dvcmQ6</a:t>
            </a:r>
          </a:p>
        </p:txBody>
      </p:sp>
      <p:sp>
        <p:nvSpPr>
          <p:cNvPr id="60" name="(Password?)"/>
          <p:cNvSpPr/>
          <p:nvPr/>
        </p:nvSpPr>
        <p:spPr>
          <a:xfrm>
            <a:off x="5738082" y="3650325"/>
            <a:ext cx="2814637" cy="905614"/>
          </a:xfrm>
          <a:prstGeom prst="wedgeRoundRectCallout">
            <a:avLst>
              <a:gd name="adj1" fmla="val -65139"/>
              <a:gd name="adj2" fmla="val 12597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asks Client for Password using BASE64 encoding</a:t>
            </a:r>
          </a:p>
        </p:txBody>
      </p:sp>
      <p:cxnSp>
        <p:nvCxnSpPr>
          <p:cNvPr id="42" name="--&gt; GRN Password"/>
          <p:cNvCxnSpPr/>
          <p:nvPr/>
        </p:nvCxnSpPr>
        <p:spPr>
          <a:xfrm>
            <a:off x="3124200" y="5627132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&quot;Password&quot;"/>
          <p:cNvSpPr txBox="1"/>
          <p:nvPr/>
        </p:nvSpPr>
        <p:spPr>
          <a:xfrm>
            <a:off x="3124200" y="525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lkujsefxlj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&quot;BASE64 Encoding&quot;"/>
          <p:cNvSpPr txBox="1"/>
          <p:nvPr/>
        </p:nvSpPr>
        <p:spPr>
          <a:xfrm>
            <a:off x="990600" y="4698787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BASE64 Encoding</a:t>
            </a:r>
          </a:p>
        </p:txBody>
      </p:sp>
      <p:cxnSp>
        <p:nvCxnSpPr>
          <p:cNvPr id="52" name="&lt;-- GRN 235 Successful"/>
          <p:cNvCxnSpPr/>
          <p:nvPr/>
        </p:nvCxnSpPr>
        <p:spPr>
          <a:xfrm>
            <a:off x="3124200" y="6019800"/>
            <a:ext cx="2438400" cy="0"/>
          </a:xfrm>
          <a:prstGeom prst="straightConnector1">
            <a:avLst/>
          </a:prstGeom>
          <a:ln w="31750" cap="rnd">
            <a:solidFill>
              <a:srgbClr val="00CC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&quot;235 Successful&quot;"/>
          <p:cNvSpPr txBox="1"/>
          <p:nvPr/>
        </p:nvSpPr>
        <p:spPr>
          <a:xfrm>
            <a:off x="3429000" y="5650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235 “Successful”</a:t>
            </a:r>
          </a:p>
        </p:txBody>
      </p:sp>
      <p:sp>
        <p:nvSpPr>
          <p:cNvPr id="54" name="[Authenticated Client]"/>
          <p:cNvSpPr txBox="1"/>
          <p:nvPr/>
        </p:nvSpPr>
        <p:spPr>
          <a:xfrm>
            <a:off x="990600" y="3143250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55" name="[Authenticated Server]"/>
          <p:cNvSpPr txBox="1"/>
          <p:nvPr/>
        </p:nvSpPr>
        <p:spPr>
          <a:xfrm>
            <a:off x="5905500" y="3156466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61" name="{} YEL"/>
          <p:cNvSpPr/>
          <p:nvPr/>
        </p:nvSpPr>
        <p:spPr>
          <a:xfrm>
            <a:off x="2552700" y="4208772"/>
            <a:ext cx="495300" cy="1626362"/>
          </a:xfrm>
          <a:prstGeom prst="leftBrace">
            <a:avLst>
              <a:gd name="adj1" fmla="val 8333"/>
              <a:gd name="adj2" fmla="val 49306"/>
            </a:avLst>
          </a:prstGeom>
          <a:ln w="31750" cap="rnd">
            <a:solidFill>
              <a:srgbClr val="FFFF00"/>
            </a:solidFill>
            <a:headEnd type="none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4" grpId="0"/>
      <p:bldP spid="26" grpId="0"/>
      <p:bldP spid="28" grpId="0"/>
      <p:bldP spid="30" grpId="0"/>
      <p:bldP spid="57" grpId="0" animBg="1"/>
      <p:bldP spid="57" grpId="1" animBg="1"/>
      <p:bldP spid="44" grpId="0"/>
      <p:bldP spid="56" grpId="0" animBg="1"/>
      <p:bldP spid="56" grpId="1" animBg="1"/>
      <p:bldP spid="46" grpId="0"/>
      <p:bldP spid="58" grpId="0" animBg="1"/>
      <p:bldP spid="58" grpId="1" animBg="1"/>
      <p:bldP spid="48" grpId="0"/>
      <p:bldP spid="59" grpId="0" animBg="1"/>
      <p:bldP spid="59" grpId="1" animBg="1"/>
      <p:bldP spid="50" grpId="0"/>
      <p:bldP spid="41" grpId="0"/>
      <p:bldP spid="60" grpId="0" animBg="1"/>
      <p:bldP spid="60" grpId="1" animBg="1"/>
      <p:bldP spid="51" grpId="0"/>
      <p:bldP spid="62" grpId="0"/>
      <p:bldP spid="53" grpId="0"/>
      <p:bldP spid="54" grpId="0" animBg="1"/>
      <p:bldP spid="55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Communications – Email (Exchange)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[@MyEmailClient]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@</a:t>
            </a:r>
            <a:r>
              <a:rPr lang="en-US" dirty="0" err="1">
                <a:solidFill>
                  <a:prstClr val="white"/>
                </a:solidFill>
              </a:rPr>
              <a:t>MyEmailClient</a:t>
            </a:r>
            <a:r>
              <a:rPr lang="en-US" dirty="0">
                <a:solidFill>
                  <a:prstClr val="white"/>
                </a:solidFill>
              </a:rPr>
              <a:t> (MUA)</a:t>
            </a:r>
          </a:p>
        </p:txBody>
      </p:sp>
      <p:sp>
        <p:nvSpPr>
          <p:cNvPr id="16" name="[Email Server]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Email Server (MSA/MTA)</a:t>
            </a:r>
          </a:p>
        </p:txBody>
      </p:sp>
      <p:sp>
        <p:nvSpPr>
          <p:cNvPr id="38" name="[TCP Est Client]"/>
          <p:cNvSpPr txBox="1"/>
          <p:nvPr/>
        </p:nvSpPr>
        <p:spPr>
          <a:xfrm>
            <a:off x="9906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9" name="[TCP Est Server]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54" name="[Authenticated Client]"/>
          <p:cNvSpPr txBox="1"/>
          <p:nvPr/>
        </p:nvSpPr>
        <p:spPr>
          <a:xfrm>
            <a:off x="990600" y="3143250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55" name="[Authenticated Server]"/>
          <p:cNvSpPr txBox="1"/>
          <p:nvPr/>
        </p:nvSpPr>
        <p:spPr>
          <a:xfrm>
            <a:off x="5905500" y="3156466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37" name="&quot;SMTP Protocol&quot;"/>
          <p:cNvSpPr txBox="1"/>
          <p:nvPr/>
        </p:nvSpPr>
        <p:spPr>
          <a:xfrm>
            <a:off x="3124200" y="114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SMTP Protocol</a:t>
            </a:r>
          </a:p>
        </p:txBody>
      </p:sp>
      <p:cxnSp>
        <p:nvCxnSpPr>
          <p:cNvPr id="5" name="--&gt; BLK Dwn (L)"/>
          <p:cNvCxnSpPr/>
          <p:nvPr/>
        </p:nvCxnSpPr>
        <p:spPr>
          <a:xfrm>
            <a:off x="3124200" y="1447800"/>
            <a:ext cx="0" cy="4876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--&gt; BLK Dwn (R)"/>
          <p:cNvCxnSpPr/>
          <p:nvPr/>
        </p:nvCxnSpPr>
        <p:spPr>
          <a:xfrm>
            <a:off x="5562600" y="1447800"/>
            <a:ext cx="0" cy="48768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--&gt; PUR MAIL FROM"/>
          <p:cNvCxnSpPr/>
          <p:nvPr/>
        </p:nvCxnSpPr>
        <p:spPr>
          <a:xfrm>
            <a:off x="3124200" y="1817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MAIL FROM&quot;"/>
          <p:cNvSpPr txBox="1"/>
          <p:nvPr/>
        </p:nvSpPr>
        <p:spPr>
          <a:xfrm>
            <a:off x="31242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MAIL FROM:&lt;bob&gt;</a:t>
            </a:r>
          </a:p>
        </p:txBody>
      </p:sp>
      <p:cxnSp>
        <p:nvCxnSpPr>
          <p:cNvPr id="25" name="&lt;-- PUR 250-OK"/>
          <p:cNvCxnSpPr/>
          <p:nvPr/>
        </p:nvCxnSpPr>
        <p:spPr>
          <a:xfrm>
            <a:off x="3124200" y="2198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250-OK&quot;"/>
          <p:cNvSpPr txBox="1"/>
          <p:nvPr/>
        </p:nvSpPr>
        <p:spPr>
          <a:xfrm>
            <a:off x="34290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250-OK</a:t>
            </a:r>
          </a:p>
        </p:txBody>
      </p:sp>
      <p:cxnSp>
        <p:nvCxnSpPr>
          <p:cNvPr id="27" name="--&gt; PUR RCPT TO"/>
          <p:cNvCxnSpPr/>
          <p:nvPr/>
        </p:nvCxnSpPr>
        <p:spPr>
          <a:xfrm>
            <a:off x="3124200" y="2590800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&quot;RCPT TO&quot;"/>
          <p:cNvSpPr txBox="1"/>
          <p:nvPr/>
        </p:nvSpPr>
        <p:spPr>
          <a:xfrm>
            <a:off x="3352800" y="2209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RCPT TO:&lt;</a:t>
            </a:r>
            <a:r>
              <a:rPr lang="en-US" dirty="0" err="1">
                <a:solidFill>
                  <a:prstClr val="black"/>
                </a:solidFill>
              </a:rPr>
              <a:t>alice</a:t>
            </a:r>
            <a:r>
              <a:rPr lang="en-US" dirty="0">
                <a:solidFill>
                  <a:prstClr val="black"/>
                </a:solidFill>
              </a:rPr>
              <a:t>&gt;</a:t>
            </a:r>
          </a:p>
        </p:txBody>
      </p:sp>
      <p:cxnSp>
        <p:nvCxnSpPr>
          <p:cNvPr id="29" name="&lt;-- PUR 250-OK2"/>
          <p:cNvCxnSpPr/>
          <p:nvPr/>
        </p:nvCxnSpPr>
        <p:spPr>
          <a:xfrm>
            <a:off x="3124200" y="2960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&quot;250-OK2&quot;"/>
          <p:cNvSpPr txBox="1"/>
          <p:nvPr/>
        </p:nvSpPr>
        <p:spPr>
          <a:xfrm>
            <a:off x="3429000" y="2590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250-OK</a:t>
            </a:r>
          </a:p>
        </p:txBody>
      </p:sp>
      <p:cxnSp>
        <p:nvCxnSpPr>
          <p:cNvPr id="43" name="--&gt; PUR DATA"/>
          <p:cNvCxnSpPr/>
          <p:nvPr/>
        </p:nvCxnSpPr>
        <p:spPr>
          <a:xfrm>
            <a:off x="3124200" y="3341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&quot;DATA&quot;"/>
          <p:cNvSpPr txBox="1"/>
          <p:nvPr/>
        </p:nvSpPr>
        <p:spPr>
          <a:xfrm>
            <a:off x="3124200" y="2971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59" name="(Data to follow)"/>
          <p:cNvSpPr/>
          <p:nvPr/>
        </p:nvSpPr>
        <p:spPr>
          <a:xfrm>
            <a:off x="595313" y="4031398"/>
            <a:ext cx="2814637" cy="616802"/>
          </a:xfrm>
          <a:prstGeom prst="wedgeRoundRectCallout">
            <a:avLst>
              <a:gd name="adj1" fmla="val 60073"/>
              <a:gd name="adj2" fmla="val -15809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tells Server a data stream is to follow</a:t>
            </a:r>
          </a:p>
        </p:txBody>
      </p:sp>
      <p:cxnSp>
        <p:nvCxnSpPr>
          <p:cNvPr id="45" name="&lt;-- PUR 354 End with"/>
          <p:cNvCxnSpPr/>
          <p:nvPr/>
        </p:nvCxnSpPr>
        <p:spPr>
          <a:xfrm>
            <a:off x="3124200" y="3722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&quot;354 End with&quot;"/>
          <p:cNvSpPr txBox="1"/>
          <p:nvPr/>
        </p:nvSpPr>
        <p:spPr>
          <a:xfrm>
            <a:off x="3124200" y="3352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354 “End with .”</a:t>
            </a:r>
          </a:p>
        </p:txBody>
      </p:sp>
      <p:sp>
        <p:nvSpPr>
          <p:cNvPr id="60" name="(End data with .)"/>
          <p:cNvSpPr/>
          <p:nvPr/>
        </p:nvSpPr>
        <p:spPr>
          <a:xfrm>
            <a:off x="5410200" y="4059972"/>
            <a:ext cx="3048000" cy="969228"/>
          </a:xfrm>
          <a:prstGeom prst="wedgeRoundRectCallout">
            <a:avLst>
              <a:gd name="adj1" fmla="val -52279"/>
              <a:gd name="adj2" fmla="val -828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Server tells Client to end data stream with a period “.” on a line by itself</a:t>
            </a:r>
          </a:p>
        </p:txBody>
      </p:sp>
      <p:cxnSp>
        <p:nvCxnSpPr>
          <p:cNvPr id="47" name="--&gt; PUR From: &lt;bob&gt;"/>
          <p:cNvCxnSpPr/>
          <p:nvPr/>
        </p:nvCxnSpPr>
        <p:spPr>
          <a:xfrm>
            <a:off x="3124200" y="4114800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&quot;From: &lt;bob&gt;&quot;"/>
          <p:cNvSpPr txBox="1"/>
          <p:nvPr/>
        </p:nvSpPr>
        <p:spPr>
          <a:xfrm>
            <a:off x="3124200" y="3745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“From: &lt;bob&gt;”</a:t>
            </a:r>
          </a:p>
        </p:txBody>
      </p:sp>
      <p:cxnSp>
        <p:nvCxnSpPr>
          <p:cNvPr id="49" name="--&gt; PUR [body]"/>
          <p:cNvCxnSpPr/>
          <p:nvPr/>
        </p:nvCxnSpPr>
        <p:spPr>
          <a:xfrm>
            <a:off x="3124200" y="4495800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&quot;[body]&quot;"/>
          <p:cNvSpPr txBox="1"/>
          <p:nvPr/>
        </p:nvSpPr>
        <p:spPr>
          <a:xfrm>
            <a:off x="3124200" y="4126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[body of email]</a:t>
            </a:r>
          </a:p>
        </p:txBody>
      </p:sp>
      <p:sp>
        <p:nvSpPr>
          <p:cNvPr id="61" name="([body])"/>
          <p:cNvSpPr/>
          <p:nvPr/>
        </p:nvSpPr>
        <p:spPr>
          <a:xfrm>
            <a:off x="381001" y="4838700"/>
            <a:ext cx="2971800" cy="952500"/>
          </a:xfrm>
          <a:prstGeom prst="wedgeRoundRectCallout">
            <a:avLst>
              <a:gd name="adj1" fmla="val 54053"/>
              <a:gd name="adj2" fmla="val -8550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sends Server all of the email body text (could be several telegrams)</a:t>
            </a:r>
          </a:p>
        </p:txBody>
      </p:sp>
      <p:cxnSp>
        <p:nvCxnSpPr>
          <p:cNvPr id="40" name="--&gt; PUR ."/>
          <p:cNvCxnSpPr/>
          <p:nvPr/>
        </p:nvCxnSpPr>
        <p:spPr>
          <a:xfrm>
            <a:off x="3124200" y="4865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."/>
          <p:cNvSpPr txBox="1"/>
          <p:nvPr/>
        </p:nvSpPr>
        <p:spPr>
          <a:xfrm>
            <a:off x="3124200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“.”</a:t>
            </a:r>
          </a:p>
        </p:txBody>
      </p:sp>
      <p:sp>
        <p:nvSpPr>
          <p:cNvPr id="62" name="(End of data)"/>
          <p:cNvSpPr/>
          <p:nvPr/>
        </p:nvSpPr>
        <p:spPr>
          <a:xfrm>
            <a:off x="528638" y="5482799"/>
            <a:ext cx="2814637" cy="616802"/>
          </a:xfrm>
          <a:prstGeom prst="wedgeRoundRectCallout">
            <a:avLst>
              <a:gd name="adj1" fmla="val 60411"/>
              <a:gd name="adj2" fmla="val -1519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 sends Server the period “.” (end of data)</a:t>
            </a:r>
          </a:p>
        </p:txBody>
      </p:sp>
      <p:cxnSp>
        <p:nvCxnSpPr>
          <p:cNvPr id="42" name="&lt;-- PUR 250-OK3"/>
          <p:cNvCxnSpPr/>
          <p:nvPr/>
        </p:nvCxnSpPr>
        <p:spPr>
          <a:xfrm>
            <a:off x="3124200" y="5246132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&quot;250-OK3&quot;"/>
          <p:cNvSpPr txBox="1"/>
          <p:nvPr/>
        </p:nvSpPr>
        <p:spPr>
          <a:xfrm>
            <a:off x="31242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250-OK </a:t>
            </a:r>
          </a:p>
        </p:txBody>
      </p:sp>
      <p:cxnSp>
        <p:nvCxnSpPr>
          <p:cNvPr id="52" name="--&gt; PUR QUIT"/>
          <p:cNvCxnSpPr/>
          <p:nvPr/>
        </p:nvCxnSpPr>
        <p:spPr>
          <a:xfrm>
            <a:off x="3124200" y="5638800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&quot;QUIT&quot;"/>
          <p:cNvSpPr txBox="1"/>
          <p:nvPr/>
        </p:nvSpPr>
        <p:spPr>
          <a:xfrm>
            <a:off x="3429000" y="5269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QUIT</a:t>
            </a:r>
          </a:p>
        </p:txBody>
      </p:sp>
      <p:cxnSp>
        <p:nvCxnSpPr>
          <p:cNvPr id="56" name="&lt;-- PUR 221-Bye"/>
          <p:cNvCxnSpPr/>
          <p:nvPr/>
        </p:nvCxnSpPr>
        <p:spPr>
          <a:xfrm>
            <a:off x="3124200" y="6019800"/>
            <a:ext cx="2438400" cy="0"/>
          </a:xfrm>
          <a:prstGeom prst="straightConnector1">
            <a:avLst/>
          </a:prstGeom>
          <a:ln w="31750" cap="rnd">
            <a:solidFill>
              <a:srgbClr val="7030A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&quot;221-Bye&quot;"/>
          <p:cNvSpPr txBox="1"/>
          <p:nvPr/>
        </p:nvSpPr>
        <p:spPr>
          <a:xfrm>
            <a:off x="3124200" y="5650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221-Bye </a:t>
            </a:r>
          </a:p>
        </p:txBody>
      </p:sp>
      <p:sp>
        <p:nvSpPr>
          <p:cNvPr id="63" name="[Email Sent]"/>
          <p:cNvSpPr txBox="1"/>
          <p:nvPr/>
        </p:nvSpPr>
        <p:spPr>
          <a:xfrm>
            <a:off x="990600" y="3790950"/>
            <a:ext cx="1752600" cy="369332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Email Sent</a:t>
            </a:r>
          </a:p>
        </p:txBody>
      </p:sp>
      <p:sp>
        <p:nvSpPr>
          <p:cNvPr id="64" name="[Email Received]"/>
          <p:cNvSpPr txBox="1"/>
          <p:nvPr/>
        </p:nvSpPr>
        <p:spPr>
          <a:xfrm>
            <a:off x="5905500" y="3790950"/>
            <a:ext cx="1752600" cy="369332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Email Received</a:t>
            </a:r>
          </a:p>
        </p:txBody>
      </p:sp>
    </p:spTree>
    <p:extLst>
      <p:ext uri="{BB962C8B-B14F-4D97-AF65-F5344CB8AC3E}">
        <p14:creationId xmlns:p14="http://schemas.microsoft.com/office/powerpoint/2010/main" val="215717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30" grpId="0"/>
      <p:bldP spid="44" grpId="0"/>
      <p:bldP spid="59" grpId="0" animBg="1"/>
      <p:bldP spid="59" grpId="1" animBg="1"/>
      <p:bldP spid="46" grpId="0"/>
      <p:bldP spid="60" grpId="0" animBg="1"/>
      <p:bldP spid="60" grpId="1" animBg="1"/>
      <p:bldP spid="48" grpId="0"/>
      <p:bldP spid="50" grpId="0"/>
      <p:bldP spid="61" grpId="0" animBg="1"/>
      <p:bldP spid="61" grpId="1" animBg="1"/>
      <p:bldP spid="41" grpId="0"/>
      <p:bldP spid="62" grpId="0" animBg="1"/>
      <p:bldP spid="62" grpId="1" animBg="1"/>
      <p:bldP spid="51" grpId="0"/>
      <p:bldP spid="53" grpId="0"/>
      <p:bldP spid="57" grpId="0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Communications – Email (Disconnect)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[@MyEmailClient]"/>
          <p:cNvSpPr/>
          <p:nvPr/>
        </p:nvSpPr>
        <p:spPr>
          <a:xfrm>
            <a:off x="762000" y="1447800"/>
            <a:ext cx="2286000" cy="487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@</a:t>
            </a:r>
            <a:r>
              <a:rPr lang="en-US" dirty="0" err="1">
                <a:solidFill>
                  <a:prstClr val="white"/>
                </a:solidFill>
              </a:rPr>
              <a:t>MyEmailClient</a:t>
            </a:r>
            <a:r>
              <a:rPr lang="en-US" dirty="0">
                <a:solidFill>
                  <a:prstClr val="white"/>
                </a:solidFill>
              </a:rPr>
              <a:t> (MUA)</a:t>
            </a:r>
          </a:p>
        </p:txBody>
      </p:sp>
      <p:sp>
        <p:nvSpPr>
          <p:cNvPr id="16" name="[Email Server]"/>
          <p:cNvSpPr/>
          <p:nvPr/>
        </p:nvSpPr>
        <p:spPr>
          <a:xfrm>
            <a:off x="5638800" y="1447800"/>
            <a:ext cx="2286000" cy="487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Email Server (MSA/MTA)</a:t>
            </a:r>
          </a:p>
        </p:txBody>
      </p:sp>
      <p:sp>
        <p:nvSpPr>
          <p:cNvPr id="29" name="[TCP Est Client]"/>
          <p:cNvSpPr txBox="1"/>
          <p:nvPr/>
        </p:nvSpPr>
        <p:spPr>
          <a:xfrm>
            <a:off x="9906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0" name="[TCP Est Server]"/>
          <p:cNvSpPr txBox="1"/>
          <p:nvPr/>
        </p:nvSpPr>
        <p:spPr>
          <a:xfrm>
            <a:off x="5905500" y="2217003"/>
            <a:ext cx="1752600" cy="923330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TCP Connection Established</a:t>
            </a:r>
          </a:p>
        </p:txBody>
      </p:sp>
      <p:sp>
        <p:nvSpPr>
          <p:cNvPr id="31" name="[Authentication Client]"/>
          <p:cNvSpPr txBox="1"/>
          <p:nvPr/>
        </p:nvSpPr>
        <p:spPr>
          <a:xfrm>
            <a:off x="990600" y="3143250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35" name="[Authentication Server]"/>
          <p:cNvSpPr txBox="1"/>
          <p:nvPr/>
        </p:nvSpPr>
        <p:spPr>
          <a:xfrm>
            <a:off x="5905500" y="3146941"/>
            <a:ext cx="1752600" cy="646331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Connection Authenticated</a:t>
            </a:r>
          </a:p>
        </p:txBody>
      </p:sp>
      <p:sp>
        <p:nvSpPr>
          <p:cNvPr id="36" name="[Email Sent]"/>
          <p:cNvSpPr txBox="1"/>
          <p:nvPr/>
        </p:nvSpPr>
        <p:spPr>
          <a:xfrm>
            <a:off x="990600" y="3800475"/>
            <a:ext cx="1752600" cy="369332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Email Sent</a:t>
            </a:r>
          </a:p>
        </p:txBody>
      </p:sp>
      <p:sp>
        <p:nvSpPr>
          <p:cNvPr id="40" name="[Email Received]"/>
          <p:cNvSpPr txBox="1"/>
          <p:nvPr/>
        </p:nvSpPr>
        <p:spPr>
          <a:xfrm>
            <a:off x="5905500" y="3790950"/>
            <a:ext cx="1752600" cy="369332"/>
          </a:xfrm>
          <a:prstGeom prst="rect">
            <a:avLst/>
          </a:prstGeom>
          <a:noFill/>
          <a:ln w="508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FFFF"/>
                </a:solidFill>
              </a:rPr>
              <a:t>Email Received</a:t>
            </a:r>
          </a:p>
        </p:txBody>
      </p:sp>
      <p:sp>
        <p:nvSpPr>
          <p:cNvPr id="37" name="&quot;TCP Protocol&quot;"/>
          <p:cNvSpPr txBox="1"/>
          <p:nvPr/>
        </p:nvSpPr>
        <p:spPr>
          <a:xfrm>
            <a:off x="3124200" y="14573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TCP Protocol</a:t>
            </a:r>
          </a:p>
        </p:txBody>
      </p:sp>
      <p:cxnSp>
        <p:nvCxnSpPr>
          <p:cNvPr id="5" name="--&gt; BLK Dwn (L)"/>
          <p:cNvCxnSpPr/>
          <p:nvPr/>
        </p:nvCxnSpPr>
        <p:spPr>
          <a:xfrm>
            <a:off x="31242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--&gt; BLK Dwn (R)"/>
          <p:cNvCxnSpPr/>
          <p:nvPr/>
        </p:nvCxnSpPr>
        <p:spPr>
          <a:xfrm>
            <a:off x="5562600" y="1905000"/>
            <a:ext cx="0" cy="4419600"/>
          </a:xfrm>
          <a:prstGeom prst="line">
            <a:avLst/>
          </a:prstGeom>
          <a:ln w="31750" cap="rnd">
            <a:solidFill>
              <a:schemeClr val="tx1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&lt;-- RED FIN"/>
          <p:cNvCxnSpPr/>
          <p:nvPr/>
        </p:nvCxnSpPr>
        <p:spPr>
          <a:xfrm>
            <a:off x="3124200" y="23622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&quot;FIN&quot;"/>
          <p:cNvSpPr txBox="1"/>
          <p:nvPr/>
        </p:nvSpPr>
        <p:spPr>
          <a:xfrm>
            <a:off x="3743325" y="19928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FIN, ACK</a:t>
            </a:r>
          </a:p>
        </p:txBody>
      </p:sp>
      <p:cxnSp>
        <p:nvCxnSpPr>
          <p:cNvPr id="25" name="--&gt; RED FIN ACK"/>
          <p:cNvCxnSpPr/>
          <p:nvPr/>
        </p:nvCxnSpPr>
        <p:spPr>
          <a:xfrm>
            <a:off x="3124200" y="28194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none"/>
            <a:tailEnd type="arrow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&quot;FIN ACK&quot;"/>
          <p:cNvSpPr txBox="1"/>
          <p:nvPr/>
        </p:nvSpPr>
        <p:spPr>
          <a:xfrm>
            <a:off x="3733800" y="2450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FIN, ACK</a:t>
            </a:r>
          </a:p>
        </p:txBody>
      </p:sp>
      <p:cxnSp>
        <p:nvCxnSpPr>
          <p:cNvPr id="27" name="&lt;-- RED ACK"/>
          <p:cNvCxnSpPr/>
          <p:nvPr/>
        </p:nvCxnSpPr>
        <p:spPr>
          <a:xfrm>
            <a:off x="3124200" y="3276600"/>
            <a:ext cx="2438400" cy="0"/>
          </a:xfrm>
          <a:prstGeom prst="straightConnector1">
            <a:avLst/>
          </a:prstGeom>
          <a:ln w="31750" cap="rnd">
            <a:solidFill>
              <a:srgbClr val="FF0000"/>
            </a:solidFill>
            <a:headEnd type="arrow"/>
            <a:tailEnd type="none"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&quot;ACK&quot;"/>
          <p:cNvSpPr txBox="1"/>
          <p:nvPr/>
        </p:nvSpPr>
        <p:spPr>
          <a:xfrm>
            <a:off x="4022434" y="29072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ACK</a:t>
            </a:r>
          </a:p>
        </p:txBody>
      </p:sp>
    </p:spTree>
    <p:extLst>
      <p:ext uri="{BB962C8B-B14F-4D97-AF65-F5344CB8AC3E}">
        <p14:creationId xmlns:p14="http://schemas.microsoft.com/office/powerpoint/2010/main" val="227744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7" grpId="0"/>
      <p:bldP spid="24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 fontScale="77500" lnSpcReduction="20000"/>
          </a:bodyPr>
          <a:lstStyle/>
          <a:p>
            <a:r>
              <a:rPr lang="en-US" dirty="0"/>
              <a:t>CPU’s Built-in Ethernet Port must have IP address</a:t>
            </a:r>
          </a:p>
          <a:p>
            <a:r>
              <a:rPr lang="en-US" dirty="0"/>
              <a:t>CPU must have a properly configured SMTP Client Device</a:t>
            </a:r>
          </a:p>
          <a:p>
            <a:pPr lvl="1"/>
            <a:r>
              <a:rPr lang="en-US" dirty="0"/>
              <a:t>Must know SMTP Server’s (MSA/MTA) </a:t>
            </a:r>
            <a:r>
              <a:rPr lang="en-US" u="sng" dirty="0"/>
              <a:t>IP address</a:t>
            </a:r>
            <a:r>
              <a:rPr lang="en-US" dirty="0"/>
              <a:t> or the </a:t>
            </a:r>
            <a:r>
              <a:rPr lang="en-US" u="sng" dirty="0"/>
              <a:t>DNS Lookup name</a:t>
            </a:r>
          </a:p>
          <a:p>
            <a:pPr lvl="2"/>
            <a:r>
              <a:rPr lang="en-US" dirty="0"/>
              <a:t>Some SMTP Servers have IP addresses that periodically change for security reasons. In this case, the </a:t>
            </a:r>
            <a:r>
              <a:rPr lang="en-US" b="1" dirty="0">
                <a:solidFill>
                  <a:srgbClr val="00B050"/>
                </a:solidFill>
              </a:rPr>
              <a:t>DNSLOOKUP</a:t>
            </a:r>
            <a:r>
              <a:rPr lang="en-US" dirty="0"/>
              <a:t> instruction can be used with </a:t>
            </a:r>
            <a:r>
              <a:rPr lang="en-US" b="1" dirty="0">
                <a:solidFill>
                  <a:srgbClr val="00B050"/>
                </a:solidFill>
              </a:rPr>
              <a:t>DEVWRITE</a:t>
            </a:r>
            <a:r>
              <a:rPr lang="en-US" dirty="0"/>
              <a:t> instruction to read the IP address dynamically and write it to the CPU’s SMTP Client Device just before doing the </a:t>
            </a:r>
            <a:r>
              <a:rPr lang="en-US" b="1" dirty="0">
                <a:solidFill>
                  <a:srgbClr val="00B050"/>
                </a:solidFill>
              </a:rPr>
              <a:t>EMAIL</a:t>
            </a:r>
            <a:r>
              <a:rPr lang="en-US" dirty="0"/>
              <a:t> instruction</a:t>
            </a:r>
          </a:p>
          <a:p>
            <a:pPr lvl="1"/>
            <a:r>
              <a:rPr lang="en-US" dirty="0"/>
              <a:t>SMTP Server (MSA/MTA) must either use no Authentication (Disabled) or one of the following types:</a:t>
            </a:r>
          </a:p>
          <a:p>
            <a:pPr lvl="2"/>
            <a:r>
              <a:rPr lang="en-US" dirty="0"/>
              <a:t>AUTH LOGIN</a:t>
            </a:r>
          </a:p>
          <a:p>
            <a:pPr lvl="2"/>
            <a:r>
              <a:rPr lang="en-US" dirty="0"/>
              <a:t>AUTH PLAIN</a:t>
            </a:r>
          </a:p>
          <a:p>
            <a:pPr lvl="2"/>
            <a:r>
              <a:rPr lang="en-US" dirty="0"/>
              <a:t>POP before SMTP</a:t>
            </a:r>
          </a:p>
          <a:p>
            <a:pPr lvl="1"/>
            <a:r>
              <a:rPr lang="en-US" dirty="0"/>
              <a:t>If Authentication is used, the Username &amp; Password must be known for the email account</a:t>
            </a:r>
          </a:p>
          <a:p>
            <a:r>
              <a:rPr lang="en-US" dirty="0"/>
              <a:t>Must use </a:t>
            </a:r>
            <a:r>
              <a:rPr lang="en-US" b="1" dirty="0">
                <a:solidFill>
                  <a:srgbClr val="00B050"/>
                </a:solidFill>
              </a:rPr>
              <a:t>EMAIL</a:t>
            </a:r>
            <a:r>
              <a:rPr lang="en-US" dirty="0"/>
              <a:t> instruction to send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92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CPU’s Built-in Ethernet Port must have IP address:</a:t>
            </a:r>
          </a:p>
          <a:p>
            <a:pPr lvl="1"/>
            <a:r>
              <a:rPr lang="en-US" dirty="0"/>
              <a:t>Manual </a:t>
            </a:r>
            <a:r>
              <a:rPr lang="en-US" dirty="0" err="1"/>
              <a:t>config</a:t>
            </a:r>
            <a:r>
              <a:rPr lang="en-US" dirty="0"/>
              <a:t>:</a:t>
            </a:r>
          </a:p>
        </p:txBody>
      </p:sp>
      <p:pic>
        <p:nvPicPr>
          <p:cNvPr id="1026" name="SystemIn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06624"/>
            <a:ext cx="4933950" cy="3842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ysIn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362200" y="3429000"/>
            <a:ext cx="1295400" cy="685800"/>
          </a:xfrm>
          <a:prstGeom prst="rightArrow">
            <a:avLst/>
          </a:prstGeom>
          <a:solidFill>
            <a:srgbClr val="00CC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038600" y="4027894"/>
            <a:ext cx="2971800" cy="1153706"/>
          </a:xfrm>
          <a:prstGeom prst="roundRect">
            <a:avLst/>
          </a:prstGeom>
          <a:noFill/>
          <a:ln w="698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5922569" y="5160569"/>
            <a:ext cx="804062" cy="457200"/>
          </a:xfrm>
          <a:prstGeom prst="rightArrow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SetupNodeIPAdd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7447"/>
            <a:ext cx="4829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2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Assignment"/>
          <p:cNvSpPr>
            <a:spLocks noGrp="1"/>
          </p:cNvSpPr>
          <p:nvPr>
            <p:ph type="title"/>
          </p:nvPr>
        </p:nvSpPr>
        <p:spPr>
          <a:xfrm>
            <a:off x="457200" y="609601"/>
            <a:ext cx="8229600" cy="990599"/>
          </a:xfrm>
        </p:spPr>
        <p:txBody>
          <a:bodyPr anchor="t">
            <a:normAutofit/>
          </a:bodyPr>
          <a:lstStyle/>
          <a:p>
            <a:r>
              <a:rPr lang="en-US" dirty="0"/>
              <a:t>Communications – Email </a:t>
            </a:r>
            <a:endParaRPr lang="en-US" sz="2800" dirty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3992"/>
          </a:xfrm>
          <a:noFill/>
          <a:ln>
            <a:noFill/>
          </a:ln>
        </p:spPr>
        <p:txBody>
          <a:bodyPr numCol="1">
            <a:normAutofit/>
          </a:bodyPr>
          <a:lstStyle/>
          <a:p>
            <a:r>
              <a:rPr lang="en-US" dirty="0"/>
              <a:t>CPU’s Built-in Ethernet Port must have IP address:</a:t>
            </a:r>
          </a:p>
          <a:p>
            <a:pPr lvl="1"/>
            <a:r>
              <a:rPr lang="en-US" dirty="0"/>
              <a:t>Programmatic configuration: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SETUPIP</a:t>
            </a:r>
            <a:r>
              <a:rPr lang="en-US" dirty="0"/>
              <a:t> – “Setup TCP/IP Parameters”</a:t>
            </a:r>
          </a:p>
          <a:p>
            <a:pPr lvl="2"/>
            <a:r>
              <a:rPr lang="en-US" b="1" dirty="0">
                <a:solidFill>
                  <a:srgbClr val="00B050"/>
                </a:solidFill>
              </a:rPr>
              <a:t>SETUPNOD</a:t>
            </a:r>
            <a:r>
              <a:rPr lang="en-US" dirty="0"/>
              <a:t> – “Setup Ethernet Node Parameters”</a:t>
            </a:r>
          </a:p>
        </p:txBody>
      </p:sp>
    </p:spTree>
    <p:extLst>
      <p:ext uri="{BB962C8B-B14F-4D97-AF65-F5344CB8AC3E}">
        <p14:creationId xmlns:p14="http://schemas.microsoft.com/office/powerpoint/2010/main" val="427035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31750" cap="rnd">
          <a:solidFill>
            <a:srgbClr val="FF0000"/>
          </a:solidFill>
          <a:headEnd type="none"/>
          <a:tailEnd type="arrow"/>
        </a:ln>
        <a:effectLst>
          <a:outerShdw blurRad="76200" dist="76200" dir="2700000" algn="ctr" rotWithShape="0">
            <a:schemeClr val="bg1">
              <a:lumMod val="50000"/>
            </a:scheme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262894</TotalTime>
  <Words>1268</Words>
  <Application>Microsoft Office PowerPoint</Application>
  <PresentationFormat>On-screen Show (4:3)</PresentationFormat>
  <Paragraphs>285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Urban</vt:lpstr>
      <vt:lpstr>1_Urban</vt:lpstr>
      <vt:lpstr>Do-more Technical Training</vt:lpstr>
      <vt:lpstr>Communications – Email </vt:lpstr>
      <vt:lpstr>Communications – Email (Connect)</vt:lpstr>
      <vt:lpstr>Communications – Email (Authorize) </vt:lpstr>
      <vt:lpstr>Communications – Email (Exchange) </vt:lpstr>
      <vt:lpstr>Communications – Email (Disconnect)</vt:lpstr>
      <vt:lpstr>Communications – Email </vt:lpstr>
      <vt:lpstr>Communications – Email </vt:lpstr>
      <vt:lpstr>Communications – Email </vt:lpstr>
      <vt:lpstr>Instruction Set (Ethernet)</vt:lpstr>
      <vt:lpstr>Instruction Set (Ethernet)</vt:lpstr>
      <vt:lpstr>Communications – Email </vt:lpstr>
      <vt:lpstr>Instruction Set (Ethernet)</vt:lpstr>
      <vt:lpstr>Instruction Set (Ethernet)</vt:lpstr>
      <vt:lpstr>Instruction Set (Ethernet)</vt:lpstr>
      <vt:lpstr>Instruction Set (Ethernet)</vt:lpstr>
      <vt:lpstr>Instruction Set (Ethernet)</vt:lpstr>
      <vt:lpstr>Communications – Email </vt:lpstr>
      <vt:lpstr>Training Station Communication</vt:lpstr>
      <vt:lpstr>Communications – Email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2020</cp:revision>
  <cp:lastPrinted>2015-07-21T20:54:19Z</cp:lastPrinted>
  <dcterms:created xsi:type="dcterms:W3CDTF">2014-08-20T17:24:46Z</dcterms:created>
  <dcterms:modified xsi:type="dcterms:W3CDTF">2016-05-24T14:39:15Z</dcterms:modified>
</cp:coreProperties>
</file>