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2" r:id="rId3"/>
    <p:sldId id="283" r:id="rId4"/>
    <p:sldId id="284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00" r:id="rId22"/>
    <p:sldId id="295" r:id="rId23"/>
    <p:sldId id="298" r:id="rId24"/>
    <p:sldId id="299" r:id="rId25"/>
    <p:sldId id="301" r:id="rId26"/>
    <p:sldId id="302" r:id="rId27"/>
    <p:sldId id="294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00FFFF"/>
    <a:srgbClr val="FA9106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733" autoAdjust="0"/>
  </p:normalViewPr>
  <p:slideViewPr>
    <p:cSldViewPr>
      <p:cViewPr varScale="1">
        <p:scale>
          <a:sx n="108" d="100"/>
          <a:sy n="108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F33A7-725D-4088-89A4-446534FCB220}" type="doc">
      <dgm:prSet loTypeId="urn:microsoft.com/office/officeart/2005/8/layout/hierarchy3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DDB01-3ACC-45A7-8F9C-F63C5157D2B6}">
      <dgm:prSet phldrT="[Text]"/>
      <dgm:spPr/>
      <dgm:t>
        <a:bodyPr/>
        <a:lstStyle/>
        <a:p>
          <a:r>
            <a:rPr lang="en-US" dirty="0"/>
            <a:t>Client (Master)</a:t>
          </a:r>
        </a:p>
      </dgm:t>
    </dgm:pt>
    <dgm:pt modelId="{396C6BCE-A514-4D4C-87D4-BE2515DC6434}" type="parTrans" cxnId="{DB4D7CEC-55A7-4134-AA11-1173D4F2005A}">
      <dgm:prSet/>
      <dgm:spPr/>
      <dgm:t>
        <a:bodyPr/>
        <a:lstStyle/>
        <a:p>
          <a:endParaRPr lang="en-US"/>
        </a:p>
      </dgm:t>
    </dgm:pt>
    <dgm:pt modelId="{804AF927-D0B4-4BCA-A045-E09C50EB00BB}" type="sibTrans" cxnId="{DB4D7CEC-55A7-4134-AA11-1173D4F2005A}">
      <dgm:prSet/>
      <dgm:spPr/>
      <dgm:t>
        <a:bodyPr/>
        <a:lstStyle/>
        <a:p>
          <a:endParaRPr lang="en-US"/>
        </a:p>
      </dgm:t>
    </dgm:pt>
    <dgm:pt modelId="{FF9F475C-581B-4F96-82CE-30DF917346CF}">
      <dgm:prSet phldrT="[Text]"/>
      <dgm:spPr/>
      <dgm:t>
        <a:bodyPr/>
        <a:lstStyle/>
        <a:p>
          <a:r>
            <a:rPr lang="en-US" dirty="0"/>
            <a:t>Server (Slave) #1</a:t>
          </a:r>
        </a:p>
      </dgm:t>
    </dgm:pt>
    <dgm:pt modelId="{ADE9D7CC-8BAC-4B03-8C19-054D7E0B3A2D}" type="parTrans" cxnId="{D1F65EAE-660F-48CC-9BE0-761FD9B59DD6}">
      <dgm:prSet/>
      <dgm:spPr/>
      <dgm:t>
        <a:bodyPr/>
        <a:lstStyle/>
        <a:p>
          <a:endParaRPr lang="en-US"/>
        </a:p>
      </dgm:t>
    </dgm:pt>
    <dgm:pt modelId="{53C6FF7D-257F-4CFE-BCA6-DA9EFB5650FC}" type="sibTrans" cxnId="{D1F65EAE-660F-48CC-9BE0-761FD9B59DD6}">
      <dgm:prSet/>
      <dgm:spPr/>
      <dgm:t>
        <a:bodyPr/>
        <a:lstStyle/>
        <a:p>
          <a:endParaRPr lang="en-US"/>
        </a:p>
      </dgm:t>
    </dgm:pt>
    <dgm:pt modelId="{2E003700-6682-443F-9382-0FEEAD1B6171}" type="pres">
      <dgm:prSet presAssocID="{DEAF33A7-725D-4088-89A4-446534FCB2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E978C1-26C2-487D-BFBE-28255E151B51}" type="pres">
      <dgm:prSet presAssocID="{F51DDB01-3ACC-45A7-8F9C-F63C5157D2B6}" presName="root" presStyleCnt="0"/>
      <dgm:spPr/>
    </dgm:pt>
    <dgm:pt modelId="{811C0D6D-3767-4E9C-959D-751930D64FC4}" type="pres">
      <dgm:prSet presAssocID="{F51DDB01-3ACC-45A7-8F9C-F63C5157D2B6}" presName="rootComposite" presStyleCnt="0"/>
      <dgm:spPr/>
    </dgm:pt>
    <dgm:pt modelId="{43684555-9A8A-4935-BE68-13A3D725EAD2}" type="pres">
      <dgm:prSet presAssocID="{F51DDB01-3ACC-45A7-8F9C-F63C5157D2B6}" presName="rootText" presStyleLbl="node1" presStyleIdx="0" presStyleCnt="1"/>
      <dgm:spPr/>
      <dgm:t>
        <a:bodyPr/>
        <a:lstStyle/>
        <a:p>
          <a:endParaRPr lang="en-US"/>
        </a:p>
      </dgm:t>
    </dgm:pt>
    <dgm:pt modelId="{9996A8C1-5858-4866-8257-94B8A767A246}" type="pres">
      <dgm:prSet presAssocID="{F51DDB01-3ACC-45A7-8F9C-F63C5157D2B6}" presName="rootConnector" presStyleLbl="node1" presStyleIdx="0" presStyleCnt="1"/>
      <dgm:spPr/>
      <dgm:t>
        <a:bodyPr/>
        <a:lstStyle/>
        <a:p>
          <a:endParaRPr lang="en-US"/>
        </a:p>
      </dgm:t>
    </dgm:pt>
    <dgm:pt modelId="{D2EF5A55-5B57-439B-A932-61B19A55CE01}" type="pres">
      <dgm:prSet presAssocID="{F51DDB01-3ACC-45A7-8F9C-F63C5157D2B6}" presName="childShape" presStyleCnt="0"/>
      <dgm:spPr/>
    </dgm:pt>
    <dgm:pt modelId="{DB2B8BAC-D357-4338-A346-A3F5ED38A94C}" type="pres">
      <dgm:prSet presAssocID="{ADE9D7CC-8BAC-4B03-8C19-054D7E0B3A2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AACB496-B21A-4B32-9B54-7C9F1E0FA56E}" type="pres">
      <dgm:prSet presAssocID="{FF9F475C-581B-4F96-82CE-30DF917346CF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65EAE-660F-48CC-9BE0-761FD9B59DD6}" srcId="{F51DDB01-3ACC-45A7-8F9C-F63C5157D2B6}" destId="{FF9F475C-581B-4F96-82CE-30DF917346CF}" srcOrd="0" destOrd="0" parTransId="{ADE9D7CC-8BAC-4B03-8C19-054D7E0B3A2D}" sibTransId="{53C6FF7D-257F-4CFE-BCA6-DA9EFB5650FC}"/>
    <dgm:cxn modelId="{DB4D7CEC-55A7-4134-AA11-1173D4F2005A}" srcId="{DEAF33A7-725D-4088-89A4-446534FCB220}" destId="{F51DDB01-3ACC-45A7-8F9C-F63C5157D2B6}" srcOrd="0" destOrd="0" parTransId="{396C6BCE-A514-4D4C-87D4-BE2515DC6434}" sibTransId="{804AF927-D0B4-4BCA-A045-E09C50EB00BB}"/>
    <dgm:cxn modelId="{6472ED35-D438-410F-B78F-4EB07E04B856}" type="presOf" srcId="{DEAF33A7-725D-4088-89A4-446534FCB220}" destId="{2E003700-6682-443F-9382-0FEEAD1B6171}" srcOrd="0" destOrd="0" presId="urn:microsoft.com/office/officeart/2005/8/layout/hierarchy3"/>
    <dgm:cxn modelId="{BFBAA193-3697-40BE-A2C8-D51D2CF26DF4}" type="presOf" srcId="{F51DDB01-3ACC-45A7-8F9C-F63C5157D2B6}" destId="{9996A8C1-5858-4866-8257-94B8A767A246}" srcOrd="1" destOrd="0" presId="urn:microsoft.com/office/officeart/2005/8/layout/hierarchy3"/>
    <dgm:cxn modelId="{4AB01AEC-C07C-41A2-A606-3F8E84EC40F3}" type="presOf" srcId="{FF9F475C-581B-4F96-82CE-30DF917346CF}" destId="{0AACB496-B21A-4B32-9B54-7C9F1E0FA56E}" srcOrd="0" destOrd="0" presId="urn:microsoft.com/office/officeart/2005/8/layout/hierarchy3"/>
    <dgm:cxn modelId="{2D0CA635-DA6D-4E36-8DA3-79265A4C7CE3}" type="presOf" srcId="{ADE9D7CC-8BAC-4B03-8C19-054D7E0B3A2D}" destId="{DB2B8BAC-D357-4338-A346-A3F5ED38A94C}" srcOrd="0" destOrd="0" presId="urn:microsoft.com/office/officeart/2005/8/layout/hierarchy3"/>
    <dgm:cxn modelId="{227B2DAF-8FB6-40DF-AD65-4EEEE4A9858A}" type="presOf" srcId="{F51DDB01-3ACC-45A7-8F9C-F63C5157D2B6}" destId="{43684555-9A8A-4935-BE68-13A3D725EAD2}" srcOrd="0" destOrd="0" presId="urn:microsoft.com/office/officeart/2005/8/layout/hierarchy3"/>
    <dgm:cxn modelId="{8F1A1E33-8D74-4E85-95D0-ACD9DFD52465}" type="presParOf" srcId="{2E003700-6682-443F-9382-0FEEAD1B6171}" destId="{BEE978C1-26C2-487D-BFBE-28255E151B51}" srcOrd="0" destOrd="0" presId="urn:microsoft.com/office/officeart/2005/8/layout/hierarchy3"/>
    <dgm:cxn modelId="{97DAA0DC-D718-4A44-8562-897B1692BB5C}" type="presParOf" srcId="{BEE978C1-26C2-487D-BFBE-28255E151B51}" destId="{811C0D6D-3767-4E9C-959D-751930D64FC4}" srcOrd="0" destOrd="0" presId="urn:microsoft.com/office/officeart/2005/8/layout/hierarchy3"/>
    <dgm:cxn modelId="{0372FA3A-0ABE-4CFC-BE5E-503DDBCC712B}" type="presParOf" srcId="{811C0D6D-3767-4E9C-959D-751930D64FC4}" destId="{43684555-9A8A-4935-BE68-13A3D725EAD2}" srcOrd="0" destOrd="0" presId="urn:microsoft.com/office/officeart/2005/8/layout/hierarchy3"/>
    <dgm:cxn modelId="{C153434E-D27A-4FB4-9290-A75C206771D7}" type="presParOf" srcId="{811C0D6D-3767-4E9C-959D-751930D64FC4}" destId="{9996A8C1-5858-4866-8257-94B8A767A246}" srcOrd="1" destOrd="0" presId="urn:microsoft.com/office/officeart/2005/8/layout/hierarchy3"/>
    <dgm:cxn modelId="{02C91633-FF9C-4C9E-89D6-F02BF539028D}" type="presParOf" srcId="{BEE978C1-26C2-487D-BFBE-28255E151B51}" destId="{D2EF5A55-5B57-439B-A932-61B19A55CE01}" srcOrd="1" destOrd="0" presId="urn:microsoft.com/office/officeart/2005/8/layout/hierarchy3"/>
    <dgm:cxn modelId="{4A1D238F-783C-4D79-A85B-AA07A346EC24}" type="presParOf" srcId="{D2EF5A55-5B57-439B-A932-61B19A55CE01}" destId="{DB2B8BAC-D357-4338-A346-A3F5ED38A94C}" srcOrd="0" destOrd="0" presId="urn:microsoft.com/office/officeart/2005/8/layout/hierarchy3"/>
    <dgm:cxn modelId="{F8BFACDC-BC66-4532-91BC-CFF58A163B30}" type="presParOf" srcId="{D2EF5A55-5B57-439B-A932-61B19A55CE01}" destId="{0AACB496-B21A-4B32-9B54-7C9F1E0FA5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F33A7-725D-4088-89A4-446534FCB220}" type="doc">
      <dgm:prSet loTypeId="urn:microsoft.com/office/officeart/2005/8/layout/hierarchy3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DDB01-3ACC-45A7-8F9C-F63C5157D2B6}">
      <dgm:prSet phldrT="[Text]"/>
      <dgm:spPr/>
      <dgm:t>
        <a:bodyPr/>
        <a:lstStyle/>
        <a:p>
          <a:r>
            <a:rPr lang="en-US" dirty="0"/>
            <a:t>Client (Master)</a:t>
          </a:r>
        </a:p>
      </dgm:t>
    </dgm:pt>
    <dgm:pt modelId="{396C6BCE-A514-4D4C-87D4-BE2515DC6434}" type="parTrans" cxnId="{DB4D7CEC-55A7-4134-AA11-1173D4F2005A}">
      <dgm:prSet/>
      <dgm:spPr/>
      <dgm:t>
        <a:bodyPr/>
        <a:lstStyle/>
        <a:p>
          <a:endParaRPr lang="en-US"/>
        </a:p>
      </dgm:t>
    </dgm:pt>
    <dgm:pt modelId="{804AF927-D0B4-4BCA-A045-E09C50EB00BB}" type="sibTrans" cxnId="{DB4D7CEC-55A7-4134-AA11-1173D4F2005A}">
      <dgm:prSet/>
      <dgm:spPr/>
      <dgm:t>
        <a:bodyPr/>
        <a:lstStyle/>
        <a:p>
          <a:endParaRPr lang="en-US"/>
        </a:p>
      </dgm:t>
    </dgm:pt>
    <dgm:pt modelId="{FF9F475C-581B-4F96-82CE-30DF917346CF}">
      <dgm:prSet phldrT="[Text]"/>
      <dgm:spPr/>
      <dgm:t>
        <a:bodyPr/>
        <a:lstStyle/>
        <a:p>
          <a:r>
            <a:rPr lang="en-US" dirty="0"/>
            <a:t>Server (Slave) #1</a:t>
          </a:r>
        </a:p>
      </dgm:t>
    </dgm:pt>
    <dgm:pt modelId="{ADE9D7CC-8BAC-4B03-8C19-054D7E0B3A2D}" type="parTrans" cxnId="{D1F65EAE-660F-48CC-9BE0-761FD9B59DD6}">
      <dgm:prSet/>
      <dgm:spPr/>
      <dgm:t>
        <a:bodyPr/>
        <a:lstStyle/>
        <a:p>
          <a:endParaRPr lang="en-US"/>
        </a:p>
      </dgm:t>
    </dgm:pt>
    <dgm:pt modelId="{53C6FF7D-257F-4CFE-BCA6-DA9EFB5650FC}" type="sibTrans" cxnId="{D1F65EAE-660F-48CC-9BE0-761FD9B59DD6}">
      <dgm:prSet/>
      <dgm:spPr/>
      <dgm:t>
        <a:bodyPr/>
        <a:lstStyle/>
        <a:p>
          <a:endParaRPr lang="en-US"/>
        </a:p>
      </dgm:t>
    </dgm:pt>
    <dgm:pt modelId="{2E003700-6682-443F-9382-0FEEAD1B6171}" type="pres">
      <dgm:prSet presAssocID="{DEAF33A7-725D-4088-89A4-446534FCB2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E978C1-26C2-487D-BFBE-28255E151B51}" type="pres">
      <dgm:prSet presAssocID="{F51DDB01-3ACC-45A7-8F9C-F63C5157D2B6}" presName="root" presStyleCnt="0"/>
      <dgm:spPr/>
    </dgm:pt>
    <dgm:pt modelId="{811C0D6D-3767-4E9C-959D-751930D64FC4}" type="pres">
      <dgm:prSet presAssocID="{F51DDB01-3ACC-45A7-8F9C-F63C5157D2B6}" presName="rootComposite" presStyleCnt="0"/>
      <dgm:spPr/>
    </dgm:pt>
    <dgm:pt modelId="{43684555-9A8A-4935-BE68-13A3D725EAD2}" type="pres">
      <dgm:prSet presAssocID="{F51DDB01-3ACC-45A7-8F9C-F63C5157D2B6}" presName="rootText" presStyleLbl="node1" presStyleIdx="0" presStyleCnt="1"/>
      <dgm:spPr/>
      <dgm:t>
        <a:bodyPr/>
        <a:lstStyle/>
        <a:p>
          <a:endParaRPr lang="en-US"/>
        </a:p>
      </dgm:t>
    </dgm:pt>
    <dgm:pt modelId="{9996A8C1-5858-4866-8257-94B8A767A246}" type="pres">
      <dgm:prSet presAssocID="{F51DDB01-3ACC-45A7-8F9C-F63C5157D2B6}" presName="rootConnector" presStyleLbl="node1" presStyleIdx="0" presStyleCnt="1"/>
      <dgm:spPr/>
      <dgm:t>
        <a:bodyPr/>
        <a:lstStyle/>
        <a:p>
          <a:endParaRPr lang="en-US"/>
        </a:p>
      </dgm:t>
    </dgm:pt>
    <dgm:pt modelId="{D2EF5A55-5B57-439B-A932-61B19A55CE01}" type="pres">
      <dgm:prSet presAssocID="{F51DDB01-3ACC-45A7-8F9C-F63C5157D2B6}" presName="childShape" presStyleCnt="0"/>
      <dgm:spPr/>
    </dgm:pt>
    <dgm:pt modelId="{DB2B8BAC-D357-4338-A346-A3F5ED38A94C}" type="pres">
      <dgm:prSet presAssocID="{ADE9D7CC-8BAC-4B03-8C19-054D7E0B3A2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AACB496-B21A-4B32-9B54-7C9F1E0FA56E}" type="pres">
      <dgm:prSet presAssocID="{FF9F475C-581B-4F96-82CE-30DF917346CF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65EAE-660F-48CC-9BE0-761FD9B59DD6}" srcId="{F51DDB01-3ACC-45A7-8F9C-F63C5157D2B6}" destId="{FF9F475C-581B-4F96-82CE-30DF917346CF}" srcOrd="0" destOrd="0" parTransId="{ADE9D7CC-8BAC-4B03-8C19-054D7E0B3A2D}" sibTransId="{53C6FF7D-257F-4CFE-BCA6-DA9EFB5650FC}"/>
    <dgm:cxn modelId="{DB4D7CEC-55A7-4134-AA11-1173D4F2005A}" srcId="{DEAF33A7-725D-4088-89A4-446534FCB220}" destId="{F51DDB01-3ACC-45A7-8F9C-F63C5157D2B6}" srcOrd="0" destOrd="0" parTransId="{396C6BCE-A514-4D4C-87D4-BE2515DC6434}" sibTransId="{804AF927-D0B4-4BCA-A045-E09C50EB00BB}"/>
    <dgm:cxn modelId="{80AFCAE5-F86E-499B-8DF4-1BF3A297BB97}" type="presOf" srcId="{DEAF33A7-725D-4088-89A4-446534FCB220}" destId="{2E003700-6682-443F-9382-0FEEAD1B6171}" srcOrd="0" destOrd="0" presId="urn:microsoft.com/office/officeart/2005/8/layout/hierarchy3"/>
    <dgm:cxn modelId="{A9C1EC76-BB68-474A-BB26-C8A4D70882CF}" type="presOf" srcId="{ADE9D7CC-8BAC-4B03-8C19-054D7E0B3A2D}" destId="{DB2B8BAC-D357-4338-A346-A3F5ED38A94C}" srcOrd="0" destOrd="0" presId="urn:microsoft.com/office/officeart/2005/8/layout/hierarchy3"/>
    <dgm:cxn modelId="{105CE49B-B396-42C3-BD97-ED88F941D5AD}" type="presOf" srcId="{F51DDB01-3ACC-45A7-8F9C-F63C5157D2B6}" destId="{9996A8C1-5858-4866-8257-94B8A767A246}" srcOrd="1" destOrd="0" presId="urn:microsoft.com/office/officeart/2005/8/layout/hierarchy3"/>
    <dgm:cxn modelId="{C89044B8-FB6C-4CA4-9953-D682265750D5}" type="presOf" srcId="{F51DDB01-3ACC-45A7-8F9C-F63C5157D2B6}" destId="{43684555-9A8A-4935-BE68-13A3D725EAD2}" srcOrd="0" destOrd="0" presId="urn:microsoft.com/office/officeart/2005/8/layout/hierarchy3"/>
    <dgm:cxn modelId="{93575F15-A99E-4E98-A407-B54AF77E657F}" type="presOf" srcId="{FF9F475C-581B-4F96-82CE-30DF917346CF}" destId="{0AACB496-B21A-4B32-9B54-7C9F1E0FA56E}" srcOrd="0" destOrd="0" presId="urn:microsoft.com/office/officeart/2005/8/layout/hierarchy3"/>
    <dgm:cxn modelId="{746EE9B0-4D23-49E1-A28F-B3955473363F}" type="presParOf" srcId="{2E003700-6682-443F-9382-0FEEAD1B6171}" destId="{BEE978C1-26C2-487D-BFBE-28255E151B51}" srcOrd="0" destOrd="0" presId="urn:microsoft.com/office/officeart/2005/8/layout/hierarchy3"/>
    <dgm:cxn modelId="{BE67FD68-A1AC-48C7-89D7-91138BB65087}" type="presParOf" srcId="{BEE978C1-26C2-487D-BFBE-28255E151B51}" destId="{811C0D6D-3767-4E9C-959D-751930D64FC4}" srcOrd="0" destOrd="0" presId="urn:microsoft.com/office/officeart/2005/8/layout/hierarchy3"/>
    <dgm:cxn modelId="{CC8B2D4E-E486-490D-86FE-340F56C16BFC}" type="presParOf" srcId="{811C0D6D-3767-4E9C-959D-751930D64FC4}" destId="{43684555-9A8A-4935-BE68-13A3D725EAD2}" srcOrd="0" destOrd="0" presId="urn:microsoft.com/office/officeart/2005/8/layout/hierarchy3"/>
    <dgm:cxn modelId="{F406A468-73FA-42A3-B748-A1DC0E12BFB6}" type="presParOf" srcId="{811C0D6D-3767-4E9C-959D-751930D64FC4}" destId="{9996A8C1-5858-4866-8257-94B8A767A246}" srcOrd="1" destOrd="0" presId="urn:microsoft.com/office/officeart/2005/8/layout/hierarchy3"/>
    <dgm:cxn modelId="{1EF3A881-D49F-4EFA-8C2A-DEC244EFC791}" type="presParOf" srcId="{BEE978C1-26C2-487D-BFBE-28255E151B51}" destId="{D2EF5A55-5B57-439B-A932-61B19A55CE01}" srcOrd="1" destOrd="0" presId="urn:microsoft.com/office/officeart/2005/8/layout/hierarchy3"/>
    <dgm:cxn modelId="{58BC5047-E784-4DF2-B372-5C8AF077CEFE}" type="presParOf" srcId="{D2EF5A55-5B57-439B-A932-61B19A55CE01}" destId="{DB2B8BAC-D357-4338-A346-A3F5ED38A94C}" srcOrd="0" destOrd="0" presId="urn:microsoft.com/office/officeart/2005/8/layout/hierarchy3"/>
    <dgm:cxn modelId="{9E0DC657-F5A3-4D2A-A2C1-9D3DEE767C78}" type="presParOf" srcId="{D2EF5A55-5B57-439B-A932-61B19A55CE01}" destId="{0AACB496-B21A-4B32-9B54-7C9F1E0FA5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4555-9A8A-4935-BE68-13A3D725EAD2}">
      <dsp:nvSpPr>
        <dsp:cNvPr id="0" name=""/>
        <dsp:cNvSpPr/>
      </dsp:nvSpPr>
      <dsp:spPr>
        <a:xfrm>
          <a:off x="108086" y="947"/>
          <a:ext cx="2450827" cy="122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Client (Master)</a:t>
          </a:r>
        </a:p>
      </dsp:txBody>
      <dsp:txXfrm>
        <a:off x="143977" y="36838"/>
        <a:ext cx="2379045" cy="1153631"/>
      </dsp:txXfrm>
    </dsp:sp>
    <dsp:sp modelId="{DB2B8BAC-D357-4338-A346-A3F5ED38A94C}">
      <dsp:nvSpPr>
        <dsp:cNvPr id="0" name=""/>
        <dsp:cNvSpPr/>
      </dsp:nvSpPr>
      <dsp:spPr>
        <a:xfrm>
          <a:off x="353169" y="1226360"/>
          <a:ext cx="245082" cy="919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060"/>
              </a:lnTo>
              <a:lnTo>
                <a:pt x="245082" y="9190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ACB496-B21A-4B32-9B54-7C9F1E0FA56E}">
      <dsp:nvSpPr>
        <dsp:cNvPr id="0" name=""/>
        <dsp:cNvSpPr/>
      </dsp:nvSpPr>
      <dsp:spPr>
        <a:xfrm>
          <a:off x="598251" y="1532714"/>
          <a:ext cx="1960661" cy="12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Server (Slave) #1</a:t>
          </a:r>
        </a:p>
      </dsp:txBody>
      <dsp:txXfrm>
        <a:off x="634142" y="1568605"/>
        <a:ext cx="1888879" cy="1153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4555-9A8A-4935-BE68-13A3D725EAD2}">
      <dsp:nvSpPr>
        <dsp:cNvPr id="0" name=""/>
        <dsp:cNvSpPr/>
      </dsp:nvSpPr>
      <dsp:spPr>
        <a:xfrm>
          <a:off x="108086" y="947"/>
          <a:ext cx="2450827" cy="122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Client (Master)</a:t>
          </a:r>
        </a:p>
      </dsp:txBody>
      <dsp:txXfrm>
        <a:off x="143977" y="36838"/>
        <a:ext cx="2379045" cy="1153631"/>
      </dsp:txXfrm>
    </dsp:sp>
    <dsp:sp modelId="{DB2B8BAC-D357-4338-A346-A3F5ED38A94C}">
      <dsp:nvSpPr>
        <dsp:cNvPr id="0" name=""/>
        <dsp:cNvSpPr/>
      </dsp:nvSpPr>
      <dsp:spPr>
        <a:xfrm>
          <a:off x="353169" y="1226360"/>
          <a:ext cx="245082" cy="919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060"/>
              </a:lnTo>
              <a:lnTo>
                <a:pt x="245082" y="9190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ACB496-B21A-4B32-9B54-7C9F1E0FA56E}">
      <dsp:nvSpPr>
        <dsp:cNvPr id="0" name=""/>
        <dsp:cNvSpPr/>
      </dsp:nvSpPr>
      <dsp:spPr>
        <a:xfrm>
          <a:off x="598251" y="1532714"/>
          <a:ext cx="1960661" cy="12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Server (Slave) #1</a:t>
          </a:r>
        </a:p>
      </dsp:txBody>
      <dsp:txXfrm>
        <a:off x="634142" y="1568605"/>
        <a:ext cx="1888879" cy="1153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DirectLOGIC</a:t>
            </a:r>
            <a:r>
              <a:rPr lang="en-US" sz="2000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dirty="0" smtClean="0"/>
              <a:t>The “</a:t>
            </a:r>
            <a:r>
              <a:rPr lang="en-US" b="1" u="sng" dirty="0" smtClean="0"/>
              <a:t>No-broadcast</a:t>
            </a:r>
            <a:r>
              <a:rPr lang="en-US" b="1" dirty="0" smtClean="0"/>
              <a:t>” </a:t>
            </a:r>
            <a:r>
              <a:rPr lang="en-US" b="1" u="sng" dirty="0" smtClean="0"/>
              <a:t>Solution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Customer removes new ECOMs from box</a:t>
            </a:r>
          </a:p>
          <a:p>
            <a:pPr lvl="2"/>
            <a:r>
              <a:rPr lang="en-US" dirty="0" smtClean="0"/>
              <a:t>Customer plugs ECOMs into desired slots (dipswitches are left at zero)</a:t>
            </a:r>
          </a:p>
          <a:p>
            <a:pPr lvl="2"/>
            <a:r>
              <a:rPr lang="en-US" dirty="0" smtClean="0"/>
              <a:t>Customer uses NetEdit to give ECOMs IP addresses</a:t>
            </a:r>
          </a:p>
          <a:p>
            <a:pPr lvl="2"/>
            <a:r>
              <a:rPr lang="en-US" dirty="0" smtClean="0"/>
              <a:t>Customer uses NetEdit to create Peer-to-peer table</a:t>
            </a:r>
          </a:p>
          <a:p>
            <a:pPr lvl="2"/>
            <a:r>
              <a:rPr lang="en-US" dirty="0" smtClean="0"/>
              <a:t>Customer figures out </a:t>
            </a:r>
            <a:r>
              <a:rPr lang="en-US" b="1" dirty="0" smtClean="0"/>
              <a:t>SP-Busy</a:t>
            </a:r>
            <a:r>
              <a:rPr lang="en-US" dirty="0" smtClean="0"/>
              <a:t> (&amp; </a:t>
            </a:r>
            <a:r>
              <a:rPr lang="en-US" b="1" dirty="0" smtClean="0"/>
              <a:t>SP-Error</a:t>
            </a:r>
            <a:r>
              <a:rPr lang="en-US" dirty="0" smtClean="0"/>
              <a:t>) bit for the slot of the “master” (or “initiator”)</a:t>
            </a:r>
          </a:p>
          <a:p>
            <a:pPr lvl="2"/>
            <a:r>
              <a:rPr lang="en-US" dirty="0" smtClean="0"/>
              <a:t>Customer writes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LDA</a:t>
            </a:r>
            <a:r>
              <a:rPr lang="en-US" dirty="0" smtClean="0"/>
              <a:t>, </a:t>
            </a:r>
            <a:r>
              <a:rPr lang="en-US" b="1" dirty="0" smtClean="0"/>
              <a:t>RX</a:t>
            </a:r>
            <a:r>
              <a:rPr lang="en-US" dirty="0" smtClean="0"/>
              <a:t>/</a:t>
            </a:r>
            <a:r>
              <a:rPr lang="en-US" b="1" dirty="0" smtClean="0"/>
              <a:t>WX</a:t>
            </a:r>
            <a:r>
              <a:rPr lang="en-US" dirty="0" smtClean="0"/>
              <a:t> rung in ladder logic in the “master”</a:t>
            </a:r>
          </a:p>
          <a:p>
            <a:pPr lvl="2"/>
            <a:r>
              <a:rPr lang="en-US" dirty="0" smtClean="0"/>
              <a:t>“Master” ECOM translates the Module ID in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b="1" dirty="0" smtClean="0"/>
              <a:t>LD</a:t>
            </a:r>
            <a:r>
              <a:rPr lang="en-US" dirty="0" smtClean="0"/>
              <a:t> instruction into the IP address of the Partner ECOM</a:t>
            </a:r>
          </a:p>
          <a:p>
            <a:pPr lvl="2"/>
            <a:r>
              <a:rPr lang="en-US" dirty="0" smtClean="0"/>
              <a:t>“Master” ECOM generates a standard UDP telegram with embedded HAP data to communicate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NOTE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“Ethernet-ness”</a:t>
            </a:r>
            <a:r>
              <a:rPr lang="en-US" dirty="0" smtClean="0">
                <a:solidFill>
                  <a:srgbClr val="FF0000"/>
                </a:solidFill>
              </a:rPr>
              <a:t> knowledge required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Configuration software required (i.e. NetEdit)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However, </a:t>
            </a:r>
            <a:r>
              <a:rPr lang="en-US" b="1" i="1" u="sng" dirty="0" smtClean="0">
                <a:solidFill>
                  <a:srgbClr val="FF0000"/>
                </a:solidFill>
              </a:rPr>
              <a:t>problem solved</a:t>
            </a:r>
            <a:r>
              <a:rPr lang="en-US" i="1" dirty="0" smtClean="0">
                <a:solidFill>
                  <a:srgbClr val="FF0000"/>
                </a:solidFill>
              </a:rPr>
              <a:t>: No broadcast telegrams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074" name="E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6115"/>
            <a:ext cx="13239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lugS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57246"/>
            <a:ext cx="5410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GeneralSettin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242895"/>
            <a:ext cx="2543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-(Notice in the...)"/>
          <p:cNvSpPr/>
          <p:nvPr/>
        </p:nvSpPr>
        <p:spPr>
          <a:xfrm>
            <a:off x="5638038" y="3429000"/>
            <a:ext cx="2895600" cy="922021"/>
          </a:xfrm>
          <a:prstGeom prst="wedgeRoundRectCallout">
            <a:avLst>
              <a:gd name="adj1" fmla="val -52562"/>
              <a:gd name="adj2" fmla="val 14450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Notice in the old ECOM there is no Subnet Mask, nor Gateway Address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eer-to-peer Conf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42895"/>
            <a:ext cx="4448153" cy="23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-(Translates a Module...)"/>
          <p:cNvSpPr/>
          <p:nvPr/>
        </p:nvSpPr>
        <p:spPr>
          <a:xfrm>
            <a:off x="609600" y="4674879"/>
            <a:ext cx="3503676" cy="922021"/>
          </a:xfrm>
          <a:prstGeom prst="wedgeRoundRectCallout">
            <a:avLst>
              <a:gd name="adj1" fmla="val 57661"/>
              <a:gd name="adj2" fmla="val -14061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Translates a Module ID (3) to an IP Address (10.0.0.105)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7" name="SP-Bi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609975"/>
            <a:ext cx="5886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Lad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58" y="3829436"/>
            <a:ext cx="3437792" cy="18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1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1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61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1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61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4" grpId="0" animBg="1"/>
      <p:bldP spid="14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New Advancements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ECOM100 invented</a:t>
            </a:r>
          </a:p>
          <a:p>
            <a:pPr lvl="3"/>
            <a:r>
              <a:rPr lang="en-US" dirty="0" smtClean="0"/>
              <a:t>Runs at 100Mbps</a:t>
            </a:r>
          </a:p>
          <a:p>
            <a:pPr lvl="3"/>
            <a:r>
              <a:rPr lang="en-US" dirty="0" smtClean="0"/>
              <a:t>Supports Modbus TCP (Client &amp; Server)</a:t>
            </a:r>
          </a:p>
          <a:p>
            <a:pPr lvl="4"/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-party TCP/IP stack is utilized to keep from “reinventing the wheel”</a:t>
            </a:r>
          </a:p>
          <a:p>
            <a:pPr lvl="4"/>
            <a:r>
              <a:rPr lang="en-US" dirty="0" smtClean="0"/>
              <a:t>TCP/IP requires Subnet Mask, and Gateway Address</a:t>
            </a:r>
          </a:p>
        </p:txBody>
      </p:sp>
      <p:pic>
        <p:nvPicPr>
          <p:cNvPr id="6146" name="TCPSett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56639"/>
            <a:ext cx="3752518" cy="18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New Advancements</a:t>
            </a:r>
            <a:r>
              <a:rPr lang="en-US" dirty="0" smtClean="0"/>
              <a:t>: </a:t>
            </a:r>
          </a:p>
          <a:p>
            <a:pPr lvl="2"/>
            <a:r>
              <a:rPr lang="en-US" i="1" dirty="0" smtClean="0"/>
              <a:t>DirectSOFT</a:t>
            </a:r>
            <a:r>
              <a:rPr lang="en-US" dirty="0" smtClean="0"/>
              <a:t> </a:t>
            </a:r>
            <a:r>
              <a:rPr lang="en-US" u="sng" dirty="0" smtClean="0"/>
              <a:t>IBoxes</a:t>
            </a:r>
            <a:r>
              <a:rPr lang="en-US" dirty="0" smtClean="0"/>
              <a:t> invented</a:t>
            </a:r>
          </a:p>
          <a:p>
            <a:pPr lvl="3"/>
            <a:r>
              <a:rPr lang="en-US" dirty="0" smtClean="0"/>
              <a:t>Requires </a:t>
            </a:r>
            <a:r>
              <a:rPr lang="en-US" dirty="0" err="1" smtClean="0"/>
              <a:t>DipSwitch</a:t>
            </a:r>
            <a:r>
              <a:rPr lang="en-US" dirty="0" smtClean="0"/>
              <a:t> #7 on ECOM100s to be ON</a:t>
            </a:r>
          </a:p>
          <a:p>
            <a:pPr lvl="3"/>
            <a:r>
              <a:rPr lang="en-US" dirty="0" smtClean="0"/>
              <a:t>No need to figure out the correct </a:t>
            </a:r>
            <a:r>
              <a:rPr lang="en-US" b="1" dirty="0" smtClean="0"/>
              <a:t>SP bits </a:t>
            </a:r>
            <a:r>
              <a:rPr lang="en-US" dirty="0" smtClean="0"/>
              <a:t>because the </a:t>
            </a:r>
            <a:r>
              <a:rPr lang="en-US" b="1" dirty="0" smtClean="0"/>
              <a:t>ECOM100</a:t>
            </a:r>
            <a:r>
              <a:rPr lang="en-US" dirty="0" smtClean="0"/>
              <a:t> IBox does that for you</a:t>
            </a:r>
          </a:p>
          <a:p>
            <a:pPr lvl="3"/>
            <a:r>
              <a:rPr lang="en-US" dirty="0" smtClean="0"/>
              <a:t>No need to figure out the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LDA</a:t>
            </a:r>
            <a:r>
              <a:rPr lang="en-US" dirty="0" smtClean="0"/>
              <a:t> &amp; </a:t>
            </a:r>
            <a:r>
              <a:rPr lang="en-US" b="1" dirty="0" smtClean="0"/>
              <a:t>RX</a:t>
            </a:r>
            <a:r>
              <a:rPr lang="en-US" dirty="0" smtClean="0"/>
              <a:t>/</a:t>
            </a:r>
            <a:r>
              <a:rPr lang="en-US" b="1" dirty="0" smtClean="0"/>
              <a:t>WX</a:t>
            </a:r>
            <a:r>
              <a:rPr lang="en-US" dirty="0" smtClean="0"/>
              <a:t> parameters because the </a:t>
            </a:r>
            <a:r>
              <a:rPr lang="en-US" b="1" dirty="0" smtClean="0"/>
              <a:t>ECRX</a:t>
            </a:r>
            <a:r>
              <a:rPr lang="en-US" dirty="0" smtClean="0"/>
              <a:t>/</a:t>
            </a:r>
            <a:r>
              <a:rPr lang="en-US" b="1" dirty="0" smtClean="0"/>
              <a:t>ECWX</a:t>
            </a:r>
            <a:r>
              <a:rPr lang="en-US" dirty="0" smtClean="0"/>
              <a:t> IBoxes do that for you</a:t>
            </a:r>
          </a:p>
        </p:txBody>
      </p:sp>
      <p:pic>
        <p:nvPicPr>
          <p:cNvPr id="7170" name="DipSW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38600" cy="25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ECOM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91000"/>
            <a:ext cx="2724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lt;-Slot#"/>
          <p:cNvSpPr/>
          <p:nvPr/>
        </p:nvSpPr>
        <p:spPr>
          <a:xfrm>
            <a:off x="5858608" y="4580792"/>
            <a:ext cx="838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ECR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845892"/>
            <a:ext cx="2324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4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41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1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IntEthernet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DL Client (Master)</a:t>
            </a:r>
            <a:br>
              <a:rPr lang="en-US" dirty="0"/>
            </a:br>
            <a:r>
              <a:rPr lang="en-US" dirty="0"/>
              <a:t>Module ID: 1</a:t>
            </a:r>
            <a:br>
              <a:rPr lang="en-US" dirty="0"/>
            </a:br>
            <a:r>
              <a:rPr lang="en-US" dirty="0"/>
              <a:t>IP </a:t>
            </a:r>
            <a:r>
              <a:rPr lang="en-US" dirty="0" err="1"/>
              <a:t>Addr</a:t>
            </a:r>
            <a:r>
              <a:rPr lang="en-US" dirty="0"/>
              <a:t>: </a:t>
            </a:r>
            <a:r>
              <a:rPr lang="en-US" dirty="0" smtClean="0"/>
              <a:t>10.0.0.101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Server (Slave)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ID: 5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en-US" dirty="0" err="1">
                <a:solidFill>
                  <a:schemeClr val="tx1"/>
                </a:solidFill>
              </a:rPr>
              <a:t>Addr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10.0.0.105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DO-MORE PLC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DL-PLC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LRX/DLWX"/>
          <p:cNvSpPr txBox="1"/>
          <p:nvPr/>
        </p:nvSpPr>
        <p:spPr>
          <a:xfrm>
            <a:off x="3124200" y="1457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DLRX/DLWX to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 ID: 5</a:t>
            </a:r>
          </a:p>
        </p:txBody>
      </p:sp>
      <p:cxnSp>
        <p:nvCxnSpPr>
          <p:cNvPr id="5" name="BLK Arw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2" y="2209800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PUR Line"/>
          <p:cNvCxnSpPr/>
          <p:nvPr/>
        </p:nvCxnSpPr>
        <p:spPr>
          <a:xfrm>
            <a:off x="3124200" y="2939534"/>
            <a:ext cx="1752600" cy="0"/>
          </a:xfrm>
          <a:prstGeom prst="line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th2_Broadcast"/>
          <p:cNvSpPr txBox="1"/>
          <p:nvPr/>
        </p:nvSpPr>
        <p:spPr>
          <a:xfrm>
            <a:off x="3163236" y="2293203"/>
            <a:ext cx="121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Broadcast</a:t>
            </a:r>
          </a:p>
        </p:txBody>
      </p:sp>
      <p:cxnSp>
        <p:nvCxnSpPr>
          <p:cNvPr id="19" name="PUR Arw HAP ACK"/>
          <p:cNvCxnSpPr/>
          <p:nvPr/>
        </p:nvCxnSpPr>
        <p:spPr>
          <a:xfrm>
            <a:off x="3124200" y="34290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th2 HAP ACK"/>
          <p:cNvSpPr txBox="1"/>
          <p:nvPr/>
        </p:nvSpPr>
        <p:spPr>
          <a:xfrm>
            <a:off x="3352800" y="30596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HAP-ACK</a:t>
            </a:r>
          </a:p>
        </p:txBody>
      </p:sp>
      <p:cxnSp>
        <p:nvCxnSpPr>
          <p:cNvPr id="46" name="PUR Arw HAP Data"/>
          <p:cNvCxnSpPr/>
          <p:nvPr/>
        </p:nvCxnSpPr>
        <p:spPr>
          <a:xfrm>
            <a:off x="3124200" y="38862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th2 HAP Data"/>
          <p:cNvSpPr txBox="1"/>
          <p:nvPr/>
        </p:nvSpPr>
        <p:spPr>
          <a:xfrm>
            <a:off x="3352800" y="35168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HAP-Data</a:t>
            </a:r>
          </a:p>
        </p:txBody>
      </p:sp>
      <p:sp>
        <p:nvSpPr>
          <p:cNvPr id="38" name="Directed Broadcast"/>
          <p:cNvSpPr/>
          <p:nvPr/>
        </p:nvSpPr>
        <p:spPr>
          <a:xfrm>
            <a:off x="571500" y="3701534"/>
            <a:ext cx="2514600" cy="1143000"/>
          </a:xfrm>
          <a:prstGeom prst="wedgeRoundRectCallout">
            <a:avLst>
              <a:gd name="adj1" fmla="val 66115"/>
              <a:gd name="adj2" fmla="val -11606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a “Directed” Broadcast looking for Module ID: 5</a:t>
            </a:r>
          </a:p>
        </p:txBody>
      </p:sp>
      <p:sp>
        <p:nvSpPr>
          <p:cNvPr id="39" name="Broadcasts"/>
          <p:cNvSpPr/>
          <p:nvPr/>
        </p:nvSpPr>
        <p:spPr>
          <a:xfrm>
            <a:off x="5257800" y="3697842"/>
            <a:ext cx="3048000" cy="1255157"/>
          </a:xfrm>
          <a:prstGeom prst="wedgeRoundRectCallout">
            <a:avLst>
              <a:gd name="adj1" fmla="val -65324"/>
              <a:gd name="adj2" fmla="val -1344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Broadcasts are heard by every device on network. Routers &amp; some switches block broadcasts</a:t>
            </a:r>
          </a:p>
        </p:txBody>
      </p:sp>
      <p:pic>
        <p:nvPicPr>
          <p:cNvPr id="3" name="DLR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32" y="2665402"/>
            <a:ext cx="38766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16824" y="3476388"/>
            <a:ext cx="3657600" cy="24440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20" grpId="0"/>
      <p:bldP spid="47" grpId="0"/>
      <p:bldP spid="38" grpId="0" animBg="1"/>
      <p:bldP spid="39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@</a:t>
            </a:r>
            <a:r>
              <a:rPr lang="en-US" dirty="0" err="1"/>
              <a:t>IntEthernet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DL Client (Master)</a:t>
            </a:r>
            <a:br>
              <a:rPr lang="en-US" dirty="0"/>
            </a:br>
            <a:r>
              <a:rPr lang="en-US" dirty="0"/>
              <a:t>Module ID: 1</a:t>
            </a:r>
            <a:br>
              <a:rPr lang="en-US" dirty="0"/>
            </a:br>
            <a:r>
              <a:rPr lang="en-US" dirty="0"/>
              <a:t>IP </a:t>
            </a:r>
            <a:r>
              <a:rPr lang="en-US" dirty="0" err="1"/>
              <a:t>Addr</a:t>
            </a:r>
            <a:r>
              <a:rPr lang="en-US" dirty="0"/>
              <a:t>: </a:t>
            </a:r>
            <a:r>
              <a:rPr lang="en-US" dirty="0" smtClean="0"/>
              <a:t>10.0.0.101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DO-MORE PLC</a:t>
            </a:r>
            <a:endParaRPr lang="en-US" dirty="0"/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5146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Server (Slave) Module ID: 5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10.0.0.105</a:t>
            </a: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DO-MORE PLC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DL-PLC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LRX/DLWX"/>
          <p:cNvSpPr txBox="1"/>
          <p:nvPr/>
        </p:nvSpPr>
        <p:spPr>
          <a:xfrm>
            <a:off x="3048000" y="14573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DLRX/DLWX to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10.0.0.105</a:t>
            </a:r>
          </a:p>
        </p:txBody>
      </p:sp>
      <p:cxnSp>
        <p:nvCxnSpPr>
          <p:cNvPr id="5" name="BLK Arw Dwn (L)"/>
          <p:cNvCxnSpPr/>
          <p:nvPr/>
        </p:nvCxnSpPr>
        <p:spPr>
          <a:xfrm>
            <a:off x="3124200" y="2286000"/>
            <a:ext cx="0" cy="4038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2286000"/>
            <a:ext cx="0" cy="4038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UR Arw HAP-Req"/>
          <p:cNvCxnSpPr/>
          <p:nvPr/>
        </p:nvCxnSpPr>
        <p:spPr>
          <a:xfrm>
            <a:off x="3124200" y="2939534"/>
            <a:ext cx="2438400" cy="0"/>
          </a:xfrm>
          <a:prstGeom prst="line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DP HAP Req"/>
          <p:cNvSpPr txBox="1"/>
          <p:nvPr/>
        </p:nvSpPr>
        <p:spPr>
          <a:xfrm>
            <a:off x="3276600" y="2570202"/>
            <a:ext cx="214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HAP-Request</a:t>
            </a:r>
          </a:p>
        </p:txBody>
      </p:sp>
      <p:cxnSp>
        <p:nvCxnSpPr>
          <p:cNvPr id="19" name="PUR Arw HAP ACK"/>
          <p:cNvCxnSpPr/>
          <p:nvPr/>
        </p:nvCxnSpPr>
        <p:spPr>
          <a:xfrm>
            <a:off x="3124200" y="34290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DP HAP ACK"/>
          <p:cNvSpPr txBox="1"/>
          <p:nvPr/>
        </p:nvSpPr>
        <p:spPr>
          <a:xfrm>
            <a:off x="3352800" y="30596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HAP-ACK</a:t>
            </a:r>
          </a:p>
        </p:txBody>
      </p:sp>
      <p:cxnSp>
        <p:nvCxnSpPr>
          <p:cNvPr id="46" name="PUR Arw HAP Data"/>
          <p:cNvCxnSpPr/>
          <p:nvPr/>
        </p:nvCxnSpPr>
        <p:spPr>
          <a:xfrm>
            <a:off x="3124200" y="38862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UDP HAP Data"/>
          <p:cNvSpPr txBox="1"/>
          <p:nvPr/>
        </p:nvSpPr>
        <p:spPr>
          <a:xfrm>
            <a:off x="3352800" y="35168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HAP-Data</a:t>
            </a:r>
          </a:p>
        </p:txBody>
      </p:sp>
      <p:pic>
        <p:nvPicPr>
          <p:cNvPr id="2050" name="DLR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15" y="2692428"/>
            <a:ext cx="3876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2426688" y="3696188"/>
            <a:ext cx="3657600" cy="24440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0" grpId="0"/>
      <p:bldP spid="47" grpId="0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@IntMod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ECOM100</a:t>
            </a:r>
            <a:br>
              <a:rPr lang="en-US" dirty="0"/>
            </a:br>
            <a:r>
              <a:rPr lang="en-US" dirty="0"/>
              <a:t>DL Client (Master)</a:t>
            </a:r>
            <a:br>
              <a:rPr lang="en-US" dirty="0"/>
            </a:br>
            <a:r>
              <a:rPr lang="en-US" dirty="0"/>
              <a:t>Module ID: 1</a:t>
            </a:r>
            <a:br>
              <a:rPr lang="en-US" dirty="0"/>
            </a:br>
            <a:r>
              <a:rPr lang="en-US" dirty="0"/>
              <a:t>IP </a:t>
            </a:r>
            <a:r>
              <a:rPr lang="en-US" dirty="0" err="1"/>
              <a:t>Addr</a:t>
            </a:r>
            <a:r>
              <a:rPr lang="en-US" dirty="0"/>
              <a:t>: 10.0.0.101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(no Peer-to-peer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DO-MORE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w/ECOM100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Server (Slave)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ID: 5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en-US" dirty="0" err="1">
                <a:solidFill>
                  <a:schemeClr val="tx1"/>
                </a:solidFill>
              </a:rPr>
              <a:t>Addr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10.0.0.105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DO-MORE PLC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DL-PLC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LRX/DLWX"/>
          <p:cNvSpPr txBox="1"/>
          <p:nvPr/>
        </p:nvSpPr>
        <p:spPr>
          <a:xfrm>
            <a:off x="3124200" y="1457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DLRX/DLWX to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 ID: 5</a:t>
            </a:r>
          </a:p>
        </p:txBody>
      </p:sp>
      <p:cxnSp>
        <p:nvCxnSpPr>
          <p:cNvPr id="5" name="BLK Arw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2" y="2209800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PUR Line"/>
          <p:cNvCxnSpPr/>
          <p:nvPr/>
        </p:nvCxnSpPr>
        <p:spPr>
          <a:xfrm>
            <a:off x="3124200" y="2939534"/>
            <a:ext cx="1752600" cy="0"/>
          </a:xfrm>
          <a:prstGeom prst="line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th2_Broadcast"/>
          <p:cNvSpPr txBox="1"/>
          <p:nvPr/>
        </p:nvSpPr>
        <p:spPr>
          <a:xfrm>
            <a:off x="3163236" y="2293203"/>
            <a:ext cx="121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Broadcast</a:t>
            </a:r>
          </a:p>
        </p:txBody>
      </p:sp>
      <p:cxnSp>
        <p:nvCxnSpPr>
          <p:cNvPr id="19" name="PUR Arw HAP ACK"/>
          <p:cNvCxnSpPr/>
          <p:nvPr/>
        </p:nvCxnSpPr>
        <p:spPr>
          <a:xfrm>
            <a:off x="3124200" y="34290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th2 HAP ACK"/>
          <p:cNvSpPr txBox="1"/>
          <p:nvPr/>
        </p:nvSpPr>
        <p:spPr>
          <a:xfrm>
            <a:off x="3352800" y="30596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HAP-ACK</a:t>
            </a:r>
          </a:p>
        </p:txBody>
      </p:sp>
      <p:cxnSp>
        <p:nvCxnSpPr>
          <p:cNvPr id="46" name="PUR Arw HAP Data"/>
          <p:cNvCxnSpPr/>
          <p:nvPr/>
        </p:nvCxnSpPr>
        <p:spPr>
          <a:xfrm>
            <a:off x="3124200" y="38862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th2 HAP Data"/>
          <p:cNvSpPr txBox="1"/>
          <p:nvPr/>
        </p:nvSpPr>
        <p:spPr>
          <a:xfrm>
            <a:off x="3352800" y="35168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 II HAP-Data</a:t>
            </a:r>
          </a:p>
        </p:txBody>
      </p:sp>
      <p:sp>
        <p:nvSpPr>
          <p:cNvPr id="38" name="Directed Broadcast"/>
          <p:cNvSpPr/>
          <p:nvPr/>
        </p:nvSpPr>
        <p:spPr>
          <a:xfrm>
            <a:off x="571500" y="3701534"/>
            <a:ext cx="2514600" cy="1143000"/>
          </a:xfrm>
          <a:prstGeom prst="wedgeRoundRectCallout">
            <a:avLst>
              <a:gd name="adj1" fmla="val 66115"/>
              <a:gd name="adj2" fmla="val -11606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a “Directed” Broadcast looking for Module ID: 5</a:t>
            </a:r>
          </a:p>
        </p:txBody>
      </p:sp>
      <p:sp>
        <p:nvSpPr>
          <p:cNvPr id="39" name="Broadcasts"/>
          <p:cNvSpPr/>
          <p:nvPr/>
        </p:nvSpPr>
        <p:spPr>
          <a:xfrm>
            <a:off x="5257800" y="3697842"/>
            <a:ext cx="3048000" cy="1255157"/>
          </a:xfrm>
          <a:prstGeom prst="wedgeRoundRectCallout">
            <a:avLst>
              <a:gd name="adj1" fmla="val -65324"/>
              <a:gd name="adj2" fmla="val -1344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Broadcasts are heard by every device on network. Routers &amp; some switches block broadcasts</a:t>
            </a:r>
          </a:p>
        </p:txBody>
      </p:sp>
      <p:pic>
        <p:nvPicPr>
          <p:cNvPr id="3074" name="DLR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840"/>
            <a:ext cx="3876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320562" y="3790375"/>
            <a:ext cx="3657600" cy="24440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096314" y="5164015"/>
            <a:ext cx="5642705" cy="922021"/>
          </a:xfrm>
          <a:prstGeom prst="wedgeRoundRectCallout">
            <a:avLst>
              <a:gd name="adj1" fmla="val -41806"/>
              <a:gd name="adj2" fmla="val -13489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Notice when the </a:t>
            </a:r>
            <a:r>
              <a:rPr lang="en-US" i="1" dirty="0" smtClean="0">
                <a:solidFill>
                  <a:schemeClr val="tx1"/>
                </a:solidFill>
              </a:rPr>
              <a:t>Network Device </a:t>
            </a:r>
            <a:r>
              <a:rPr lang="en-US" dirty="0" smtClean="0">
                <a:solidFill>
                  <a:schemeClr val="tx1"/>
                </a:solidFill>
              </a:rPr>
              <a:t>is an </a:t>
            </a:r>
            <a:r>
              <a:rPr lang="en-US" dirty="0" smtClean="0">
                <a:solidFill>
                  <a:schemeClr val="tx1"/>
                </a:solidFill>
              </a:rPr>
              <a:t>ECOM100 (</a:t>
            </a:r>
            <a:r>
              <a:rPr lang="en-US" i="1" dirty="0" smtClean="0">
                <a:solidFill>
                  <a:schemeClr val="tx1"/>
                </a:solidFill>
              </a:rPr>
              <a:t>“@ECOM_006”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Fixed IP Address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i="1" dirty="0" smtClean="0">
                <a:solidFill>
                  <a:schemeClr val="tx1"/>
                </a:solidFill>
              </a:rPr>
              <a:t>Variable IP Address</a:t>
            </a:r>
            <a:r>
              <a:rPr lang="en-US" dirty="0" smtClean="0">
                <a:solidFill>
                  <a:schemeClr val="tx1"/>
                </a:solidFill>
              </a:rPr>
              <a:t> parameters are greyed 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20" grpId="0"/>
      <p:bldP spid="47" grpId="0"/>
      <p:bldP spid="38" grpId="0" animBg="1"/>
      <p:bldP spid="39" grpId="0" animBg="1"/>
      <p:bldP spid="41" grpId="0" animBg="1"/>
      <p:bldP spid="41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@IntModTCPClient"/>
          <p:cNvSpPr/>
          <p:nvPr/>
        </p:nvSpPr>
        <p:spPr>
          <a:xfrm>
            <a:off x="533400" y="1447800"/>
            <a:ext cx="25146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ECOM100</a:t>
            </a:r>
            <a:br>
              <a:rPr lang="en-US" dirty="0"/>
            </a:br>
            <a:r>
              <a:rPr lang="en-US" dirty="0"/>
              <a:t>DL Client (Master)</a:t>
            </a:r>
            <a:br>
              <a:rPr lang="en-US" dirty="0"/>
            </a:br>
            <a:r>
              <a:rPr lang="en-US" dirty="0"/>
              <a:t>Module ID: 1</a:t>
            </a:r>
            <a:br>
              <a:rPr lang="en-US" dirty="0"/>
            </a:br>
            <a:r>
              <a:rPr lang="en-US" dirty="0"/>
              <a:t>IP </a:t>
            </a:r>
            <a:r>
              <a:rPr lang="en-US" dirty="0" err="1"/>
              <a:t>Addr</a:t>
            </a:r>
            <a:r>
              <a:rPr lang="en-US" dirty="0"/>
              <a:t>: 10.0.0.101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u="sng" dirty="0">
                <a:solidFill>
                  <a:srgbClr val="FFFF00"/>
                </a:solidFill>
              </a:rPr>
              <a:t>Peer-to-peer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ID 3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10.0.0.105</a:t>
            </a: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DO-MORE PLC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w/ECOM100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CP Server"/>
          <p:cNvSpPr/>
          <p:nvPr/>
        </p:nvSpPr>
        <p:spPr>
          <a:xfrm>
            <a:off x="5638800" y="1447800"/>
            <a:ext cx="25146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Server (Slave) Module ID: 5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10.0.0.105</a:t>
            </a: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DO-MORE PLC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DL-PLC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LRX/DLWX"/>
          <p:cNvSpPr txBox="1"/>
          <p:nvPr/>
        </p:nvSpPr>
        <p:spPr>
          <a:xfrm>
            <a:off x="3048000" y="14573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DLRX/DLWX to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 ID: 3</a:t>
            </a:r>
          </a:p>
        </p:txBody>
      </p:sp>
      <p:cxnSp>
        <p:nvCxnSpPr>
          <p:cNvPr id="5" name="BLK Arw Dwn (L)"/>
          <p:cNvCxnSpPr/>
          <p:nvPr/>
        </p:nvCxnSpPr>
        <p:spPr>
          <a:xfrm>
            <a:off x="3124200" y="2286000"/>
            <a:ext cx="0" cy="4038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2286000"/>
            <a:ext cx="0" cy="4038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UR Arw HAP-Req"/>
          <p:cNvCxnSpPr/>
          <p:nvPr/>
        </p:nvCxnSpPr>
        <p:spPr>
          <a:xfrm>
            <a:off x="3124200" y="2939534"/>
            <a:ext cx="2438400" cy="0"/>
          </a:xfrm>
          <a:prstGeom prst="line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DP HAP Req"/>
          <p:cNvSpPr txBox="1"/>
          <p:nvPr/>
        </p:nvSpPr>
        <p:spPr>
          <a:xfrm>
            <a:off x="3276600" y="2570202"/>
            <a:ext cx="214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HAP-Request</a:t>
            </a:r>
          </a:p>
        </p:txBody>
      </p:sp>
      <p:cxnSp>
        <p:nvCxnSpPr>
          <p:cNvPr id="19" name="PUR Arw HAP ACK"/>
          <p:cNvCxnSpPr/>
          <p:nvPr/>
        </p:nvCxnSpPr>
        <p:spPr>
          <a:xfrm>
            <a:off x="3124200" y="34290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DP HAP ACK"/>
          <p:cNvSpPr txBox="1"/>
          <p:nvPr/>
        </p:nvSpPr>
        <p:spPr>
          <a:xfrm>
            <a:off x="3352800" y="30596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HAP-ACK</a:t>
            </a:r>
          </a:p>
        </p:txBody>
      </p:sp>
      <p:cxnSp>
        <p:nvCxnSpPr>
          <p:cNvPr id="46" name="PUR Arw HAP Data"/>
          <p:cNvCxnSpPr/>
          <p:nvPr/>
        </p:nvCxnSpPr>
        <p:spPr>
          <a:xfrm>
            <a:off x="3124200" y="3886200"/>
            <a:ext cx="2438400" cy="0"/>
          </a:xfrm>
          <a:prstGeom prst="straightConnector1">
            <a:avLst/>
          </a:prstGeom>
          <a:ln w="31750" cap="rnd">
            <a:solidFill>
              <a:schemeClr val="accent3">
                <a:lumMod val="75000"/>
              </a:schemeClr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UDP HAP Data"/>
          <p:cNvSpPr txBox="1"/>
          <p:nvPr/>
        </p:nvSpPr>
        <p:spPr>
          <a:xfrm>
            <a:off x="3352800" y="3516868"/>
            <a:ext cx="20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UDP HAP-Data</a:t>
            </a:r>
          </a:p>
        </p:txBody>
      </p:sp>
      <p:sp>
        <p:nvSpPr>
          <p:cNvPr id="31" name="ECOM100 Slave ID"/>
          <p:cNvSpPr/>
          <p:nvPr/>
        </p:nvSpPr>
        <p:spPr>
          <a:xfrm>
            <a:off x="1143000" y="2939534"/>
            <a:ext cx="2514600" cy="1365766"/>
          </a:xfrm>
          <a:prstGeom prst="wedgeRoundRectCallout">
            <a:avLst>
              <a:gd name="adj1" fmla="val 66494"/>
              <a:gd name="adj2" fmla="val -1144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With ECOM100 as </a:t>
            </a:r>
            <a:r>
              <a:rPr lang="en-US" i="1" dirty="0">
                <a:solidFill>
                  <a:schemeClr val="tx1"/>
                </a:solidFill>
              </a:rPr>
              <a:t>Network Device</a:t>
            </a:r>
            <a:r>
              <a:rPr lang="en-US" dirty="0">
                <a:solidFill>
                  <a:schemeClr val="tx1"/>
                </a:solidFill>
              </a:rPr>
              <a:t> in DLRX/DLWX only </a:t>
            </a:r>
            <a:r>
              <a:rPr lang="en-US" i="1" dirty="0">
                <a:solidFill>
                  <a:schemeClr val="tx1"/>
                </a:solidFill>
              </a:rPr>
              <a:t>Slave ID</a:t>
            </a:r>
            <a:r>
              <a:rPr lang="en-US" dirty="0">
                <a:solidFill>
                  <a:schemeClr val="tx1"/>
                </a:solidFill>
              </a:rPr>
              <a:t> is available</a:t>
            </a:r>
          </a:p>
        </p:txBody>
      </p:sp>
      <p:sp>
        <p:nvSpPr>
          <p:cNvPr id="39" name="ECOM100 Peer2Peer"/>
          <p:cNvSpPr/>
          <p:nvPr/>
        </p:nvSpPr>
        <p:spPr>
          <a:xfrm>
            <a:off x="1865962" y="4583398"/>
            <a:ext cx="3163238" cy="1633280"/>
          </a:xfrm>
          <a:prstGeom prst="wedgeRoundRectCallout">
            <a:avLst>
              <a:gd name="adj1" fmla="val -47065"/>
              <a:gd name="adj2" fmla="val -8753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ECOM100’s Peer-to-peer Table translates the </a:t>
            </a:r>
            <a:r>
              <a:rPr lang="en-US" i="1" dirty="0">
                <a:solidFill>
                  <a:schemeClr val="tx1"/>
                </a:solidFill>
              </a:rPr>
              <a:t>Slave ID</a:t>
            </a:r>
            <a:r>
              <a:rPr lang="en-US" dirty="0">
                <a:solidFill>
                  <a:schemeClr val="tx1"/>
                </a:solidFill>
              </a:rPr>
              <a:t> of the DLRX/DLWX to an IP Address in a UDP telegram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0976" y="1790015"/>
            <a:ext cx="307848" cy="32316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3410634"/>
            <a:ext cx="307848" cy="32316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41448" y="2103656"/>
            <a:ext cx="2319528" cy="1306978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2450" y="3681115"/>
            <a:ext cx="2438400" cy="32316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67375" y="2028825"/>
            <a:ext cx="2438400" cy="32316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990850" y="2351992"/>
            <a:ext cx="2676526" cy="1329123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odID Irrelevant"/>
          <p:cNvSpPr/>
          <p:nvPr/>
        </p:nvSpPr>
        <p:spPr>
          <a:xfrm>
            <a:off x="5099049" y="4039836"/>
            <a:ext cx="3010838" cy="1217964"/>
          </a:xfrm>
          <a:prstGeom prst="wedgeRoundRectCallout">
            <a:avLst>
              <a:gd name="adj1" fmla="val 29810"/>
              <a:gd name="adj2" fmla="val -2132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DL Server’s (Slave) Module ID: 5 is irrelevant for this transaction</a:t>
            </a:r>
          </a:p>
        </p:txBody>
      </p:sp>
      <p:pic>
        <p:nvPicPr>
          <p:cNvPr id="4098" name="DLR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47" y="2570202"/>
            <a:ext cx="3876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697884" y="3373389"/>
            <a:ext cx="3657600" cy="24440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eer-to-peer Con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23" y="4041328"/>
            <a:ext cx="4985218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0" grpId="0"/>
      <p:bldP spid="47" grpId="0"/>
      <p:bldP spid="31" grpId="0" animBg="1"/>
      <p:bldP spid="39" grpId="0" animBg="1"/>
      <p:bldP spid="4" grpId="0" animBg="1"/>
      <p:bldP spid="4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DLRX “</a:t>
            </a:r>
            <a:r>
              <a:rPr lang="en-US" b="1" dirty="0" err="1"/>
              <a:t>DirectLOGIC</a:t>
            </a:r>
            <a:r>
              <a:rPr lang="en-US" b="1" dirty="0"/>
              <a:t> Network Read”</a:t>
            </a:r>
          </a:p>
          <a:p>
            <a:pPr lvl="1"/>
            <a:r>
              <a:rPr lang="en-US" dirty="0"/>
              <a:t>Reads data from a DL Server (Slave)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Network Device</a:t>
            </a:r>
            <a:r>
              <a:rPr lang="en-US" dirty="0"/>
              <a:t> – e.g. </a:t>
            </a:r>
            <a:r>
              <a:rPr lang="en-US" b="1" i="1" dirty="0"/>
              <a:t>@</a:t>
            </a:r>
            <a:r>
              <a:rPr lang="en-US" b="1" i="1" dirty="0" err="1"/>
              <a:t>IntEthernet</a:t>
            </a:r>
            <a:r>
              <a:rPr lang="en-US" dirty="0"/>
              <a:t> or </a:t>
            </a:r>
            <a:r>
              <a:rPr lang="en-US" b="1" i="1" dirty="0"/>
              <a:t>@ECOM_003</a:t>
            </a:r>
            <a:endParaRPr lang="en-US" dirty="0"/>
          </a:p>
          <a:p>
            <a:pPr lvl="2"/>
            <a:r>
              <a:rPr lang="en-US" dirty="0"/>
              <a:t>Remote Address</a:t>
            </a:r>
          </a:p>
          <a:p>
            <a:pPr lvl="3"/>
            <a:r>
              <a:rPr lang="en-US" u="sng" dirty="0"/>
              <a:t>Slave ID</a:t>
            </a:r>
            <a:r>
              <a:rPr lang="en-US" dirty="0"/>
              <a:t> – corresponds to Module </a:t>
            </a:r>
            <a:br>
              <a:rPr lang="en-US" dirty="0"/>
            </a:br>
            <a:r>
              <a:rPr lang="en-US" dirty="0"/>
              <a:t>ID of DL Server (Slave) device</a:t>
            </a:r>
          </a:p>
          <a:p>
            <a:pPr lvl="3"/>
            <a:r>
              <a:rPr lang="en-US" u="sng" dirty="0"/>
              <a:t>Fixed IP Address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only available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b="1" i="1" dirty="0">
                <a:solidFill>
                  <a:srgbClr val="FF0000"/>
                </a:solidFill>
              </a:rPr>
              <a:t>@</a:t>
            </a:r>
            <a:r>
              <a:rPr lang="en-US" b="1" i="1" dirty="0" err="1">
                <a:solidFill>
                  <a:srgbClr val="FF0000"/>
                </a:solidFill>
              </a:rPr>
              <a:t>IntEthernet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u="sng" dirty="0"/>
              <a:t>Variable IP Address</a:t>
            </a:r>
            <a:r>
              <a:rPr lang="en-US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&lt;ditto&gt;</a:t>
            </a:r>
          </a:p>
          <a:p>
            <a:pPr lvl="2"/>
            <a:r>
              <a:rPr lang="en-US" u="sng" dirty="0"/>
              <a:t>From DL</a:t>
            </a:r>
            <a:r>
              <a:rPr lang="en-US" dirty="0"/>
              <a:t> – </a:t>
            </a:r>
            <a:r>
              <a:rPr lang="en-US" dirty="0" err="1"/>
              <a:t>DirectLOGIC</a:t>
            </a:r>
            <a:r>
              <a:rPr lang="en-US" dirty="0"/>
              <a:t> memory </a:t>
            </a:r>
            <a:br>
              <a:rPr lang="en-US" dirty="0"/>
            </a:br>
            <a:r>
              <a:rPr lang="en-US" dirty="0"/>
              <a:t>type &amp; offset (octal)</a:t>
            </a:r>
          </a:p>
          <a:p>
            <a:pPr lvl="2"/>
            <a:r>
              <a:rPr lang="en-US" u="sng" dirty="0"/>
              <a:t>Number of Bytes</a:t>
            </a:r>
            <a:endParaRPr lang="en-US" dirty="0"/>
          </a:p>
          <a:p>
            <a:pPr lvl="2"/>
            <a:r>
              <a:rPr lang="en-US" u="sng" dirty="0"/>
              <a:t>To</a:t>
            </a:r>
            <a:r>
              <a:rPr lang="en-US" dirty="0"/>
              <a:t> – where read data is stored</a:t>
            </a:r>
          </a:p>
        </p:txBody>
      </p:sp>
      <p:pic>
        <p:nvPicPr>
          <p:cNvPr id="2050" name="DLRX 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324225"/>
            <a:ext cx="2562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124200" y="3200401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DLRX 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78228"/>
            <a:ext cx="311181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4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b="1" dirty="0"/>
              <a:t>DLRX “</a:t>
            </a:r>
            <a:r>
              <a:rPr lang="en-US" b="1" dirty="0" err="1"/>
              <a:t>DirectLOGIC</a:t>
            </a:r>
            <a:r>
              <a:rPr lang="en-US" b="1" dirty="0"/>
              <a:t> Network Read”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Enable</a:t>
            </a:r>
          </a:p>
          <a:p>
            <a:pPr lvl="3"/>
            <a:r>
              <a:rPr lang="en-US" u="sng" dirty="0"/>
              <a:t>Once on Leading Edge</a:t>
            </a:r>
          </a:p>
          <a:p>
            <a:pPr lvl="3"/>
            <a:r>
              <a:rPr lang="en-US" u="sng" dirty="0"/>
              <a:t>Continuous on Power Flow at</a:t>
            </a:r>
            <a:br>
              <a:rPr lang="en-US" u="sng" dirty="0"/>
            </a:br>
            <a:r>
              <a:rPr lang="en-US" u="sng" dirty="0"/>
              <a:t>Interval</a:t>
            </a:r>
            <a:r>
              <a:rPr lang="en-US" dirty="0"/>
              <a:t> – executes multiple </a:t>
            </a:r>
            <a:br>
              <a:rPr lang="en-US" dirty="0"/>
            </a:br>
            <a:r>
              <a:rPr lang="en-US" dirty="0"/>
              <a:t>times based on the Interval</a:t>
            </a:r>
            <a:br>
              <a:rPr lang="en-US" dirty="0"/>
            </a:br>
            <a:r>
              <a:rPr lang="en-US" dirty="0"/>
              <a:t>configured</a:t>
            </a:r>
          </a:p>
          <a:p>
            <a:pPr lvl="4"/>
            <a:r>
              <a:rPr lang="en-US" u="sng" dirty="0"/>
              <a:t>Constant</a:t>
            </a:r>
          </a:p>
          <a:p>
            <a:pPr lvl="4"/>
            <a:r>
              <a:rPr lang="en-US" u="sng" dirty="0"/>
              <a:t>Variable</a:t>
            </a:r>
          </a:p>
          <a:p>
            <a:pPr lvl="3"/>
            <a:r>
              <a:rPr lang="en-US" u="sng" dirty="0"/>
              <a:t>On Success</a:t>
            </a:r>
            <a:r>
              <a:rPr lang="en-US" dirty="0"/>
              <a:t>: Set bit or JMP to Stage</a:t>
            </a:r>
          </a:p>
          <a:p>
            <a:pPr lvl="3"/>
            <a:r>
              <a:rPr lang="en-US" u="sng" dirty="0"/>
              <a:t>On Error</a:t>
            </a:r>
            <a:r>
              <a:rPr lang="en-US" dirty="0"/>
              <a:t>: Set bit or JMP to Stage</a:t>
            </a:r>
          </a:p>
        </p:txBody>
      </p:sp>
      <p:pic>
        <p:nvPicPr>
          <p:cNvPr id="2051" name="DLRX 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4" y="2286000"/>
            <a:ext cx="33528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DLWX “</a:t>
            </a:r>
            <a:r>
              <a:rPr lang="en-US" b="1" dirty="0" err="1"/>
              <a:t>DirectLOGIC</a:t>
            </a:r>
            <a:r>
              <a:rPr lang="en-US" b="1" dirty="0"/>
              <a:t> Network Write”</a:t>
            </a:r>
          </a:p>
          <a:p>
            <a:pPr lvl="1"/>
            <a:r>
              <a:rPr lang="en-US" dirty="0"/>
              <a:t>Writes data to a DL Server (Slave)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Network Device</a:t>
            </a:r>
            <a:r>
              <a:rPr lang="en-US" dirty="0"/>
              <a:t> – e.g. </a:t>
            </a:r>
            <a:r>
              <a:rPr lang="en-US" b="1" i="1" dirty="0"/>
              <a:t>@</a:t>
            </a:r>
            <a:r>
              <a:rPr lang="en-US" b="1" i="1" dirty="0" err="1"/>
              <a:t>IntEthernet</a:t>
            </a:r>
            <a:r>
              <a:rPr lang="en-US" dirty="0"/>
              <a:t> or </a:t>
            </a:r>
            <a:r>
              <a:rPr lang="en-US" b="1" i="1" dirty="0"/>
              <a:t>@ECOM_003</a:t>
            </a:r>
            <a:endParaRPr lang="en-US" dirty="0"/>
          </a:p>
          <a:p>
            <a:pPr lvl="2"/>
            <a:r>
              <a:rPr lang="en-US" dirty="0"/>
              <a:t>Remote Address</a:t>
            </a:r>
          </a:p>
          <a:p>
            <a:pPr lvl="3"/>
            <a:r>
              <a:rPr lang="en-US" u="sng" dirty="0"/>
              <a:t>Slave ID</a:t>
            </a:r>
            <a:r>
              <a:rPr lang="en-US" dirty="0"/>
              <a:t> – corresponds to Module </a:t>
            </a:r>
            <a:br>
              <a:rPr lang="en-US" dirty="0"/>
            </a:br>
            <a:r>
              <a:rPr lang="en-US" dirty="0"/>
              <a:t>ID of DL Server (Slave) device</a:t>
            </a:r>
          </a:p>
          <a:p>
            <a:pPr lvl="3"/>
            <a:r>
              <a:rPr lang="en-US" u="sng" dirty="0"/>
              <a:t>Fixed IP Address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only available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b="1" i="1" dirty="0">
                <a:solidFill>
                  <a:srgbClr val="FF0000"/>
                </a:solidFill>
              </a:rPr>
              <a:t>@</a:t>
            </a:r>
            <a:r>
              <a:rPr lang="en-US" b="1" i="1" dirty="0" err="1">
                <a:solidFill>
                  <a:srgbClr val="FF0000"/>
                </a:solidFill>
              </a:rPr>
              <a:t>IntEthernet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u="sng" dirty="0"/>
              <a:t>Variable IP Address</a:t>
            </a:r>
            <a:r>
              <a:rPr lang="en-US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&lt;ditto&gt;</a:t>
            </a:r>
          </a:p>
          <a:p>
            <a:pPr lvl="2"/>
            <a:r>
              <a:rPr lang="en-US" u="sng" dirty="0"/>
              <a:t>From</a:t>
            </a:r>
            <a:r>
              <a:rPr lang="en-US" dirty="0"/>
              <a:t> – where data-to-be-written </a:t>
            </a:r>
            <a:br>
              <a:rPr lang="en-US" dirty="0"/>
            </a:br>
            <a:r>
              <a:rPr lang="en-US" dirty="0"/>
              <a:t>is located</a:t>
            </a:r>
          </a:p>
          <a:p>
            <a:pPr lvl="2"/>
            <a:r>
              <a:rPr lang="en-US" u="sng" dirty="0"/>
              <a:t>Number of Bytes</a:t>
            </a:r>
            <a:endParaRPr lang="en-US" dirty="0"/>
          </a:p>
          <a:p>
            <a:pPr lvl="2"/>
            <a:r>
              <a:rPr lang="en-US" u="sng" dirty="0"/>
              <a:t>To DL</a:t>
            </a:r>
            <a:r>
              <a:rPr lang="en-US" dirty="0"/>
              <a:t> – </a:t>
            </a:r>
            <a:r>
              <a:rPr lang="en-US" dirty="0" err="1"/>
              <a:t>DirectLOGIC</a:t>
            </a:r>
            <a:r>
              <a:rPr lang="en-US" dirty="0"/>
              <a:t> memory</a:t>
            </a:r>
            <a:br>
              <a:rPr lang="en-US" dirty="0"/>
            </a:br>
            <a:r>
              <a:rPr lang="en-US" dirty="0"/>
              <a:t>where data is to be written</a:t>
            </a:r>
          </a:p>
        </p:txBody>
      </p:sp>
      <p:pic>
        <p:nvPicPr>
          <p:cNvPr id="3074" name="DLWX 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324225"/>
            <a:ext cx="2562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124200" y="3200401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DLWX 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39" y="3382990"/>
            <a:ext cx="31013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2" grpId="0" uiExpand="1" animBg="1"/>
      <p:bldP spid="12" grpId="1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Server (Slave)</a:t>
            </a:r>
          </a:p>
          <a:p>
            <a:pPr lvl="1"/>
            <a:r>
              <a:rPr lang="en-US" dirty="0" smtClean="0"/>
              <a:t>(1) Do-more </a:t>
            </a:r>
            <a:r>
              <a:rPr lang="en-US" dirty="0"/>
              <a:t>built-in Ethernet port</a:t>
            </a:r>
          </a:p>
          <a:p>
            <a:pPr lvl="1"/>
            <a:r>
              <a:rPr lang="en-US" dirty="0" smtClean="0"/>
              <a:t>(2) Do-more </a:t>
            </a:r>
            <a:r>
              <a:rPr lang="en-US" dirty="0"/>
              <a:t>w/ECOM100</a:t>
            </a:r>
          </a:p>
          <a:p>
            <a:r>
              <a:rPr lang="en-US" dirty="0"/>
              <a:t>DL Client (Master)</a:t>
            </a:r>
          </a:p>
          <a:p>
            <a:pPr lvl="1"/>
            <a:r>
              <a:rPr lang="en-US" dirty="0" smtClean="0"/>
              <a:t>(1) Do-more </a:t>
            </a:r>
            <a:r>
              <a:rPr lang="en-US" dirty="0"/>
              <a:t>built-in Ethernet port</a:t>
            </a:r>
          </a:p>
          <a:p>
            <a:pPr lvl="1"/>
            <a:r>
              <a:rPr lang="en-US" dirty="0" smtClean="0"/>
              <a:t>(2) Do-more </a:t>
            </a:r>
            <a:r>
              <a:rPr lang="en-US" dirty="0"/>
              <a:t>w/ECOM100</a:t>
            </a:r>
          </a:p>
        </p:txBody>
      </p:sp>
      <p:graphicFrame>
        <p:nvGraphicFramePr>
          <p:cNvPr id="3" name="D: Network"/>
          <p:cNvGraphicFramePr/>
          <p:nvPr>
            <p:extLst>
              <p:ext uri="{D42A27DB-BD31-4B8C-83A1-F6EECF244321}">
                <p14:modId xmlns:p14="http://schemas.microsoft.com/office/powerpoint/2010/main" val="2968729973"/>
              </p:ext>
            </p:extLst>
          </p:nvPr>
        </p:nvGraphicFramePr>
        <p:xfrm>
          <a:off x="6172200" y="1885950"/>
          <a:ext cx="2667000" cy="275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45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b="1" dirty="0"/>
              <a:t>DLWX “</a:t>
            </a:r>
            <a:r>
              <a:rPr lang="en-US" b="1" dirty="0" err="1"/>
              <a:t>DirectLOGIC</a:t>
            </a:r>
            <a:r>
              <a:rPr lang="en-US" b="1" dirty="0"/>
              <a:t> Network Write”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Enable</a:t>
            </a:r>
          </a:p>
          <a:p>
            <a:pPr lvl="3"/>
            <a:r>
              <a:rPr lang="en-US" u="sng" dirty="0"/>
              <a:t>Once on Leading Edge</a:t>
            </a:r>
          </a:p>
          <a:p>
            <a:pPr lvl="3"/>
            <a:r>
              <a:rPr lang="en-US" u="sng" dirty="0"/>
              <a:t>Continuous on Power Flow at</a:t>
            </a:r>
            <a:br>
              <a:rPr lang="en-US" u="sng" dirty="0"/>
            </a:br>
            <a:r>
              <a:rPr lang="en-US" u="sng" dirty="0"/>
              <a:t>Interval</a:t>
            </a:r>
            <a:r>
              <a:rPr lang="en-US" dirty="0"/>
              <a:t> – executes multiple </a:t>
            </a:r>
            <a:br>
              <a:rPr lang="en-US" dirty="0"/>
            </a:br>
            <a:r>
              <a:rPr lang="en-US" dirty="0"/>
              <a:t>times based on the Interval</a:t>
            </a:r>
            <a:br>
              <a:rPr lang="en-US" dirty="0"/>
            </a:br>
            <a:r>
              <a:rPr lang="en-US" dirty="0"/>
              <a:t>configured</a:t>
            </a:r>
          </a:p>
          <a:p>
            <a:pPr lvl="4"/>
            <a:r>
              <a:rPr lang="en-US" u="sng" dirty="0"/>
              <a:t>Constant</a:t>
            </a:r>
          </a:p>
          <a:p>
            <a:pPr lvl="4"/>
            <a:r>
              <a:rPr lang="en-US" u="sng" dirty="0"/>
              <a:t>Variable</a:t>
            </a:r>
          </a:p>
          <a:p>
            <a:pPr lvl="3"/>
            <a:r>
              <a:rPr lang="en-US" u="sng" dirty="0"/>
              <a:t>On Success</a:t>
            </a:r>
            <a:r>
              <a:rPr lang="en-US" dirty="0"/>
              <a:t>: Set bit or JMP to Stage</a:t>
            </a:r>
          </a:p>
          <a:p>
            <a:pPr lvl="3"/>
            <a:r>
              <a:rPr lang="en-US" u="sng" dirty="0"/>
              <a:t>On Error</a:t>
            </a:r>
            <a:r>
              <a:rPr lang="en-US" dirty="0"/>
              <a:t>: Set bit or JMP to Stage</a:t>
            </a:r>
          </a:p>
        </p:txBody>
      </p:sp>
      <p:pic>
        <p:nvPicPr>
          <p:cNvPr id="8" name="DLWX 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4" y="2286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403" y="1600285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9311" y="2118327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pic>
        <p:nvPicPr>
          <p:cNvPr id="46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56655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327629" y="2184845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090320" y="2261045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89597" y="2238085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>
            <a:off x="2247511" y="2406214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3"/>
            <a:endCxn id="12" idx="1"/>
          </p:cNvCxnSpPr>
          <p:nvPr/>
        </p:nvCxnSpPr>
        <p:spPr>
          <a:xfrm>
            <a:off x="3870429" y="2411267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18229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8429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165829" y="2261045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96030" y="2201717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 flipV="1">
            <a:off x="6613629" y="2404067"/>
            <a:ext cx="304800" cy="720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5318229" y="2411267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6800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37229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171406" y="4009654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pic>
        <p:nvPicPr>
          <p:cNvPr id="47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74176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5480730" y="3425094"/>
            <a:ext cx="259647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985431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172483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5861730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985431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536249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>
            <a:off x="5861730" y="6047670"/>
            <a:ext cx="266701" cy="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128431" y="5563885"/>
            <a:ext cx="1252992" cy="9675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1078774" y="3429000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272682" y="3947042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3953691" y="4089760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52968" y="4066800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93" name="Straight Connector 92"/>
          <p:cNvCxnSpPr>
            <a:stCxn id="71" idx="3"/>
            <a:endCxn id="91" idx="1"/>
          </p:cNvCxnSpPr>
          <p:nvPr/>
        </p:nvCxnSpPr>
        <p:spPr>
          <a:xfrm>
            <a:off x="2110882" y="4234929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1" idx="3"/>
            <a:endCxn id="90" idx="1"/>
          </p:cNvCxnSpPr>
          <p:nvPr/>
        </p:nvCxnSpPr>
        <p:spPr>
          <a:xfrm>
            <a:off x="3733800" y="4239982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30171" y="304791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383718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750383" y="4047754"/>
            <a:ext cx="1336217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 flipV="1">
            <a:off x="7086600" y="4250104"/>
            <a:ext cx="297118" cy="720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5472582" y="4257304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4563622" y="581241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470990" y="5240470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pic>
        <p:nvPicPr>
          <p:cNvPr id="48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59" y="5172891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1664898" y="5749803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4345907" y="5892521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2845184" y="5869561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107" name="Straight Connector 106"/>
          <p:cNvCxnSpPr>
            <a:stCxn id="104" idx="3"/>
            <a:endCxn id="106" idx="1"/>
          </p:cNvCxnSpPr>
          <p:nvPr/>
        </p:nvCxnSpPr>
        <p:spPr>
          <a:xfrm>
            <a:off x="2503098" y="6037690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6" idx="3"/>
            <a:endCxn id="105" idx="1"/>
          </p:cNvCxnSpPr>
          <p:nvPr/>
        </p:nvCxnSpPr>
        <p:spPr>
          <a:xfrm>
            <a:off x="4126016" y="6042743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322387" y="485938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409311" y="2690195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50" name="Rectangle 49"/>
          <p:cNvSpPr/>
          <p:nvPr/>
        </p:nvSpPr>
        <p:spPr>
          <a:xfrm>
            <a:off x="1272682" y="4522815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51" name="Rectangle 50"/>
          <p:cNvSpPr/>
          <p:nvPr/>
        </p:nvSpPr>
        <p:spPr>
          <a:xfrm>
            <a:off x="1664898" y="632186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pic>
        <p:nvPicPr>
          <p:cNvPr id="52" name="NOT" descr="C:\Users\Greg\AppData\Local\Microsoft\Windows\Temporary Internet Files\Content.IE5\92F37IVZ\do_no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07" y="1530565"/>
            <a:ext cx="1574611" cy="14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941105" y="3374176"/>
            <a:ext cx="3007147" cy="934430"/>
          </a:xfrm>
          <a:prstGeom prst="wedgeRoundRectCallout">
            <a:avLst>
              <a:gd name="adj1" fmla="val 41164"/>
              <a:gd name="adj2" fmla="val -12380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Currently does not work, instead the Do-more NAKs the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66" grpId="0" animBg="1"/>
      <p:bldP spid="71" grpId="0" animBg="1"/>
      <p:bldP spid="90" grpId="0" animBg="1"/>
      <p:bldP spid="91" grpId="0" animBg="1"/>
      <p:bldP spid="95" grpId="0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  <p:bldP spid="49" grpId="0" animBg="1"/>
      <p:bldP spid="50" grpId="0" animBg="1"/>
      <p:bldP spid="51" grpId="0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403" y="1600285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9311" y="2098764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327629" y="2174964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090320" y="2243627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89597" y="2218522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>
            <a:off x="2247511" y="2386651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3"/>
            <a:endCxn id="12" idx="1"/>
          </p:cNvCxnSpPr>
          <p:nvPr/>
        </p:nvCxnSpPr>
        <p:spPr>
          <a:xfrm>
            <a:off x="3870429" y="2391704"/>
            <a:ext cx="219891" cy="432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18229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8429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165829" y="2252336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96030" y="2193008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>
            <a:off x="6613629" y="2402558"/>
            <a:ext cx="30480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5318229" y="2402558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6800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37229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155635" y="400094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5464959" y="3425094"/>
            <a:ext cx="261224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969660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156712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5861730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985431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536249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>
            <a:off x="5850426" y="6039434"/>
            <a:ext cx="278005" cy="18466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128431" y="5562600"/>
            <a:ext cx="1214936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1063003" y="3429000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256911" y="3938333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3937920" y="4081051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7197" y="4058091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93" name="Straight Connector 92"/>
          <p:cNvCxnSpPr>
            <a:stCxn id="71" idx="3"/>
            <a:endCxn id="91" idx="1"/>
          </p:cNvCxnSpPr>
          <p:nvPr/>
        </p:nvCxnSpPr>
        <p:spPr>
          <a:xfrm>
            <a:off x="2095111" y="4226220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1" idx="3"/>
            <a:endCxn id="90" idx="1"/>
          </p:cNvCxnSpPr>
          <p:nvPr/>
        </p:nvCxnSpPr>
        <p:spPr>
          <a:xfrm>
            <a:off x="3718029" y="4231273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14400" y="304791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383718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734611" y="4039045"/>
            <a:ext cx="135198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>
            <a:off x="7086600" y="4248595"/>
            <a:ext cx="297118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5456811" y="4248595"/>
            <a:ext cx="277800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4563622" y="5777579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470990" y="5240470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1664898" y="5714967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4345907" y="5857685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2845184" y="5834725"/>
            <a:ext cx="1280832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</a:t>
            </a:r>
            <a:r>
              <a:rPr lang="en-US" sz="1400" dirty="0" err="1" smtClean="0"/>
              <a:t>IntEthernet</a:t>
            </a:r>
            <a:endParaRPr lang="en-US" sz="1400" dirty="0"/>
          </a:p>
        </p:txBody>
      </p:sp>
      <p:cxnSp>
        <p:nvCxnSpPr>
          <p:cNvPr id="107" name="Straight Connector 106"/>
          <p:cNvCxnSpPr>
            <a:stCxn id="104" idx="3"/>
            <a:endCxn id="106" idx="1"/>
          </p:cNvCxnSpPr>
          <p:nvPr/>
        </p:nvCxnSpPr>
        <p:spPr>
          <a:xfrm>
            <a:off x="2503098" y="6002854"/>
            <a:ext cx="342086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6" idx="3"/>
            <a:endCxn id="105" idx="1"/>
          </p:cNvCxnSpPr>
          <p:nvPr/>
        </p:nvCxnSpPr>
        <p:spPr>
          <a:xfrm>
            <a:off x="4126016" y="6007907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322387" y="485938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1406436" y="2672881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IP Address</a:t>
            </a:r>
            <a:endParaRPr lang="en-US" sz="1050" dirty="0"/>
          </a:p>
        </p:txBody>
      </p:sp>
      <p:sp>
        <p:nvSpPr>
          <p:cNvPr id="111" name="Rectangle 110"/>
          <p:cNvSpPr/>
          <p:nvPr/>
        </p:nvSpPr>
        <p:spPr>
          <a:xfrm>
            <a:off x="1256911" y="4514106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IP Address</a:t>
            </a:r>
            <a:endParaRPr lang="en-US" sz="1050" dirty="0"/>
          </a:p>
        </p:txBody>
      </p:sp>
      <p:sp>
        <p:nvSpPr>
          <p:cNvPr id="112" name="Rectangle 111"/>
          <p:cNvSpPr/>
          <p:nvPr/>
        </p:nvSpPr>
        <p:spPr>
          <a:xfrm>
            <a:off x="1664898" y="6290740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IP Address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928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66" grpId="0" animBg="1"/>
      <p:bldP spid="71" grpId="0" animBg="1"/>
      <p:bldP spid="90" grpId="0" animBg="1"/>
      <p:bldP spid="91" grpId="0" animBg="1"/>
      <p:bldP spid="95" grpId="0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  <p:bldP spid="110" grpId="0" animBg="1"/>
      <p:bldP spid="111" grpId="0" animBg="1"/>
      <p:bldP spid="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pic>
        <p:nvPicPr>
          <p:cNvPr id="65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02" y="1547946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405" y="1600285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1313" y="2109618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452031" y="2176136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466756" y="2229376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>
            <a:off x="2219513" y="2397505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3842431" y="2402558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2631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42831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290231" y="2252336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20432" y="2193008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>
            <a:off x="6738031" y="2402558"/>
            <a:ext cx="30480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5442631" y="2402558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1202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61631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323806" y="400094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5633131" y="3425094"/>
            <a:ext cx="259647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137831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324883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5996680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20381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671199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 flipV="1">
            <a:off x="5992825" y="6026227"/>
            <a:ext cx="270556" cy="24356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263381" y="5537757"/>
            <a:ext cx="1214936" cy="9769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7543800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902783" y="4039045"/>
            <a:ext cx="1329535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>
            <a:off x="7232318" y="4248595"/>
            <a:ext cx="311482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5624982" y="4248595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4698572" y="581241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4053317" y="1600285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1057263" y="3392623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251171" y="3901956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2336614" y="4021714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>
          <a:xfrm>
            <a:off x="2089371" y="4189843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3"/>
          </p:cNvCxnSpPr>
          <p:nvPr/>
        </p:nvCxnSpPr>
        <p:spPr>
          <a:xfrm>
            <a:off x="3712289" y="4194896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06371" y="3011538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923175" y="3392623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1380605" y="5246132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74513" y="5755465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2659956" y="5875223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60" name="Straight Connector 59"/>
          <p:cNvCxnSpPr>
            <a:stCxn id="58" idx="3"/>
            <a:endCxn id="59" idx="1"/>
          </p:cNvCxnSpPr>
          <p:nvPr/>
        </p:nvCxnSpPr>
        <p:spPr>
          <a:xfrm>
            <a:off x="2412713" y="6043352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3"/>
          </p:cNvCxnSpPr>
          <p:nvPr/>
        </p:nvCxnSpPr>
        <p:spPr>
          <a:xfrm>
            <a:off x="4035631" y="6048405"/>
            <a:ext cx="21989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246517" y="5246132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371600" y="486546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pic>
        <p:nvPicPr>
          <p:cNvPr id="67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1" y="3365467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28" y="5172891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381313" y="268521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73" name="Rectangle 72"/>
          <p:cNvSpPr/>
          <p:nvPr/>
        </p:nvSpPr>
        <p:spPr>
          <a:xfrm>
            <a:off x="1251171" y="447772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74" name="Rectangle 73"/>
          <p:cNvSpPr/>
          <p:nvPr/>
        </p:nvSpPr>
        <p:spPr>
          <a:xfrm>
            <a:off x="1574513" y="6331238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pic>
        <p:nvPicPr>
          <p:cNvPr id="66" name="NOT" descr="C:\Users\Greg\AppData\Local\Microsoft\Windows\Temporary Internet Files\Content.IE5\92F37IVZ\do_no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07" y="1530565"/>
            <a:ext cx="1574611" cy="14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ular Callout 70"/>
          <p:cNvSpPr/>
          <p:nvPr/>
        </p:nvSpPr>
        <p:spPr>
          <a:xfrm>
            <a:off x="3876438" y="3196204"/>
            <a:ext cx="1697456" cy="638228"/>
          </a:xfrm>
          <a:prstGeom prst="wedgeRoundRectCallout">
            <a:avLst>
              <a:gd name="adj1" fmla="val 52081"/>
              <a:gd name="adj2" fmla="val -13834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Currently does not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98" grpId="0" animBg="1"/>
      <p:bldP spid="99" grpId="0" animBg="1"/>
      <p:bldP spid="102" grpId="0" animBg="1"/>
      <p:bldP spid="48" grpId="0" animBg="1"/>
      <p:bldP spid="49" grpId="0" animBg="1"/>
      <p:bldP spid="50" grpId="0" animBg="1"/>
      <p:bldP spid="51" grpId="0" animBg="1"/>
      <p:bldP spid="54" grpId="0"/>
      <p:bldP spid="55" grpId="0" animBg="1"/>
      <p:bldP spid="57" grpId="0" animBg="1"/>
      <p:bldP spid="58" grpId="0" animBg="1"/>
      <p:bldP spid="59" grpId="0" animBg="1"/>
      <p:bldP spid="62" grpId="0" animBg="1"/>
      <p:bldP spid="63" grpId="0"/>
      <p:bldP spid="72" grpId="0" animBg="1"/>
      <p:bldP spid="73" grpId="0" animBg="1"/>
      <p:bldP spid="74" grpId="0" animBg="1"/>
      <p:bldP spid="71" grpId="0" animBg="1"/>
      <p:bldP spid="7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85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5908" y="2057400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861029" y="2176136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041351" y="2177158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>
            <a:off x="1794108" y="2345287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51629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51829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699229" y="2252336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29430" y="2193008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>
            <a:off x="7147029" y="2402558"/>
            <a:ext cx="30480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5851629" y="2402558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43000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70629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781006" y="4018363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090330" y="3425094"/>
            <a:ext cx="259647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595031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782083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6318930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42631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993449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 flipV="1">
            <a:off x="6307626" y="6065588"/>
            <a:ext cx="278005" cy="4351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85631" y="5577976"/>
            <a:ext cx="1214936" cy="975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8001000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6359983" y="4056463"/>
            <a:ext cx="1336217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 flipV="1">
            <a:off x="7696200" y="4250104"/>
            <a:ext cx="304800" cy="159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6082182" y="4266013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5020822" y="5882087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3630941" y="1600285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 flipV="1">
            <a:off x="3417026" y="2345286"/>
            <a:ext cx="324534" cy="5054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741560" y="1900779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sp>
        <p:nvSpPr>
          <p:cNvPr id="72" name="Rectangle 71"/>
          <p:cNvSpPr/>
          <p:nvPr/>
        </p:nvSpPr>
        <p:spPr>
          <a:xfrm>
            <a:off x="685800" y="3416891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879708" y="3889140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>
          <a:xfrm>
            <a:off x="1965151" y="4008898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75" name="Straight Connector 74"/>
          <p:cNvCxnSpPr>
            <a:stCxn id="73" idx="3"/>
            <a:endCxn id="74" idx="1"/>
          </p:cNvCxnSpPr>
          <p:nvPr/>
        </p:nvCxnSpPr>
        <p:spPr>
          <a:xfrm>
            <a:off x="1717908" y="4177027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66800" y="3035806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554741" y="3416891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78" name="Straight Connector 77"/>
          <p:cNvCxnSpPr>
            <a:stCxn id="74" idx="3"/>
          </p:cNvCxnSpPr>
          <p:nvPr/>
        </p:nvCxnSpPr>
        <p:spPr>
          <a:xfrm flipV="1">
            <a:off x="3340826" y="4177026"/>
            <a:ext cx="324534" cy="5054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665360" y="3717385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sp>
        <p:nvSpPr>
          <p:cNvPr id="80" name="Rectangle 79"/>
          <p:cNvSpPr/>
          <p:nvPr/>
        </p:nvSpPr>
        <p:spPr>
          <a:xfrm>
            <a:off x="917711" y="5277482"/>
            <a:ext cx="2871652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1111619" y="5793407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DLRX</a:t>
            </a:r>
          </a:p>
          <a:p>
            <a:pPr algn="ctr"/>
            <a:r>
              <a:rPr lang="en-US" sz="1600" dirty="0" smtClean="0"/>
              <a:t>DLWX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2197062" y="5913165"/>
            <a:ext cx="1375675" cy="3463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83" name="Straight Connector 82"/>
          <p:cNvCxnSpPr>
            <a:stCxn id="81" idx="3"/>
            <a:endCxn id="82" idx="1"/>
          </p:cNvCxnSpPr>
          <p:nvPr/>
        </p:nvCxnSpPr>
        <p:spPr>
          <a:xfrm>
            <a:off x="1949819" y="6081294"/>
            <a:ext cx="247243" cy="5053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98711" y="4896397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786652" y="5277482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90" name="Straight Connector 89"/>
          <p:cNvCxnSpPr>
            <a:stCxn id="82" idx="3"/>
          </p:cNvCxnSpPr>
          <p:nvPr/>
        </p:nvCxnSpPr>
        <p:spPr>
          <a:xfrm flipV="1">
            <a:off x="3572737" y="6081293"/>
            <a:ext cx="324534" cy="5054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897271" y="5577976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sp>
        <p:nvSpPr>
          <p:cNvPr id="93" name="Rectangle 92"/>
          <p:cNvSpPr/>
          <p:nvPr/>
        </p:nvSpPr>
        <p:spPr>
          <a:xfrm>
            <a:off x="955908" y="2629096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94" name="Rectangle 93"/>
          <p:cNvSpPr/>
          <p:nvPr/>
        </p:nvSpPr>
        <p:spPr>
          <a:xfrm>
            <a:off x="879708" y="4464741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95" name="Rectangle 94"/>
          <p:cNvSpPr/>
          <p:nvPr/>
        </p:nvSpPr>
        <p:spPr>
          <a:xfrm>
            <a:off x="1111619" y="6369741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585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98" grpId="0" animBg="1"/>
      <p:bldP spid="99" grpId="0" animBg="1"/>
      <p:bldP spid="102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76" grpId="0"/>
      <p:bldP spid="77" grpId="0" animBg="1"/>
      <p:bldP spid="79" grpId="0" animBg="1"/>
      <p:bldP spid="80" grpId="0" animBg="1"/>
      <p:bldP spid="81" grpId="0" animBg="1"/>
      <p:bldP spid="82" grpId="0" animBg="1"/>
      <p:bldP spid="84" grpId="0"/>
      <p:bldP spid="89" grpId="0" animBg="1"/>
      <p:bldP spid="91" grpId="0" animBg="1"/>
      <p:bldP spid="93" grpId="0" animBg="1"/>
      <p:bldP spid="94" grpId="0" animBg="1"/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pic>
        <p:nvPicPr>
          <p:cNvPr id="65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29" y="1547946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2563" y="1600285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1513" y="2109618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854658" y="2176136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</p:cNvCxnSpPr>
          <p:nvPr/>
        </p:nvCxnSpPr>
        <p:spPr>
          <a:xfrm>
            <a:off x="3039713" y="2397505"/>
            <a:ext cx="410491" cy="723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45258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45458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692858" y="2252336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23059" y="2193008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>
            <a:off x="6140658" y="2402558"/>
            <a:ext cx="30480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4845258" y="2402558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200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64258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3714206" y="400094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5023530" y="3425094"/>
            <a:ext cx="259647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28231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715283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5252098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375799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926617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 flipV="1">
            <a:off x="5240794" y="6072925"/>
            <a:ext cx="278005" cy="1346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18799" y="5638800"/>
            <a:ext cx="1214936" cy="86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6934200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293183" y="4039045"/>
            <a:ext cx="1363567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>
            <a:off x="6656750" y="4248595"/>
            <a:ext cx="27745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5015382" y="4248595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3953990" y="581241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EthII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3455944" y="1600285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pic>
        <p:nvPicPr>
          <p:cNvPr id="67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91" y="3365467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Antenna" descr="http://cdn-2.freeclipartnow.com/d/16611-1/antenn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46" y="5172891"/>
            <a:ext cx="550428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2201513" y="268521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66" name="Rectangle 65"/>
          <p:cNvSpPr/>
          <p:nvPr/>
        </p:nvSpPr>
        <p:spPr>
          <a:xfrm>
            <a:off x="1670163" y="3425094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049113" y="3934427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cxnSp>
        <p:nvCxnSpPr>
          <p:cNvPr id="75" name="Straight Connector 74"/>
          <p:cNvCxnSpPr>
            <a:stCxn id="71" idx="3"/>
          </p:cNvCxnSpPr>
          <p:nvPr/>
        </p:nvCxnSpPr>
        <p:spPr>
          <a:xfrm>
            <a:off x="2887313" y="4222314"/>
            <a:ext cx="410491" cy="723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5800" y="3044009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303544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2049113" y="4510028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79" name="Rectangle 78"/>
          <p:cNvSpPr/>
          <p:nvPr/>
        </p:nvSpPr>
        <p:spPr>
          <a:xfrm>
            <a:off x="1898763" y="5238657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277713" y="5747990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cxnSp>
        <p:nvCxnSpPr>
          <p:cNvPr id="81" name="Straight Connector 80"/>
          <p:cNvCxnSpPr>
            <a:stCxn id="80" idx="3"/>
          </p:cNvCxnSpPr>
          <p:nvPr/>
        </p:nvCxnSpPr>
        <p:spPr>
          <a:xfrm>
            <a:off x="3115913" y="6035877"/>
            <a:ext cx="410491" cy="723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14400" y="4857572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532144" y="5238657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2277713" y="6323591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pic>
        <p:nvPicPr>
          <p:cNvPr id="46" name="NOT" descr="C:\Users\Greg\AppData\Local\Microsoft\Windows\Temporary Internet Files\Content.IE5\92F37IVZ\do_no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39" y="1530565"/>
            <a:ext cx="1574611" cy="14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ular Callout 46"/>
          <p:cNvSpPr/>
          <p:nvPr/>
        </p:nvSpPr>
        <p:spPr>
          <a:xfrm>
            <a:off x="3376461" y="3200400"/>
            <a:ext cx="1697456" cy="638228"/>
          </a:xfrm>
          <a:prstGeom prst="wedgeRoundRectCallout">
            <a:avLst>
              <a:gd name="adj1" fmla="val 54681"/>
              <a:gd name="adj2" fmla="val -11592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Currently does not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98" grpId="0" animBg="1"/>
      <p:bldP spid="99" grpId="0" animBg="1"/>
      <p:bldP spid="102" grpId="0" animBg="1"/>
      <p:bldP spid="48" grpId="0" animBg="1"/>
      <p:bldP spid="72" grpId="0" animBg="1"/>
      <p:bldP spid="66" grpId="0" animBg="1"/>
      <p:bldP spid="71" grpId="0" animBg="1"/>
      <p:bldP spid="76" grpId="0"/>
      <p:bldP spid="77" grpId="0" animBg="1"/>
      <p:bldP spid="78" grpId="0" animBg="1"/>
      <p:bldP spid="79" grpId="0" animBg="1"/>
      <p:bldP spid="80" grpId="0" animBg="1"/>
      <p:bldP spid="82" grpId="0"/>
      <p:bldP spid="83" grpId="0" animBg="1"/>
      <p:bldP spid="84" grpId="0" animBg="1"/>
      <p:bldP spid="47" grpId="0" animBg="1"/>
      <p:bldP spid="4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</a:t>
            </a:r>
            <a:r>
              <a:rPr lang="en-US" dirty="0" err="1" smtClean="0"/>
              <a:t>DirectLOGIC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834" y="1600285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7784" y="2109618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959573" y="1600285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3070192" y="1900779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sp>
        <p:nvSpPr>
          <p:cNvPr id="9" name="Right Arrow 8"/>
          <p:cNvSpPr/>
          <p:nvPr/>
        </p:nvSpPr>
        <p:spPr>
          <a:xfrm>
            <a:off x="4147231" y="2176136"/>
            <a:ext cx="75220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6" idx="3"/>
          </p:cNvCxnSpPr>
          <p:nvPr/>
        </p:nvCxnSpPr>
        <p:spPr>
          <a:xfrm>
            <a:off x="2535984" y="2397505"/>
            <a:ext cx="534208" cy="6142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37831" y="1600285"/>
            <a:ext cx="23540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8031" y="1897012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985431" y="2252336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5632" y="2193008"/>
            <a:ext cx="101759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 Server</a:t>
            </a:r>
            <a:endParaRPr lang="en-US" sz="1400" dirty="0"/>
          </a:p>
        </p:txBody>
      </p:sp>
      <p:cxnSp>
        <p:nvCxnSpPr>
          <p:cNvPr id="28" name="Straight Connector 27"/>
          <p:cNvCxnSpPr>
            <a:stCxn id="27" idx="3"/>
            <a:endCxn id="8" idx="1"/>
          </p:cNvCxnSpPr>
          <p:nvPr/>
        </p:nvCxnSpPr>
        <p:spPr>
          <a:xfrm>
            <a:off x="6433231" y="2402558"/>
            <a:ext cx="304800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  <a:endCxn id="27" idx="1"/>
          </p:cNvCxnSpPr>
          <p:nvPr/>
        </p:nvCxnSpPr>
        <p:spPr>
          <a:xfrm flipV="1">
            <a:off x="5137831" y="2402558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30773" y="121920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56831" y="12192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095206" y="400094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5404530" y="3425094"/>
            <a:ext cx="259647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Do-more CPU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909231" y="30611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096283" y="3425094"/>
            <a:ext cx="31369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5709330" y="5240774"/>
            <a:ext cx="1620883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833031" y="48768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Server (Slave)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383849" y="5240774"/>
            <a:ext cx="321626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</a:t>
            </a:r>
          </a:p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/>
              <a:t>O</a:t>
            </a:r>
          </a:p>
          <a:p>
            <a:pPr algn="ctr"/>
            <a:r>
              <a:rPr lang="en-US" sz="1200" dirty="0" smtClean="0"/>
              <a:t>M</a:t>
            </a:r>
          </a:p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0</a:t>
            </a:r>
          </a:p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cxnSp>
        <p:nvCxnSpPr>
          <p:cNvPr id="88" name="Straight Connector 87"/>
          <p:cNvCxnSpPr>
            <a:endCxn id="92" idx="1"/>
          </p:cNvCxnSpPr>
          <p:nvPr/>
        </p:nvCxnSpPr>
        <p:spPr>
          <a:xfrm>
            <a:off x="5698026" y="6074270"/>
            <a:ext cx="278005" cy="191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976031" y="5638800"/>
            <a:ext cx="1214936" cy="8747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V, X, Y, C, S, T, CT, GX, GY, SP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7315200" y="3743049"/>
            <a:ext cx="617282" cy="101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DLC</a:t>
            </a:r>
          </a:p>
          <a:p>
            <a:pPr algn="ctr"/>
            <a:r>
              <a:rPr lang="en-US" sz="1600" dirty="0" smtClean="0"/>
              <a:t>DLX</a:t>
            </a:r>
          </a:p>
          <a:p>
            <a:pPr algn="ctr"/>
            <a:r>
              <a:rPr lang="en-US" sz="1600" dirty="0" smtClean="0"/>
              <a:t>DLY</a:t>
            </a:r>
          </a:p>
          <a:p>
            <a:pPr algn="ctr"/>
            <a:r>
              <a:rPr lang="en-US" sz="1600" dirty="0" smtClean="0"/>
              <a:t>DLV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674183" y="4039045"/>
            <a:ext cx="1372489" cy="419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@ECOM_001</a:t>
            </a:r>
            <a:endParaRPr lang="en-US" sz="1400" dirty="0"/>
          </a:p>
        </p:txBody>
      </p:sp>
      <p:cxnSp>
        <p:nvCxnSpPr>
          <p:cNvPr id="100" name="Straight Connector 99"/>
          <p:cNvCxnSpPr>
            <a:stCxn id="99" idx="3"/>
            <a:endCxn id="98" idx="1"/>
          </p:cNvCxnSpPr>
          <p:nvPr/>
        </p:nvCxnSpPr>
        <p:spPr>
          <a:xfrm>
            <a:off x="7046672" y="4248595"/>
            <a:ext cx="268528" cy="150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1"/>
          </p:cNvCxnSpPr>
          <p:nvPr/>
        </p:nvCxnSpPr>
        <p:spPr>
          <a:xfrm flipV="1">
            <a:off x="5396382" y="4248595"/>
            <a:ext cx="277801" cy="2178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>
            <a:off x="4411222" y="5812415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UDP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1697784" y="268521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76" name="TextBox 75"/>
          <p:cNvSpPr txBox="1"/>
          <p:nvPr/>
        </p:nvSpPr>
        <p:spPr>
          <a:xfrm>
            <a:off x="1066800" y="3044009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371632" y="4857572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DirectLOGIC</a:t>
            </a:r>
            <a:r>
              <a:rPr lang="en-US" dirty="0" smtClean="0"/>
              <a:t> Client (Master)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219200" y="3425094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98150" y="3934427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2859939" y="3425094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2970558" y="3725588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2436350" y="4222314"/>
            <a:ext cx="534208" cy="6142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598150" y="4510028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1524032" y="5245185"/>
            <a:ext cx="1634211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DL-CPU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02982" y="5754518"/>
            <a:ext cx="838200" cy="5757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ECRX</a:t>
            </a:r>
          </a:p>
          <a:p>
            <a:pPr algn="ctr"/>
            <a:r>
              <a:rPr lang="en-US" sz="1600" dirty="0" smtClean="0"/>
              <a:t>ECWX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3164771" y="5245185"/>
            <a:ext cx="1110343" cy="13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/>
              <a:t>E</a:t>
            </a:r>
          </a:p>
          <a:p>
            <a:pPr algn="r"/>
            <a:r>
              <a:rPr lang="en-US" sz="1200" dirty="0" smtClean="0"/>
              <a:t>C</a:t>
            </a:r>
          </a:p>
          <a:p>
            <a:pPr algn="r"/>
            <a:r>
              <a:rPr lang="en-US" sz="1200" dirty="0" smtClean="0"/>
              <a:t>O</a:t>
            </a:r>
          </a:p>
          <a:p>
            <a:pPr algn="r"/>
            <a:r>
              <a:rPr lang="en-US" sz="1200" dirty="0" smtClean="0"/>
              <a:t>M</a:t>
            </a:r>
          </a:p>
          <a:p>
            <a:pPr algn="r"/>
            <a:r>
              <a:rPr lang="en-US" sz="1200" dirty="0" smtClean="0"/>
              <a:t>1</a:t>
            </a:r>
          </a:p>
          <a:p>
            <a:pPr algn="r"/>
            <a:r>
              <a:rPr lang="en-US" sz="1200" dirty="0" smtClean="0"/>
              <a:t>0</a:t>
            </a:r>
          </a:p>
          <a:p>
            <a:pPr algn="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275390" y="5545679"/>
            <a:ext cx="685799" cy="7745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Peer</a:t>
            </a:r>
          </a:p>
          <a:p>
            <a:pPr algn="ctr"/>
            <a:r>
              <a:rPr lang="en-US" sz="1050" dirty="0" smtClean="0"/>
              <a:t>To</a:t>
            </a:r>
          </a:p>
          <a:p>
            <a:pPr algn="ctr"/>
            <a:r>
              <a:rPr lang="en-US" sz="1050" dirty="0" smtClean="0"/>
              <a:t>Peer </a:t>
            </a:r>
            <a:r>
              <a:rPr lang="en-US" sz="1050" dirty="0" err="1" smtClean="0"/>
              <a:t>Config</a:t>
            </a:r>
            <a:endParaRPr lang="en-US" sz="1050" dirty="0"/>
          </a:p>
        </p:txBody>
      </p:sp>
      <p:cxnSp>
        <p:nvCxnSpPr>
          <p:cNvPr id="60" name="Straight Connector 59"/>
          <p:cNvCxnSpPr>
            <a:stCxn id="57" idx="3"/>
          </p:cNvCxnSpPr>
          <p:nvPr/>
        </p:nvCxnSpPr>
        <p:spPr>
          <a:xfrm>
            <a:off x="2741182" y="6042405"/>
            <a:ext cx="534208" cy="6142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902982" y="6330119"/>
            <a:ext cx="838200" cy="18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Module ID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00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6" grpId="0" animBg="1"/>
      <p:bldP spid="47" grpId="0" animBg="1"/>
      <p:bldP spid="9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56" grpId="0" animBg="1"/>
      <p:bldP spid="64" grpId="0" animBg="1"/>
      <p:bldP spid="68" grpId="0"/>
      <p:bldP spid="69" grpId="0" animBg="1"/>
      <p:bldP spid="85" grpId="0" animBg="1"/>
      <p:bldP spid="86" grpId="0"/>
      <p:bldP spid="87" grpId="0" animBg="1"/>
      <p:bldP spid="92" grpId="0" animBg="1"/>
      <p:bldP spid="98" grpId="0" animBg="1"/>
      <p:bldP spid="99" grpId="0" animBg="1"/>
      <p:bldP spid="102" grpId="0" animBg="1"/>
      <p:bldP spid="72" grpId="0" animBg="1"/>
      <p:bldP spid="76" grpId="0"/>
      <p:bldP spid="82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 smtClean="0"/>
              <a:t>DirectLOGIC</a:t>
            </a: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8782"/>
              </p:ext>
            </p:extLst>
          </p:nvPr>
        </p:nvGraphicFramePr>
        <p:xfrm>
          <a:off x="457200" y="1468604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143000"/>
                <a:gridCol w="1676400"/>
                <a:gridCol w="1828800"/>
                <a:gridCol w="1828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 CPU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Ethernet 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Do-more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DLRX/DLWX</a:t>
                      </a:r>
                      <a:r>
                        <a:rPr lang="en-US" dirty="0" smtClean="0"/>
                        <a:t> (Module ID)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US" b="1" dirty="0" err="1" smtClean="0">
                          <a:solidFill>
                            <a:schemeClr val="accent1"/>
                          </a:solidFill>
                        </a:rPr>
                        <a:t>IntEthernet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 Ethernet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DLRX/DLWX</a:t>
                      </a:r>
                      <a:r>
                        <a:rPr lang="en-US" dirty="0" smtClean="0"/>
                        <a:t> (IP Address)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ECOM100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DLRX/DLWX</a:t>
                      </a:r>
                      <a:r>
                        <a:rPr lang="en-US" dirty="0" smtClean="0"/>
                        <a:t> (Module ID)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@ECOM_001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 Ethernet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ECOM100 (Peer-to-Peer)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DL-PLC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ECOM100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ECRX/ECWX (Module ID)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 Ethernet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ECOM100 (Peer-to-Peer)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 smtClean="0"/>
              <a:t>DirectLOGIC</a:t>
            </a: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72663"/>
              </p:ext>
            </p:extLst>
          </p:nvPr>
        </p:nvGraphicFramePr>
        <p:xfrm>
          <a:off x="685800" y="1828800"/>
          <a:ext cx="77724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143000"/>
                <a:gridCol w="1295400"/>
                <a:gridCol w="1447800"/>
                <a:gridCol w="1828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Slave</a:t>
                      </a:r>
                      <a:r>
                        <a:rPr lang="en-US" baseline="0" dirty="0" smtClean="0"/>
                        <a:t> 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Ethernet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Do-more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Broadcast Ethernet II*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US" b="1" dirty="0" err="1" smtClean="0">
                          <a:solidFill>
                            <a:schemeClr val="accent1"/>
                          </a:solidFill>
                        </a:rPr>
                        <a:t>IntEthernet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DL-memory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ECOM100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 Ethernet II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@ECOM_001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DL-PLC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</a:t>
                      </a:r>
                      <a:r>
                        <a:rPr lang="en-US" baseline="0" dirty="0" smtClean="0"/>
                        <a:t> Ethernet II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V, X, Y, C, S, T, CT, GX, GY, SP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949164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 - Currently (as of May-2016) does not work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DL Server (Slave)</a:t>
            </a:r>
          </a:p>
          <a:p>
            <a:pPr lvl="1"/>
            <a:r>
              <a:rPr lang="en-US" dirty="0" smtClean="0"/>
              <a:t>(1) </a:t>
            </a:r>
            <a:r>
              <a:rPr lang="en-US" b="1" dirty="0" smtClean="0"/>
              <a:t>Do-more</a:t>
            </a:r>
            <a:r>
              <a:rPr lang="en-US" dirty="0" smtClean="0"/>
              <a:t>’s </a:t>
            </a:r>
            <a:r>
              <a:rPr lang="en-US" dirty="0"/>
              <a:t>DL Server Device exists &amp; is enabled by default but is invisible &amp; not configurable</a:t>
            </a:r>
          </a:p>
          <a:p>
            <a:pPr lvl="1"/>
            <a:r>
              <a:rPr lang="en-US" dirty="0" smtClean="0"/>
              <a:t>(2) </a:t>
            </a:r>
            <a:r>
              <a:rPr lang="en-US" b="1" dirty="0" smtClean="0"/>
              <a:t>ECOM100</a:t>
            </a:r>
            <a:r>
              <a:rPr lang="en-US" dirty="0" smtClean="0"/>
              <a:t>’s </a:t>
            </a:r>
            <a:r>
              <a:rPr lang="en-US" dirty="0"/>
              <a:t>DL Server is also not configurable</a:t>
            </a:r>
          </a:p>
          <a:p>
            <a:pPr lvl="1"/>
            <a:r>
              <a:rPr lang="en-US" b="1" i="1" dirty="0"/>
              <a:t>Both</a:t>
            </a:r>
            <a:r>
              <a:rPr lang="en-US" dirty="0"/>
              <a:t> have a </a:t>
            </a:r>
            <a:r>
              <a:rPr lang="en-US" i="1" dirty="0"/>
              <a:t>Module ID</a:t>
            </a:r>
            <a:r>
              <a:rPr lang="en-US" dirty="0"/>
              <a:t> parameter so both broadcasting &amp; peer-to-peer </a:t>
            </a:r>
            <a:r>
              <a:rPr lang="en-US" dirty="0" err="1"/>
              <a:t>comms</a:t>
            </a:r>
            <a:r>
              <a:rPr lang="en-US" dirty="0"/>
              <a:t> function the same</a:t>
            </a:r>
            <a:endParaRPr lang="en-US" b="1" i="1" dirty="0"/>
          </a:p>
          <a:p>
            <a:pPr lvl="1"/>
            <a:r>
              <a:rPr lang="en-US" b="1" i="1" dirty="0"/>
              <a:t>Both</a:t>
            </a:r>
            <a:r>
              <a:rPr lang="en-US" dirty="0"/>
              <a:t> serve up </a:t>
            </a:r>
            <a:r>
              <a:rPr lang="en-US" b="1" dirty="0">
                <a:solidFill>
                  <a:srgbClr val="0070C0"/>
                </a:solidFill>
              </a:rPr>
              <a:t>DL-memory</a:t>
            </a:r>
            <a:r>
              <a:rPr lang="en-US" dirty="0"/>
              <a:t> to the DL Client</a:t>
            </a:r>
          </a:p>
          <a:p>
            <a:pPr lvl="2"/>
            <a:r>
              <a:rPr lang="en-US" u="sng" dirty="0"/>
              <a:t>C-bits (C)</a:t>
            </a:r>
            <a:r>
              <a:rPr lang="en-US" dirty="0"/>
              <a:t> 0-177777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DLC</a:t>
            </a:r>
            <a:r>
              <a:rPr lang="en-US" b="1" dirty="0">
                <a:solidFill>
                  <a:srgbClr val="0070C0"/>
                </a:solidFill>
              </a:rPr>
              <a:t>0-177777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u="sng" dirty="0"/>
              <a:t>Inputs (X)</a:t>
            </a:r>
            <a:r>
              <a:rPr lang="en-US" dirty="0"/>
              <a:t> 0-177777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DLX</a:t>
            </a:r>
            <a:r>
              <a:rPr lang="en-US" b="1" dirty="0">
                <a:solidFill>
                  <a:srgbClr val="0070C0"/>
                </a:solidFill>
              </a:rPr>
              <a:t>0-177777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u="sng" dirty="0"/>
              <a:t>Outputs (Y)</a:t>
            </a:r>
            <a:r>
              <a:rPr lang="en-US" dirty="0"/>
              <a:t> 0-177777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DLY</a:t>
            </a:r>
            <a:r>
              <a:rPr lang="en-US" b="1" dirty="0">
                <a:solidFill>
                  <a:srgbClr val="0070C0"/>
                </a:solidFill>
              </a:rPr>
              <a:t>0-177777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u="sng" dirty="0"/>
              <a:t>V-memory (V)</a:t>
            </a:r>
            <a:r>
              <a:rPr lang="en-US" dirty="0"/>
              <a:t> 0-177777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DLV</a:t>
            </a:r>
            <a:r>
              <a:rPr lang="en-US" b="1" dirty="0">
                <a:solidFill>
                  <a:srgbClr val="0070C0"/>
                </a:solidFill>
              </a:rPr>
              <a:t>0-177777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978408" lvl="3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i="1" dirty="0">
                <a:solidFill>
                  <a:srgbClr val="FF0000"/>
                </a:solidFill>
              </a:rPr>
              <a:t>*</a:t>
            </a:r>
            <a:r>
              <a:rPr lang="en-US" i="1" dirty="0">
                <a:solidFill>
                  <a:srgbClr val="FF0000"/>
                </a:solidFill>
              </a:rPr>
              <a:t>Range is expandable in Do-more via Memory 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 Configuration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DL Client (Master)</a:t>
            </a:r>
          </a:p>
          <a:p>
            <a:pPr lvl="1"/>
            <a:r>
              <a:rPr lang="en-US" dirty="0" smtClean="0"/>
              <a:t>(1) </a:t>
            </a:r>
            <a:r>
              <a:rPr lang="en-US" b="1" u="sng" dirty="0" smtClean="0"/>
              <a:t>Do-more</a:t>
            </a:r>
            <a:r>
              <a:rPr lang="en-US" dirty="0" smtClean="0"/>
              <a:t>’s </a:t>
            </a:r>
            <a:r>
              <a:rPr lang="en-US" dirty="0"/>
              <a:t>DL Client Device exists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@</a:t>
            </a:r>
            <a:r>
              <a:rPr lang="en-US" b="1" i="1" dirty="0" err="1">
                <a:solidFill>
                  <a:schemeClr val="accent1"/>
                </a:solidFill>
              </a:rPr>
              <a:t>IntEthernet</a:t>
            </a:r>
            <a:r>
              <a:rPr lang="en-US" dirty="0"/>
              <a:t>) &amp; is enabled by default</a:t>
            </a:r>
          </a:p>
          <a:p>
            <a:pPr lvl="2"/>
            <a:r>
              <a:rPr lang="en-US" dirty="0"/>
              <a:t>Use </a:t>
            </a:r>
            <a:r>
              <a:rPr lang="en-US" i="1" dirty="0"/>
              <a:t>Device Configuration</a:t>
            </a:r>
            <a:r>
              <a:rPr lang="en-US" dirty="0"/>
              <a:t> to change parameters as desired:</a:t>
            </a:r>
          </a:p>
          <a:p>
            <a:pPr lvl="3"/>
            <a:r>
              <a:rPr lang="en-US" i="1" u="sng" dirty="0"/>
              <a:t>ACK Timeout</a:t>
            </a:r>
            <a:r>
              <a:rPr lang="en-US" dirty="0"/>
              <a:t>: how long to wait for an ACK from partner</a:t>
            </a:r>
          </a:p>
          <a:p>
            <a:pPr lvl="3"/>
            <a:r>
              <a:rPr lang="en-US" i="1" u="sng" dirty="0"/>
              <a:t>Command Timeout</a:t>
            </a:r>
            <a:r>
              <a:rPr lang="en-US" dirty="0"/>
              <a:t>: how long to wait for partner to </a:t>
            </a:r>
            <a:br>
              <a:rPr lang="en-US" dirty="0"/>
            </a:br>
            <a:r>
              <a:rPr lang="en-US" dirty="0"/>
              <a:t>respond to a data request</a:t>
            </a:r>
          </a:p>
          <a:p>
            <a:pPr lvl="3"/>
            <a:r>
              <a:rPr lang="en-US" i="1" u="sng" dirty="0"/>
              <a:t>Retries</a:t>
            </a:r>
          </a:p>
          <a:p>
            <a:pPr lvl="1"/>
            <a:r>
              <a:rPr lang="en-US" dirty="0" smtClean="0"/>
              <a:t>(2) </a:t>
            </a:r>
            <a:r>
              <a:rPr lang="en-US" b="1" u="sng" dirty="0" smtClean="0"/>
              <a:t>ECOM100</a:t>
            </a:r>
            <a:r>
              <a:rPr lang="en-US" dirty="0" smtClean="0"/>
              <a:t>’s </a:t>
            </a:r>
            <a:r>
              <a:rPr lang="en-US" dirty="0"/>
              <a:t>DL Client</a:t>
            </a:r>
          </a:p>
          <a:p>
            <a:pPr lvl="2"/>
            <a:r>
              <a:rPr lang="en-US" dirty="0"/>
              <a:t>Use </a:t>
            </a:r>
            <a:r>
              <a:rPr lang="en-US" i="1" dirty="0"/>
              <a:t>NetEdit3</a:t>
            </a:r>
            <a:r>
              <a:rPr lang="en-US" dirty="0"/>
              <a:t>’s </a:t>
            </a:r>
            <a:r>
              <a:rPr lang="en-US" i="1" dirty="0"/>
              <a:t>Advanced Settings</a:t>
            </a:r>
            <a:r>
              <a:rPr lang="en-US" dirty="0"/>
              <a:t> or the </a:t>
            </a:r>
            <a:br>
              <a:rPr lang="en-US" dirty="0"/>
            </a:br>
            <a:r>
              <a:rPr lang="en-US" dirty="0"/>
              <a:t>ECOM100’s web interface to change parameters as </a:t>
            </a:r>
            <a:br>
              <a:rPr lang="en-US" dirty="0"/>
            </a:br>
            <a:r>
              <a:rPr lang="en-US" dirty="0"/>
              <a:t>desired:</a:t>
            </a:r>
          </a:p>
          <a:p>
            <a:pPr lvl="3"/>
            <a:r>
              <a:rPr lang="en-US" i="1" u="sng" dirty="0"/>
              <a:t>ACK Timeout</a:t>
            </a:r>
            <a:r>
              <a:rPr lang="en-US" dirty="0"/>
              <a:t>: (same as above)</a:t>
            </a:r>
          </a:p>
          <a:p>
            <a:pPr lvl="3"/>
            <a:r>
              <a:rPr lang="en-US" i="1" u="sng" dirty="0"/>
              <a:t>Resp. Timeout</a:t>
            </a:r>
            <a:r>
              <a:rPr lang="en-US" dirty="0"/>
              <a:t>: (same as </a:t>
            </a:r>
            <a:r>
              <a:rPr lang="en-US" i="1" dirty="0"/>
              <a:t>Command Timeout</a:t>
            </a:r>
            <a:r>
              <a:rPr lang="en-US" dirty="0"/>
              <a:t> above)</a:t>
            </a:r>
          </a:p>
          <a:p>
            <a:pPr lvl="3"/>
            <a:r>
              <a:rPr lang="en-US" i="1" u="sng" dirty="0"/>
              <a:t>Retries</a:t>
            </a:r>
          </a:p>
          <a:p>
            <a:pPr lvl="1"/>
            <a:r>
              <a:rPr lang="en-US" b="1" i="1" dirty="0"/>
              <a:t>Both</a:t>
            </a:r>
            <a:r>
              <a:rPr lang="en-US" dirty="0"/>
              <a:t> use </a:t>
            </a:r>
            <a:r>
              <a:rPr lang="en-US" b="1" dirty="0">
                <a:solidFill>
                  <a:srgbClr val="00B050"/>
                </a:solidFill>
              </a:rPr>
              <a:t>DLRX</a:t>
            </a:r>
            <a:r>
              <a:rPr lang="en-US" dirty="0"/>
              <a:t> (Read) &amp; </a:t>
            </a:r>
            <a:r>
              <a:rPr lang="en-US" b="1" dirty="0">
                <a:solidFill>
                  <a:srgbClr val="00B050"/>
                </a:solidFill>
              </a:rPr>
              <a:t>DLWX</a:t>
            </a:r>
            <a:r>
              <a:rPr lang="en-US" dirty="0"/>
              <a:t> (Write)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instructions</a:t>
            </a:r>
            <a:endParaRPr lang="en-US" dirty="0"/>
          </a:p>
          <a:p>
            <a:pPr lvl="1"/>
            <a:r>
              <a:rPr lang="en-US" b="1" i="1" dirty="0"/>
              <a:t>Both</a:t>
            </a:r>
            <a:r>
              <a:rPr lang="en-US" dirty="0"/>
              <a:t> can use Broadcasting to Module ID, or </a:t>
            </a:r>
            <a:br>
              <a:rPr lang="en-US" dirty="0"/>
            </a:br>
            <a:r>
              <a:rPr lang="en-US" dirty="0"/>
              <a:t>peer-to-peer via IP address</a:t>
            </a:r>
          </a:p>
          <a:p>
            <a:pPr lvl="1"/>
            <a:r>
              <a:rPr lang="en-US" b="1" i="1" dirty="0"/>
              <a:t>Both</a:t>
            </a:r>
            <a:r>
              <a:rPr lang="en-US" dirty="0"/>
              <a:t> use UDP/IP (connectionless </a:t>
            </a:r>
            <a:r>
              <a:rPr lang="en-US" dirty="0" err="1"/>
              <a:t>comms</a:t>
            </a:r>
            <a:r>
              <a:rPr lang="en-US" dirty="0"/>
              <a:t>)</a:t>
            </a:r>
            <a:endParaRPr lang="en-US" b="1" i="1" dirty="0"/>
          </a:p>
        </p:txBody>
      </p:sp>
      <p:pic>
        <p:nvPicPr>
          <p:cNvPr id="34818" name="DMD: Edit_RX/W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14" y="2667000"/>
            <a:ext cx="231746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NE3: Adv_S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3209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81800" y="2895600"/>
            <a:ext cx="1524000" cy="914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: Network"/>
          <p:cNvGraphicFramePr/>
          <p:nvPr>
            <p:extLst>
              <p:ext uri="{D42A27DB-BD31-4B8C-83A1-F6EECF244321}">
                <p14:modId xmlns:p14="http://schemas.microsoft.com/office/powerpoint/2010/main" val="3593930555"/>
              </p:ext>
            </p:extLst>
          </p:nvPr>
        </p:nvGraphicFramePr>
        <p:xfrm>
          <a:off x="6375544" y="3192462"/>
          <a:ext cx="2667000" cy="275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60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Objective</a:t>
            </a:r>
            <a:r>
              <a:rPr lang="en-US" dirty="0" smtClean="0"/>
              <a:t>: Establish Ethernet communications between DL-CPUs</a:t>
            </a:r>
          </a:p>
          <a:p>
            <a:pPr lvl="1"/>
            <a:r>
              <a:rPr lang="en-US" b="1" u="sng" dirty="0" smtClean="0"/>
              <a:t>Stipulation</a:t>
            </a:r>
            <a:r>
              <a:rPr lang="en-US" dirty="0" smtClean="0"/>
              <a:t>: </a:t>
            </a:r>
            <a:r>
              <a:rPr lang="en-US" i="1" dirty="0" smtClean="0"/>
              <a:t>“Take the Ethernet-ness out of the equation”</a:t>
            </a:r>
            <a:endParaRPr lang="en-US" dirty="0" smtClean="0"/>
          </a:p>
          <a:p>
            <a:pPr lvl="1"/>
            <a:r>
              <a:rPr lang="en-US" dirty="0" smtClean="0"/>
              <a:t>Enter ECOM/ECOM100 modules</a:t>
            </a:r>
          </a:p>
          <a:p>
            <a:pPr lvl="2"/>
            <a:r>
              <a:rPr lang="en-US" dirty="0" smtClean="0"/>
              <a:t>Actually the first ones were called “ENET” modules</a:t>
            </a:r>
            <a:endParaRPr lang="en-US" dirty="0" smtClean="0"/>
          </a:p>
          <a:p>
            <a:pPr lvl="1"/>
            <a:endParaRPr lang="en-US" b="1" i="1" dirty="0"/>
          </a:p>
        </p:txBody>
      </p:sp>
      <p:sp>
        <p:nvSpPr>
          <p:cNvPr id="4" name="DL-PLC1"/>
          <p:cNvSpPr/>
          <p:nvPr/>
        </p:nvSpPr>
        <p:spPr>
          <a:xfrm>
            <a:off x="838200" y="5105400"/>
            <a:ext cx="1905000" cy="10668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DL-PLC</a:t>
            </a:r>
          </a:p>
        </p:txBody>
      </p:sp>
      <p:sp>
        <p:nvSpPr>
          <p:cNvPr id="12" name="DL-PLC2"/>
          <p:cNvSpPr/>
          <p:nvPr/>
        </p:nvSpPr>
        <p:spPr>
          <a:xfrm>
            <a:off x="6019800" y="5105400"/>
            <a:ext cx="1905000" cy="10668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DL-PLC</a:t>
            </a:r>
            <a:endParaRPr lang="en-US" dirty="0"/>
          </a:p>
        </p:txBody>
      </p:sp>
      <p:sp>
        <p:nvSpPr>
          <p:cNvPr id="13" name="Ethernet SW"/>
          <p:cNvSpPr/>
          <p:nvPr/>
        </p:nvSpPr>
        <p:spPr>
          <a:xfrm>
            <a:off x="3810000" y="5105400"/>
            <a:ext cx="1295400" cy="533400"/>
          </a:xfrm>
          <a:prstGeom prst="rect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Switch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Wire1"/>
          <p:cNvCxnSpPr>
            <a:stCxn id="4" idx="2"/>
          </p:cNvCxnSpPr>
          <p:nvPr/>
        </p:nvCxnSpPr>
        <p:spPr>
          <a:xfrm rot="5400000" flipH="1" flipV="1">
            <a:off x="2724150" y="4705350"/>
            <a:ext cx="533400" cy="2400300"/>
          </a:xfrm>
          <a:prstGeom prst="bentConnector4">
            <a:avLst>
              <a:gd name="adj1" fmla="val -42857"/>
              <a:gd name="adj2" fmla="val 99878"/>
            </a:avLst>
          </a:prstGeom>
          <a:ln w="31750" cap="rnd">
            <a:solidFill>
              <a:srgbClr val="00CC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Wire2"/>
          <p:cNvCxnSpPr>
            <a:stCxn id="12" idx="2"/>
          </p:cNvCxnSpPr>
          <p:nvPr/>
        </p:nvCxnSpPr>
        <p:spPr>
          <a:xfrm rot="5400000" flipH="1">
            <a:off x="5581650" y="4781550"/>
            <a:ext cx="533400" cy="2247900"/>
          </a:xfrm>
          <a:prstGeom prst="bentConnector4">
            <a:avLst>
              <a:gd name="adj1" fmla="val -42857"/>
              <a:gd name="adj2" fmla="val 99739"/>
            </a:avLst>
          </a:prstGeom>
          <a:ln w="31750" cap="rnd">
            <a:solidFill>
              <a:srgbClr val="00CC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&quot;IP Addr: 150&quot;"/>
          <p:cNvSpPr txBox="1"/>
          <p:nvPr/>
        </p:nvSpPr>
        <p:spPr>
          <a:xfrm>
            <a:off x="2819400" y="6142118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8000"/>
                </a:solidFill>
              </a:rPr>
              <a:t>IP </a:t>
            </a:r>
            <a:r>
              <a:rPr lang="en-US" sz="900" b="1" dirty="0" err="1" smtClean="0">
                <a:solidFill>
                  <a:srgbClr val="008000"/>
                </a:solidFill>
              </a:rPr>
              <a:t>Addr</a:t>
            </a:r>
            <a:r>
              <a:rPr lang="en-US" sz="900" b="1" dirty="0" smtClean="0">
                <a:solidFill>
                  <a:srgbClr val="008000"/>
                </a:solidFill>
              </a:rPr>
              <a:t>: 10.1.1.150</a:t>
            </a:r>
            <a:endParaRPr lang="en-US" sz="900" b="1" dirty="0">
              <a:solidFill>
                <a:srgbClr val="008000"/>
              </a:solidFill>
            </a:endParaRPr>
          </a:p>
        </p:txBody>
      </p:sp>
      <p:sp>
        <p:nvSpPr>
          <p:cNvPr id="22" name="&quot;IP Addr: 155&quot;"/>
          <p:cNvSpPr txBox="1"/>
          <p:nvPr/>
        </p:nvSpPr>
        <p:spPr>
          <a:xfrm>
            <a:off x="4724400" y="6145824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8000"/>
                </a:solidFill>
              </a:rPr>
              <a:t>IP </a:t>
            </a:r>
            <a:r>
              <a:rPr lang="en-US" sz="900" b="1" dirty="0" err="1" smtClean="0">
                <a:solidFill>
                  <a:srgbClr val="008000"/>
                </a:solidFill>
              </a:rPr>
              <a:t>Addr</a:t>
            </a:r>
            <a:r>
              <a:rPr lang="en-US" sz="900" b="1" dirty="0" smtClean="0">
                <a:solidFill>
                  <a:srgbClr val="008000"/>
                </a:solidFill>
              </a:rPr>
              <a:t>: 10.1.1.155</a:t>
            </a:r>
            <a:endParaRPr lang="en-US" sz="900" b="1" dirty="0">
              <a:solidFill>
                <a:srgbClr val="008000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2819400" y="5372100"/>
            <a:ext cx="3124200" cy="457200"/>
          </a:xfrm>
          <a:prstGeom prst="leftRight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Exchange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1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81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81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8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  <p:bldP spid="12" grpId="0" animBg="1"/>
      <p:bldP spid="13" grpId="0" animBg="1"/>
      <p:bldP spid="13" grpId="1" animBg="1"/>
      <p:bldP spid="14" grpId="0"/>
      <p:bldP spid="14" grpId="1"/>
      <p:bldP spid="22" grpId="0"/>
      <p:bldP spid="22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85000" lnSpcReduction="2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Requirements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Ethernet requires IP Addresses (double-word)</a:t>
            </a:r>
          </a:p>
          <a:p>
            <a:pPr lvl="3"/>
            <a:r>
              <a:rPr lang="en-US" dirty="0" smtClean="0"/>
              <a:t>Can communication be established without them?</a:t>
            </a:r>
          </a:p>
          <a:p>
            <a:pPr lvl="4"/>
            <a:r>
              <a:rPr lang="en-US" dirty="0" smtClean="0"/>
              <a:t>Yes, via broadcasting &amp; raw Ethernet II packets</a:t>
            </a:r>
          </a:p>
          <a:p>
            <a:pPr lvl="2"/>
            <a:r>
              <a:rPr lang="en-US" dirty="0" smtClean="0"/>
              <a:t>DL-PLC has limited instructions </a:t>
            </a:r>
            <a:br>
              <a:rPr lang="en-US" dirty="0" smtClean="0"/>
            </a:br>
            <a:r>
              <a:rPr lang="en-US" dirty="0" smtClean="0"/>
              <a:t>to communicate over backplane </a:t>
            </a:r>
            <a:br>
              <a:rPr lang="en-US" dirty="0" smtClean="0"/>
            </a:br>
            <a:r>
              <a:rPr lang="en-US" dirty="0" smtClean="0"/>
              <a:t>to intelligent modules</a:t>
            </a:r>
          </a:p>
          <a:p>
            <a:pPr lvl="3"/>
            <a:r>
              <a:rPr lang="en-US" dirty="0" smtClean="0"/>
              <a:t>SP-Busy bit for the slot (</a:t>
            </a:r>
            <a:r>
              <a:rPr lang="en-US" b="1" dirty="0" smtClean="0"/>
              <a:t>SP122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b="1" dirty="0" smtClean="0"/>
              <a:t>LD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Base #: 0</a:t>
            </a:r>
          </a:p>
          <a:p>
            <a:pPr lvl="4"/>
            <a:r>
              <a:rPr lang="en-US" dirty="0" smtClean="0"/>
              <a:t>Slot #: 1</a:t>
            </a:r>
          </a:p>
          <a:p>
            <a:pPr lvl="4"/>
            <a:r>
              <a:rPr lang="en-US" dirty="0" smtClean="0"/>
              <a:t>Partner’s Module ID: 14</a:t>
            </a:r>
          </a:p>
          <a:p>
            <a:pPr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b="1" dirty="0" smtClean="0"/>
              <a:t>LD</a:t>
            </a:r>
            <a:r>
              <a:rPr lang="en-US" dirty="0" smtClean="0"/>
              <a:t>: number of bytes to read: 8 (4 words)</a:t>
            </a:r>
          </a:p>
          <a:p>
            <a:pPr lvl="3"/>
            <a:r>
              <a:rPr lang="en-US" b="1" dirty="0" smtClean="0"/>
              <a:t>LDA</a:t>
            </a:r>
            <a:r>
              <a:rPr lang="en-US" dirty="0" smtClean="0"/>
              <a:t>: storing of the data after the read (V2000-2003)</a:t>
            </a:r>
          </a:p>
          <a:p>
            <a:pPr lvl="3"/>
            <a:r>
              <a:rPr lang="en-US" b="1" dirty="0" smtClean="0"/>
              <a:t>RX</a:t>
            </a:r>
            <a:r>
              <a:rPr lang="en-US" dirty="0" smtClean="0"/>
              <a:t>: what to read from the partner (V3000-3003)</a:t>
            </a:r>
          </a:p>
          <a:p>
            <a:pPr lvl="2"/>
            <a:r>
              <a:rPr lang="en-US" i="1" dirty="0" smtClean="0"/>
              <a:t>Module ID</a:t>
            </a:r>
            <a:r>
              <a:rPr lang="en-US" dirty="0" smtClean="0"/>
              <a:t> (a number from 0-90) is the only means to </a:t>
            </a:r>
            <a:br>
              <a:rPr lang="en-US" dirty="0" smtClean="0"/>
            </a:br>
            <a:r>
              <a:rPr lang="en-US" dirty="0" smtClean="0"/>
              <a:t>address the communication partner</a:t>
            </a:r>
          </a:p>
        </p:txBody>
      </p:sp>
      <p:pic>
        <p:nvPicPr>
          <p:cNvPr id="1026" name="Lad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67436"/>
            <a:ext cx="3437792" cy="18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(SP122)"/>
          <p:cNvSpPr/>
          <p:nvPr/>
        </p:nvSpPr>
        <p:spPr>
          <a:xfrm>
            <a:off x="5979356" y="3041342"/>
            <a:ext cx="502920" cy="29572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(LD1)"/>
          <p:cNvSpPr/>
          <p:nvPr/>
        </p:nvSpPr>
        <p:spPr>
          <a:xfrm>
            <a:off x="7497729" y="3118119"/>
            <a:ext cx="1078054" cy="34676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(LD2)"/>
          <p:cNvSpPr/>
          <p:nvPr/>
        </p:nvSpPr>
        <p:spPr>
          <a:xfrm>
            <a:off x="7493976" y="3567667"/>
            <a:ext cx="1078054" cy="34676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(LDA)"/>
          <p:cNvSpPr/>
          <p:nvPr/>
        </p:nvSpPr>
        <p:spPr>
          <a:xfrm>
            <a:off x="7491873" y="4016075"/>
            <a:ext cx="1078054" cy="34676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(RX)"/>
          <p:cNvSpPr/>
          <p:nvPr/>
        </p:nvSpPr>
        <p:spPr>
          <a:xfrm>
            <a:off x="7493976" y="4473275"/>
            <a:ext cx="1078054" cy="34676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61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1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1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1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1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lnSpcReduction="1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ECOM Design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Module must have Module ID address</a:t>
            </a:r>
          </a:p>
          <a:p>
            <a:pPr lvl="2"/>
            <a:r>
              <a:rPr lang="en-US" dirty="0" smtClean="0"/>
              <a:t>To </a:t>
            </a:r>
            <a:r>
              <a:rPr lang="en-US" i="1" dirty="0" smtClean="0"/>
              <a:t>“remove Ethernet-ness”</a:t>
            </a:r>
            <a:r>
              <a:rPr lang="en-US" dirty="0" smtClean="0"/>
              <a:t> the Module ID must be settable via a dipswitch</a:t>
            </a:r>
          </a:p>
          <a:p>
            <a:pPr lvl="2"/>
            <a:r>
              <a:rPr lang="en-US" dirty="0" smtClean="0"/>
              <a:t>ECOMs must be able to “find” one another without IP Addresses</a:t>
            </a:r>
          </a:p>
          <a:p>
            <a:pPr lvl="3"/>
            <a:r>
              <a:rPr lang="en-US" dirty="0" smtClean="0"/>
              <a:t>Broadcasting will be utilized for this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0" name="ECOM DipS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18" y="4572000"/>
            <a:ext cx="4293765" cy="19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Solution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Customer removes new ECOMs from box</a:t>
            </a:r>
          </a:p>
          <a:p>
            <a:pPr lvl="2"/>
            <a:r>
              <a:rPr lang="en-US" dirty="0" smtClean="0"/>
              <a:t>Customer sets dipswitches to preferred Module IDs</a:t>
            </a:r>
          </a:p>
          <a:p>
            <a:pPr lvl="2"/>
            <a:r>
              <a:rPr lang="en-US" dirty="0" smtClean="0"/>
              <a:t>Customer plugs ECOMs into desired slots</a:t>
            </a:r>
          </a:p>
          <a:p>
            <a:pPr lvl="2"/>
            <a:r>
              <a:rPr lang="en-US" dirty="0" smtClean="0"/>
              <a:t>Customer figures out </a:t>
            </a:r>
            <a:r>
              <a:rPr lang="en-US" b="1" dirty="0" smtClean="0"/>
              <a:t>SP-Busy</a:t>
            </a:r>
            <a:r>
              <a:rPr lang="en-US" dirty="0" smtClean="0"/>
              <a:t> (&amp; </a:t>
            </a:r>
            <a:r>
              <a:rPr lang="en-US" b="1" dirty="0" smtClean="0"/>
              <a:t>SP-Error</a:t>
            </a:r>
            <a:r>
              <a:rPr lang="en-US" dirty="0" smtClean="0"/>
              <a:t>) bit for the slot of the “master” (or “initiator”)</a:t>
            </a:r>
          </a:p>
          <a:p>
            <a:pPr lvl="2"/>
            <a:r>
              <a:rPr lang="en-US" dirty="0" smtClean="0"/>
              <a:t>Customer writes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</a:t>
            </a:r>
            <a:r>
              <a:rPr lang="en-US" dirty="0" smtClean="0"/>
              <a:t>, </a:t>
            </a:r>
            <a:r>
              <a:rPr lang="en-US" b="1" dirty="0" smtClean="0"/>
              <a:t>LDA</a:t>
            </a:r>
            <a:r>
              <a:rPr lang="en-US" dirty="0" smtClean="0"/>
              <a:t>, </a:t>
            </a:r>
            <a:r>
              <a:rPr lang="en-US" b="1" dirty="0" smtClean="0"/>
              <a:t>RX</a:t>
            </a:r>
            <a:r>
              <a:rPr lang="en-US" dirty="0" smtClean="0"/>
              <a:t>/</a:t>
            </a:r>
            <a:r>
              <a:rPr lang="en-US" b="1" dirty="0" smtClean="0"/>
              <a:t>WX</a:t>
            </a:r>
            <a:r>
              <a:rPr lang="en-US" dirty="0" smtClean="0"/>
              <a:t> rung in ladder logic in the “master”</a:t>
            </a:r>
          </a:p>
          <a:p>
            <a:pPr lvl="2"/>
            <a:r>
              <a:rPr lang="en-US" dirty="0" smtClean="0"/>
              <a:t>Master ECOM uses Ethernet II Broadcast with embedded HAP (Host Application Protocol) to ask who has Module ID</a:t>
            </a:r>
          </a:p>
          <a:p>
            <a:pPr lvl="2"/>
            <a:r>
              <a:rPr lang="en-US" dirty="0" smtClean="0"/>
              <a:t>Slave ECOM responds: </a:t>
            </a:r>
            <a:r>
              <a:rPr lang="en-US" i="1" dirty="0" smtClean="0"/>
              <a:t>“That’s my Module ID”</a:t>
            </a:r>
            <a:endParaRPr lang="en-US" dirty="0" smtClean="0"/>
          </a:p>
          <a:p>
            <a:pPr lvl="3"/>
            <a:r>
              <a:rPr lang="en-US" dirty="0" smtClean="0"/>
              <a:t>Response telegram has slave ECOM’s MAC address</a:t>
            </a:r>
          </a:p>
          <a:p>
            <a:pPr lvl="2"/>
            <a:r>
              <a:rPr lang="en-US" dirty="0" smtClean="0"/>
              <a:t>Master ECOM utilizes the slave’s MAC address &amp; uses regular Ethernet II telegrams with embedded HAP data to communicate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NOTE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i="1" dirty="0" smtClean="0">
                <a:solidFill>
                  <a:srgbClr val="FF0000"/>
                </a:solidFill>
              </a:rPr>
              <a:t>“Ethernet-ness”</a:t>
            </a:r>
            <a:r>
              <a:rPr lang="en-US" dirty="0" smtClean="0">
                <a:solidFill>
                  <a:srgbClr val="FF0000"/>
                </a:solidFill>
              </a:rPr>
              <a:t> knowledge required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 configuration software required (i.e. NetEdit)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E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13239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DipS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54" y="2962274"/>
            <a:ext cx="3248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lugSl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57246"/>
            <a:ext cx="5410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P-B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81375"/>
            <a:ext cx="5886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ad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58" y="3657600"/>
            <a:ext cx="3437792" cy="18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1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6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err="1"/>
              <a:t>DirectLOGIC</a:t>
            </a:r>
            <a:r>
              <a:rPr lang="en-US" dirty="0"/>
              <a:t>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92500"/>
          </a:bodyPr>
          <a:lstStyle/>
          <a:p>
            <a:r>
              <a:rPr lang="en-US" dirty="0"/>
              <a:t>DL </a:t>
            </a:r>
            <a:r>
              <a:rPr lang="en-US" dirty="0" smtClean="0"/>
              <a:t>&amp; ECOM History Lesson</a:t>
            </a:r>
          </a:p>
          <a:p>
            <a:pPr lvl="1"/>
            <a:r>
              <a:rPr lang="en-US" b="1" u="sng" dirty="0" smtClean="0"/>
              <a:t>Problem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Network administrators don’t like broadcast telegrams on their network</a:t>
            </a:r>
            <a:endParaRPr lang="en-US" dirty="0" smtClean="0"/>
          </a:p>
          <a:p>
            <a:pPr lvl="2"/>
            <a:r>
              <a:rPr lang="en-US" dirty="0" smtClean="0"/>
              <a:t>ECOMs won’t communicate across bridges, routers and some managed switches because broadcasting is blocked</a:t>
            </a:r>
            <a:endParaRPr lang="en-US" dirty="0" smtClean="0"/>
          </a:p>
          <a:p>
            <a:pPr lvl="2"/>
            <a:r>
              <a:rPr lang="en-US" i="1" dirty="0" smtClean="0"/>
              <a:t>How to get rid of broadcasting?</a:t>
            </a:r>
          </a:p>
          <a:p>
            <a:pPr lvl="3"/>
            <a:r>
              <a:rPr lang="en-US" dirty="0" smtClean="0"/>
              <a:t>Module ID (the only means to address the partner) must be translated to an IP address</a:t>
            </a:r>
          </a:p>
          <a:p>
            <a:pPr lvl="3"/>
            <a:r>
              <a:rPr lang="en-US" dirty="0" smtClean="0"/>
              <a:t>No way to do this without putting the </a:t>
            </a:r>
            <a:r>
              <a:rPr lang="en-US" i="1" dirty="0" smtClean="0"/>
              <a:t>“Ethernet-ness”</a:t>
            </a:r>
            <a:r>
              <a:rPr lang="en-US" dirty="0" smtClean="0"/>
              <a:t> back into the ECOM</a:t>
            </a:r>
          </a:p>
          <a:p>
            <a:pPr lvl="3"/>
            <a:r>
              <a:rPr lang="en-US" dirty="0" smtClean="0"/>
              <a:t>ECOMs must now have IP addresses</a:t>
            </a:r>
          </a:p>
          <a:p>
            <a:pPr lvl="3"/>
            <a:r>
              <a:rPr lang="en-US" dirty="0" smtClean="0"/>
              <a:t>A tool is needed to give ECOMs an IP address</a:t>
            </a:r>
          </a:p>
        </p:txBody>
      </p:sp>
      <p:pic>
        <p:nvPicPr>
          <p:cNvPr id="5122" name="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00854"/>
            <a:ext cx="4217030" cy="25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253573</TotalTime>
  <Words>2148</Words>
  <Application>Microsoft Office PowerPoint</Application>
  <PresentationFormat>On-screen Show (4:3)</PresentationFormat>
  <Paragraphs>822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Do-more Technical Training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 </vt:lpstr>
      <vt:lpstr>Communications – DirectLOGIC</vt:lpstr>
      <vt:lpstr>Communications – DirectLOGIC</vt:lpstr>
      <vt:lpstr>Communications – DirectLOGIC</vt:lpstr>
      <vt:lpstr>Communications – DirectLOGIC</vt:lpstr>
      <vt:lpstr>Communications – DirectLOGIC</vt:lpstr>
      <vt:lpstr>Communications – DirectLOGIC</vt:lpstr>
      <vt:lpstr>Communications – DirectLOGIC </vt:lpstr>
      <vt:lpstr>Communications – DirectLOGIC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1993</cp:revision>
  <dcterms:created xsi:type="dcterms:W3CDTF">2014-08-20T17:24:46Z</dcterms:created>
  <dcterms:modified xsi:type="dcterms:W3CDTF">2016-05-23T18:17:16Z</dcterms:modified>
</cp:coreProperties>
</file>