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4"/>
  </p:notesMasterIdLst>
  <p:sldIdLst>
    <p:sldId id="256" r:id="rId2"/>
    <p:sldId id="304" r:id="rId3"/>
    <p:sldId id="282" r:id="rId4"/>
    <p:sldId id="306" r:id="rId5"/>
    <p:sldId id="307" r:id="rId6"/>
    <p:sldId id="303" r:id="rId7"/>
    <p:sldId id="305" r:id="rId8"/>
    <p:sldId id="313" r:id="rId9"/>
    <p:sldId id="311" r:id="rId10"/>
    <p:sldId id="294" r:id="rId11"/>
    <p:sldId id="314" r:id="rId12"/>
    <p:sldId id="30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CC00"/>
    <a:srgbClr val="008000"/>
    <a:srgbClr val="FA9106"/>
    <a:srgbClr val="FFC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31" autoAdjust="0"/>
    <p:restoredTop sz="95733" autoAdjust="0"/>
  </p:normalViewPr>
  <p:slideViewPr>
    <p:cSldViewPr>
      <p:cViewPr varScale="1">
        <p:scale>
          <a:sx n="109" d="100"/>
          <a:sy n="109" d="100"/>
        </p:scale>
        <p:origin x="-84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78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13E39-AB88-423A-BDDD-43F2F121EA26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21479-E37E-483C-9463-63615A9EC3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7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4242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15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15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128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21479-E37E-483C-9463-63615A9EC34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2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44E30C1-4646-4205-B170-9C298C5E2638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19FC7E9-BF96-44FF-AA06-0576D63F8F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Do-more Technical Training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Communications</a:t>
            </a:r>
          </a:p>
          <a:p>
            <a:r>
              <a:rPr lang="en-US" sz="2000" dirty="0"/>
              <a:t>(Custom </a:t>
            </a:r>
            <a:r>
              <a:rPr lang="en-US" sz="2000" dirty="0" smtClean="0"/>
              <a:t>UDP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88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143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</a:t>
            </a:r>
            <a:r>
              <a:rPr lang="en-US" dirty="0" smtClean="0"/>
              <a:t>Custom </a:t>
            </a:r>
            <a:r>
              <a:rPr lang="en-US" dirty="0" smtClean="0"/>
              <a:t>UDP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 numCol="1">
            <a:normAutofit fontScale="62500" lnSpcReduction="20000"/>
          </a:bodyPr>
          <a:lstStyle/>
          <a:p>
            <a:r>
              <a:rPr lang="en-US" b="1" dirty="0" smtClean="0"/>
              <a:t>PACKETIN “Input Data from Packet Device”</a:t>
            </a:r>
            <a:endParaRPr lang="en-US" b="1" dirty="0"/>
          </a:p>
          <a:p>
            <a:pPr lvl="1"/>
            <a:r>
              <a:rPr lang="en-US" dirty="0" smtClean="0"/>
              <a:t>Retrieves data from UDP Device’s input buffer</a:t>
            </a:r>
            <a:endParaRPr lang="en-US" dirty="0" smtClean="0"/>
          </a:p>
          <a:p>
            <a:pPr lvl="1"/>
            <a:r>
              <a:rPr lang="en-US" dirty="0" smtClean="0"/>
              <a:t>Structure member </a:t>
            </a:r>
            <a:r>
              <a:rPr lang="en-US" b="1" i="1" dirty="0" err="1" smtClean="0">
                <a:solidFill>
                  <a:srgbClr val="0070C0"/>
                </a:solidFill>
              </a:rPr>
              <a:t>PacketAvailable</a:t>
            </a:r>
            <a:r>
              <a:rPr lang="en-US" dirty="0" smtClean="0"/>
              <a:t> </a:t>
            </a:r>
            <a:r>
              <a:rPr lang="en-US" dirty="0" smtClean="0"/>
              <a:t>comes ON when </a:t>
            </a:r>
            <a:r>
              <a:rPr lang="en-US" dirty="0" smtClean="0"/>
              <a:t>there is one or more packets in the input buffer to receive</a:t>
            </a:r>
            <a:endParaRPr lang="en-US" dirty="0" smtClean="0"/>
          </a:p>
          <a:p>
            <a:pPr lvl="1"/>
            <a:r>
              <a:rPr lang="en-US" dirty="0" smtClean="0"/>
              <a:t>Fully </a:t>
            </a:r>
            <a:r>
              <a:rPr lang="en-US" dirty="0"/>
              <a:t>asynchronous instruction </a:t>
            </a:r>
            <a:r>
              <a:rPr lang="en-US" dirty="0" smtClean="0"/>
              <a:t>(</a:t>
            </a:r>
            <a:r>
              <a:rPr lang="en-US" dirty="0"/>
              <a:t>red triangle)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u="sng" dirty="0" smtClean="0"/>
              <a:t>Device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smtClean="0"/>
              <a:t>UDP Connection Device</a:t>
            </a:r>
          </a:p>
          <a:p>
            <a:pPr lvl="2"/>
            <a:r>
              <a:rPr lang="en-US" u="sng" dirty="0" smtClean="0"/>
              <a:t>Came from IP Address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where to put the sender’s IP address from which the packet came from</a:t>
            </a:r>
          </a:p>
          <a:p>
            <a:pPr lvl="2"/>
            <a:r>
              <a:rPr lang="en-US" u="sng" dirty="0" smtClean="0"/>
              <a:t>Came from UDP Port Number</a:t>
            </a:r>
            <a:r>
              <a:rPr lang="en-US" dirty="0" smtClean="0"/>
              <a:t> – </a:t>
            </a:r>
            <a:br>
              <a:rPr lang="en-US" dirty="0" smtClean="0"/>
            </a:br>
            <a:r>
              <a:rPr lang="en-US" dirty="0" smtClean="0"/>
              <a:t>where to put the packet’s sending </a:t>
            </a:r>
            <a:br>
              <a:rPr lang="en-US" dirty="0" smtClean="0"/>
            </a:br>
            <a:r>
              <a:rPr lang="en-US" dirty="0" smtClean="0"/>
              <a:t>port number value</a:t>
            </a:r>
          </a:p>
          <a:p>
            <a:pPr lvl="2"/>
            <a:r>
              <a:rPr lang="en-US" u="sng" dirty="0" smtClean="0"/>
              <a:t>Network Timeout</a:t>
            </a:r>
          </a:p>
          <a:p>
            <a:pPr lvl="2"/>
            <a:r>
              <a:rPr lang="en-US" u="sng" dirty="0" smtClean="0"/>
              <a:t>Max Number of Bytes to read from </a:t>
            </a:r>
            <a:br>
              <a:rPr lang="en-US" u="sng" dirty="0" smtClean="0"/>
            </a:br>
            <a:r>
              <a:rPr lang="en-US" u="sng" dirty="0" smtClean="0"/>
              <a:t>Packet</a:t>
            </a:r>
            <a:endParaRPr lang="en-US" dirty="0" smtClean="0"/>
          </a:p>
          <a:p>
            <a:pPr lvl="2"/>
            <a:r>
              <a:rPr lang="en-US" dirty="0" smtClean="0"/>
              <a:t>Data Destination:</a:t>
            </a:r>
          </a:p>
          <a:p>
            <a:pPr lvl="3"/>
            <a:r>
              <a:rPr lang="en-US" u="sng" dirty="0" smtClean="0"/>
              <a:t>String Structure</a:t>
            </a:r>
            <a:r>
              <a:rPr lang="en-US" dirty="0" smtClean="0"/>
              <a:t> </a:t>
            </a:r>
          </a:p>
          <a:p>
            <a:pPr lvl="3"/>
            <a:r>
              <a:rPr lang="en-US" u="sng" dirty="0" smtClean="0"/>
              <a:t>Numeric Data Block</a:t>
            </a:r>
            <a:r>
              <a:rPr lang="en-US" dirty="0" smtClean="0"/>
              <a:t>:</a:t>
            </a:r>
          </a:p>
          <a:p>
            <a:pPr lvl="4"/>
            <a:r>
              <a:rPr lang="en-US" u="sng" dirty="0" smtClean="0"/>
              <a:t>Start Address</a:t>
            </a:r>
          </a:p>
          <a:p>
            <a:pPr lvl="4"/>
            <a:r>
              <a:rPr lang="en-US" u="sng" dirty="0" smtClean="0"/>
              <a:t>Number of Bytes Read</a:t>
            </a:r>
          </a:p>
          <a:p>
            <a:pPr lvl="2"/>
            <a:r>
              <a:rPr lang="en-US" u="sng" dirty="0" smtClean="0"/>
              <a:t>On </a:t>
            </a:r>
            <a:r>
              <a:rPr lang="en-US" u="sng" dirty="0" smtClean="0"/>
              <a:t>Success</a:t>
            </a:r>
            <a:r>
              <a:rPr lang="en-US" dirty="0" smtClean="0"/>
              <a:t>: Set bit, JMP to Stage</a:t>
            </a:r>
          </a:p>
          <a:p>
            <a:pPr lvl="2"/>
            <a:r>
              <a:rPr lang="en-US" u="sng" dirty="0" smtClean="0">
                <a:sym typeface="Wingdings" panose="05000000000000000000" pitchFamily="2" charset="2"/>
              </a:rPr>
              <a:t>On Error</a:t>
            </a:r>
            <a:r>
              <a:rPr lang="en-US" dirty="0" smtClean="0">
                <a:sym typeface="Wingdings" panose="05000000000000000000" pitchFamily="2" charset="2"/>
              </a:rPr>
              <a:t>: Set bit, JMP to Stage</a:t>
            </a:r>
            <a:endParaRPr lang="en-US" dirty="0">
              <a:sym typeface="Wingdings" panose="05000000000000000000" pitchFamily="2" charset="2"/>
            </a:endParaRPr>
          </a:p>
        </p:txBody>
      </p:sp>
      <p:pic>
        <p:nvPicPr>
          <p:cNvPr id="2050" name="PACKETIN-Displa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605350"/>
            <a:ext cx="37719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4648200" y="3505200"/>
            <a:ext cx="304800" cy="304800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ACKETIN-Edi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429000"/>
            <a:ext cx="3876675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-(When attempting to...)"/>
          <p:cNvSpPr/>
          <p:nvPr/>
        </p:nvSpPr>
        <p:spPr>
          <a:xfrm>
            <a:off x="286889" y="5040434"/>
            <a:ext cx="4685705" cy="1443758"/>
          </a:xfrm>
          <a:prstGeom prst="wedgeRoundRectCallout">
            <a:avLst>
              <a:gd name="adj1" fmla="val 44443"/>
              <a:gd name="adj2" fmla="val -7918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When attempting to get a </a:t>
            </a:r>
            <a:r>
              <a:rPr lang="en-US" b="1" dirty="0" smtClean="0">
                <a:solidFill>
                  <a:schemeClr val="tx1"/>
                </a:solidFill>
              </a:rPr>
              <a:t>PACKETIN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to work the first time, the importance of </a:t>
            </a:r>
            <a:r>
              <a:rPr lang="en-US" i="1" dirty="0" smtClean="0">
                <a:solidFill>
                  <a:schemeClr val="tx1"/>
                </a:solidFill>
              </a:rPr>
              <a:t>Network Timeout</a:t>
            </a:r>
            <a:r>
              <a:rPr lang="en-US" dirty="0" smtClean="0">
                <a:solidFill>
                  <a:schemeClr val="tx1"/>
                </a:solidFill>
              </a:rPr>
              <a:t> cannot be overstressed because without it the </a:t>
            </a:r>
            <a:r>
              <a:rPr lang="en-US" b="1" dirty="0" smtClean="0">
                <a:solidFill>
                  <a:schemeClr val="tx1"/>
                </a:solidFill>
              </a:rPr>
              <a:t>PACKETIN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has potential to lock the </a:t>
            </a:r>
            <a:r>
              <a:rPr lang="en-US" dirty="0" smtClean="0">
                <a:solidFill>
                  <a:schemeClr val="tx1"/>
                </a:solidFill>
              </a:rPr>
              <a:t>UDP </a:t>
            </a:r>
            <a:r>
              <a:rPr lang="en-US" dirty="0" smtClean="0">
                <a:solidFill>
                  <a:schemeClr val="tx1"/>
                </a:solidFill>
              </a:rPr>
              <a:t>Device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-(The Came from...)"/>
          <p:cNvSpPr/>
          <p:nvPr/>
        </p:nvSpPr>
        <p:spPr>
          <a:xfrm>
            <a:off x="533400" y="4784118"/>
            <a:ext cx="4685705" cy="1443758"/>
          </a:xfrm>
          <a:prstGeom prst="wedgeRoundRectCallout">
            <a:avLst>
              <a:gd name="adj1" fmla="val 39610"/>
              <a:gd name="adj2" fmla="val -80390"/>
              <a:gd name="adj3" fmla="val 1666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The </a:t>
            </a:r>
            <a:r>
              <a:rPr lang="en-US" i="1" dirty="0" smtClean="0">
                <a:solidFill>
                  <a:schemeClr val="bg1"/>
                </a:solidFill>
              </a:rPr>
              <a:t>Came from IP Address</a:t>
            </a:r>
            <a:r>
              <a:rPr lang="en-US" dirty="0" smtClean="0">
                <a:solidFill>
                  <a:schemeClr val="bg1"/>
                </a:solidFill>
              </a:rPr>
              <a:t> &amp; </a:t>
            </a:r>
            <a:r>
              <a:rPr lang="en-US" i="1" dirty="0" smtClean="0">
                <a:solidFill>
                  <a:schemeClr val="bg1"/>
                </a:solidFill>
              </a:rPr>
              <a:t>Came from UDP Port Number</a:t>
            </a:r>
            <a:r>
              <a:rPr lang="en-US" dirty="0" smtClean="0">
                <a:solidFill>
                  <a:schemeClr val="bg1"/>
                </a:solidFill>
              </a:rPr>
              <a:t> parameters are </a:t>
            </a:r>
            <a:r>
              <a:rPr lang="en-US" b="1" i="1" u="sng" dirty="0" smtClean="0">
                <a:solidFill>
                  <a:schemeClr val="bg1"/>
                </a:solidFill>
              </a:rPr>
              <a:t>NOT</a:t>
            </a:r>
            <a:r>
              <a:rPr lang="en-US" dirty="0" smtClean="0">
                <a:solidFill>
                  <a:schemeClr val="bg1"/>
                </a:solidFill>
              </a:rPr>
              <a:t> something you provide, but instead are something the PACKETIN instruction provides you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748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61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01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21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4" grpId="0" animBg="1"/>
      <p:bldP spid="4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2364"/>
            <a:ext cx="8229600" cy="1066800"/>
          </a:xfrm>
        </p:spPr>
        <p:txBody>
          <a:bodyPr/>
          <a:lstStyle/>
          <a:p>
            <a:r>
              <a:rPr lang="en-US" dirty="0"/>
              <a:t>Communications – </a:t>
            </a:r>
            <a:r>
              <a:rPr lang="en-US" dirty="0" smtClean="0"/>
              <a:t>Custom </a:t>
            </a:r>
            <a:r>
              <a:rPr lang="en-US" dirty="0" smtClean="0"/>
              <a:t>UDP</a:t>
            </a:r>
            <a:endParaRPr lang="en-US" dirty="0"/>
          </a:p>
        </p:txBody>
      </p:sp>
      <p:sp>
        <p:nvSpPr>
          <p:cNvPr id="4" name="Do-more 1"/>
          <p:cNvSpPr/>
          <p:nvPr/>
        </p:nvSpPr>
        <p:spPr>
          <a:xfrm>
            <a:off x="533400" y="3276600"/>
            <a:ext cx="3264626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en-US" dirty="0"/>
              <a:t>Do-more CPU</a:t>
            </a:r>
          </a:p>
        </p:txBody>
      </p:sp>
      <p:sp>
        <p:nvSpPr>
          <p:cNvPr id="6" name="STREAMOUT"/>
          <p:cNvSpPr/>
          <p:nvPr/>
        </p:nvSpPr>
        <p:spPr>
          <a:xfrm>
            <a:off x="1161119" y="3971969"/>
            <a:ext cx="1227208" cy="35750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PACKETOUT</a:t>
            </a:r>
            <a:endParaRPr lang="en-US" sz="1200" dirty="0"/>
          </a:p>
        </p:txBody>
      </p:sp>
      <p:sp>
        <p:nvSpPr>
          <p:cNvPr id="9" name="--&gt;Comm"/>
          <p:cNvSpPr/>
          <p:nvPr/>
        </p:nvSpPr>
        <p:spPr>
          <a:xfrm>
            <a:off x="4095206" y="3922123"/>
            <a:ext cx="933994" cy="457200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UDP</a:t>
            </a:r>
            <a:endParaRPr lang="en-US" sz="1600" dirty="0"/>
          </a:p>
        </p:txBody>
      </p:sp>
      <p:sp>
        <p:nvSpPr>
          <p:cNvPr id="12" name="Built-In 1"/>
          <p:cNvSpPr/>
          <p:nvPr/>
        </p:nvSpPr>
        <p:spPr>
          <a:xfrm>
            <a:off x="3798026" y="3998323"/>
            <a:ext cx="152400" cy="3048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Device 1"/>
          <p:cNvSpPr/>
          <p:nvPr/>
        </p:nvSpPr>
        <p:spPr>
          <a:xfrm>
            <a:off x="2642936" y="3958045"/>
            <a:ext cx="938464" cy="381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@</a:t>
            </a:r>
            <a:r>
              <a:rPr lang="en-US" sz="1200" dirty="0" err="1" smtClean="0"/>
              <a:t>MyUDP</a:t>
            </a:r>
            <a:endParaRPr lang="en-US" sz="1200" dirty="0"/>
          </a:p>
        </p:txBody>
      </p:sp>
      <p:cxnSp>
        <p:nvCxnSpPr>
          <p:cNvPr id="20" name="--&gt;Inst-Device"/>
          <p:cNvCxnSpPr>
            <a:stCxn id="6" idx="3"/>
            <a:endCxn id="18" idx="1"/>
          </p:cNvCxnSpPr>
          <p:nvPr/>
        </p:nvCxnSpPr>
        <p:spPr>
          <a:xfrm flipV="1">
            <a:off x="2388327" y="4148545"/>
            <a:ext cx="254609" cy="2179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--&gt;Device-Port"/>
          <p:cNvCxnSpPr/>
          <p:nvPr/>
        </p:nvCxnSpPr>
        <p:spPr>
          <a:xfrm flipV="1">
            <a:off x="3569426" y="4146367"/>
            <a:ext cx="228600" cy="2178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Do-more 2"/>
          <p:cNvSpPr/>
          <p:nvPr/>
        </p:nvSpPr>
        <p:spPr>
          <a:xfrm>
            <a:off x="5334000" y="3276600"/>
            <a:ext cx="3276600" cy="13716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Do-more CPU</a:t>
            </a:r>
          </a:p>
        </p:txBody>
      </p:sp>
      <p:sp>
        <p:nvSpPr>
          <p:cNvPr id="8" name="Memory 2"/>
          <p:cNvSpPr/>
          <p:nvPr/>
        </p:nvSpPr>
        <p:spPr>
          <a:xfrm>
            <a:off x="7620000" y="3538536"/>
            <a:ext cx="829817" cy="27146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Memory</a:t>
            </a:r>
            <a:endParaRPr lang="en-US" sz="1200" dirty="0"/>
          </a:p>
        </p:txBody>
      </p:sp>
      <p:sp>
        <p:nvSpPr>
          <p:cNvPr id="26" name="Built-In 2"/>
          <p:cNvSpPr/>
          <p:nvPr/>
        </p:nvSpPr>
        <p:spPr>
          <a:xfrm>
            <a:off x="5181600" y="3998323"/>
            <a:ext cx="152400" cy="304800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Device 2"/>
          <p:cNvSpPr/>
          <p:nvPr/>
        </p:nvSpPr>
        <p:spPr>
          <a:xfrm>
            <a:off x="5670992" y="3958045"/>
            <a:ext cx="1032310" cy="381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@</a:t>
            </a:r>
            <a:r>
              <a:rPr lang="en-US" sz="1200" dirty="0" err="1" smtClean="0"/>
              <a:t>MyUDP</a:t>
            </a:r>
            <a:endParaRPr lang="en-US" sz="1200" dirty="0"/>
          </a:p>
        </p:txBody>
      </p:sp>
      <p:cxnSp>
        <p:nvCxnSpPr>
          <p:cNvPr id="28" name="--&gt;Device-Inst"/>
          <p:cNvCxnSpPr/>
          <p:nvPr/>
        </p:nvCxnSpPr>
        <p:spPr>
          <a:xfrm>
            <a:off x="6705600" y="4144736"/>
            <a:ext cx="267663" cy="5987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--&gt;Port-Device"/>
          <p:cNvCxnSpPr>
            <a:endCxn id="27" idx="1"/>
          </p:cNvCxnSpPr>
          <p:nvPr/>
        </p:nvCxnSpPr>
        <p:spPr>
          <a:xfrm>
            <a:off x="5360126" y="4148545"/>
            <a:ext cx="310866" cy="0"/>
          </a:xfrm>
          <a:prstGeom prst="line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Initiator"/>
          <p:cNvSpPr txBox="1"/>
          <p:nvPr/>
        </p:nvSpPr>
        <p:spPr>
          <a:xfrm>
            <a:off x="605830" y="2912626"/>
            <a:ext cx="2986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UDP Connection </a:t>
            </a:r>
            <a:r>
              <a:rPr lang="en-US" dirty="0" smtClean="0"/>
              <a:t>(Initiator)</a:t>
            </a:r>
            <a:endParaRPr lang="en-US" dirty="0"/>
          </a:p>
        </p:txBody>
      </p:sp>
      <p:sp>
        <p:nvSpPr>
          <p:cNvPr id="37" name="Listener"/>
          <p:cNvSpPr txBox="1"/>
          <p:nvPr/>
        </p:nvSpPr>
        <p:spPr>
          <a:xfrm>
            <a:off x="5505147" y="2895515"/>
            <a:ext cx="2970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UDP Connection </a:t>
            </a:r>
            <a:r>
              <a:rPr lang="en-US" dirty="0" smtClean="0"/>
              <a:t>(Listener)</a:t>
            </a:r>
            <a:endParaRPr lang="en-US" dirty="0"/>
          </a:p>
        </p:txBody>
      </p:sp>
      <p:sp>
        <p:nvSpPr>
          <p:cNvPr id="19" name="STREAMIN"/>
          <p:cNvSpPr/>
          <p:nvPr/>
        </p:nvSpPr>
        <p:spPr>
          <a:xfrm>
            <a:off x="6975403" y="3971969"/>
            <a:ext cx="1014222" cy="35750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PACKETIN</a:t>
            </a:r>
            <a:endParaRPr lang="en-US" sz="1200" dirty="0"/>
          </a:p>
        </p:txBody>
      </p:sp>
      <p:sp>
        <p:nvSpPr>
          <p:cNvPr id="21" name="Memory 1"/>
          <p:cNvSpPr/>
          <p:nvPr/>
        </p:nvSpPr>
        <p:spPr>
          <a:xfrm>
            <a:off x="636426" y="3623035"/>
            <a:ext cx="829817" cy="27146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Memory</a:t>
            </a:r>
            <a:endParaRPr lang="en-US" sz="1200" dirty="0"/>
          </a:p>
        </p:txBody>
      </p:sp>
      <p:cxnSp>
        <p:nvCxnSpPr>
          <p:cNvPr id="5" name="--&gt;Inst-Mem"/>
          <p:cNvCxnSpPr>
            <a:stCxn id="19" idx="3"/>
          </p:cNvCxnSpPr>
          <p:nvPr/>
        </p:nvCxnSpPr>
        <p:spPr>
          <a:xfrm flipV="1">
            <a:off x="7989625" y="3810000"/>
            <a:ext cx="274202" cy="340724"/>
          </a:xfrm>
          <a:prstGeom prst="bentConnector2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--&gt;Mem-Inst"/>
          <p:cNvCxnSpPr/>
          <p:nvPr/>
        </p:nvCxnSpPr>
        <p:spPr>
          <a:xfrm>
            <a:off x="762000" y="3894499"/>
            <a:ext cx="399119" cy="256225"/>
          </a:xfrm>
          <a:prstGeom prst="bentConnector3">
            <a:avLst>
              <a:gd name="adj1" fmla="val -185"/>
            </a:avLst>
          </a:prstGeom>
          <a:ln w="31750" cap="rnd">
            <a:solidFill>
              <a:srgbClr val="FFFF00"/>
            </a:solidFill>
            <a:headEnd type="none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670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9" grpId="0" animBg="1"/>
      <p:bldP spid="12" grpId="0" animBg="1"/>
      <p:bldP spid="18" grpId="0" animBg="1"/>
      <p:bldP spid="24" grpId="0" animBg="1"/>
      <p:bldP spid="8" grpId="0" animBg="1"/>
      <p:bldP spid="26" grpId="0" animBg="1"/>
      <p:bldP spid="27" grpId="0" animBg="1"/>
      <p:bldP spid="36" grpId="0"/>
      <p:bldP spid="37" grpId="0"/>
      <p:bldP spid="19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1143000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</a:t>
            </a:r>
            <a:r>
              <a:rPr lang="en-US" dirty="0" smtClean="0"/>
              <a:t>Custom </a:t>
            </a:r>
            <a:r>
              <a:rPr lang="en-US" dirty="0" smtClean="0"/>
              <a:t>UDP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841128"/>
          </a:xfrm>
        </p:spPr>
        <p:txBody>
          <a:bodyPr numCol="1">
            <a:normAutofit fontScale="92500" lnSpcReduction="20000"/>
          </a:bodyPr>
          <a:lstStyle/>
          <a:p>
            <a:r>
              <a:rPr lang="en-US" b="1" dirty="0" smtClean="0"/>
              <a:t>Communications Test</a:t>
            </a:r>
          </a:p>
          <a:p>
            <a:pPr lvl="1"/>
            <a:r>
              <a:rPr lang="en-US" dirty="0" smtClean="0"/>
              <a:t>IP Address: </a:t>
            </a:r>
            <a:r>
              <a:rPr lang="en-US" b="1" dirty="0" smtClean="0"/>
              <a:t>10.1.1.200</a:t>
            </a:r>
          </a:p>
          <a:p>
            <a:pPr lvl="1"/>
            <a:r>
              <a:rPr lang="en-US" dirty="0" smtClean="0"/>
              <a:t>UDP </a:t>
            </a:r>
            <a:r>
              <a:rPr lang="en-US" dirty="0" smtClean="0"/>
              <a:t>Port #:</a:t>
            </a:r>
            <a:r>
              <a:rPr lang="en-US" b="1" dirty="0" smtClean="0"/>
              <a:t> </a:t>
            </a:r>
            <a:r>
              <a:rPr lang="en-US" b="1" dirty="0" smtClean="0"/>
              <a:t>1234</a:t>
            </a:r>
            <a:endParaRPr lang="en-US" b="1" dirty="0" smtClean="0"/>
          </a:p>
          <a:p>
            <a:pPr lvl="1"/>
            <a:r>
              <a:rPr lang="en-US" dirty="0" smtClean="0"/>
              <a:t>Commands delimited by </a:t>
            </a:r>
            <a:r>
              <a:rPr lang="en-US" b="1" dirty="0" smtClean="0"/>
              <a:t>&lt;CR&gt;&lt;LF&gt;</a:t>
            </a:r>
            <a:r>
              <a:rPr lang="en-US" dirty="0" smtClean="0"/>
              <a:t>:</a:t>
            </a:r>
          </a:p>
          <a:p>
            <a:pPr lvl="2"/>
            <a:r>
              <a:rPr lang="en-US" b="1" u="sng" dirty="0" smtClean="0"/>
              <a:t>TIME</a:t>
            </a:r>
          </a:p>
          <a:p>
            <a:pPr lvl="3"/>
            <a:r>
              <a:rPr lang="en-US" dirty="0" smtClean="0"/>
              <a:t>Response: “Current PLC Time is: 04:02:14 PM”</a:t>
            </a:r>
          </a:p>
          <a:p>
            <a:pPr lvl="2"/>
            <a:r>
              <a:rPr lang="en-US" b="1" u="sng" dirty="0" smtClean="0"/>
              <a:t>DATE</a:t>
            </a:r>
          </a:p>
          <a:p>
            <a:pPr lvl="3"/>
            <a:r>
              <a:rPr lang="en-US" dirty="0" smtClean="0"/>
              <a:t>Response: “Current PLC Date is: 3/11/2016”</a:t>
            </a:r>
          </a:p>
          <a:p>
            <a:pPr lvl="2"/>
            <a:r>
              <a:rPr lang="en-US" b="1" u="sng" dirty="0" smtClean="0"/>
              <a:t>SCANTIME</a:t>
            </a:r>
          </a:p>
          <a:p>
            <a:pPr lvl="3"/>
            <a:r>
              <a:rPr lang="en-US" dirty="0" smtClean="0"/>
              <a:t>Response: “Current PLC Scan Time is: 561us”</a:t>
            </a:r>
          </a:p>
          <a:p>
            <a:pPr lvl="2"/>
            <a:r>
              <a:rPr lang="en-US" b="1" u="sng" dirty="0" smtClean="0"/>
              <a:t>FIRMWARE</a:t>
            </a:r>
          </a:p>
          <a:p>
            <a:pPr lvl="3"/>
            <a:r>
              <a:rPr lang="en-US" dirty="0" smtClean="0"/>
              <a:t>Response: “Current PLC Firmware is: 176201”</a:t>
            </a:r>
          </a:p>
          <a:p>
            <a:pPr lvl="2"/>
            <a:r>
              <a:rPr lang="en-US" b="1" u="sng" dirty="0" smtClean="0"/>
              <a:t>IPADDRESS</a:t>
            </a:r>
          </a:p>
          <a:p>
            <a:pPr lvl="3"/>
            <a:r>
              <a:rPr lang="en-US" dirty="0" smtClean="0"/>
              <a:t>Response: “Current PLC IP Address is: 10.1.1.200”</a:t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616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Custom </a:t>
            </a:r>
            <a:r>
              <a:rPr lang="en-US" dirty="0" smtClean="0"/>
              <a:t>UDP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  <a:noFill/>
          <a:ln>
            <a:noFill/>
          </a:ln>
        </p:spPr>
        <p:txBody>
          <a:bodyPr numCol="1">
            <a:normAutofit/>
          </a:bodyPr>
          <a:lstStyle/>
          <a:p>
            <a:r>
              <a:rPr lang="en-US" dirty="0"/>
              <a:t>Do-more built-in </a:t>
            </a:r>
            <a:r>
              <a:rPr lang="en-US" dirty="0" smtClean="0"/>
              <a:t>Ethernet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667000"/>
            <a:ext cx="3305175" cy="3061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Left Arrow 2"/>
          <p:cNvSpPr/>
          <p:nvPr/>
        </p:nvSpPr>
        <p:spPr>
          <a:xfrm>
            <a:off x="5819775" y="4724400"/>
            <a:ext cx="962025" cy="609600"/>
          </a:xfrm>
          <a:prstGeom prst="lef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3" descr="C:\Users\Greg\AppData\Local\Microsoft\Windows\Temporary Internet Files\Content.IE5\92F37IVZ\do_not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308" y="3583068"/>
            <a:ext cx="1524000" cy="1446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8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</a:t>
            </a:r>
            <a:r>
              <a:rPr lang="en-US" dirty="0" smtClean="0"/>
              <a:t>Custom </a:t>
            </a:r>
            <a:r>
              <a:rPr lang="en-US" dirty="0" smtClean="0"/>
              <a:t>UDP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  <a:noFill/>
          <a:ln>
            <a:noFill/>
          </a:ln>
        </p:spPr>
        <p:txBody>
          <a:bodyPr numCol="1">
            <a:normAutofit/>
          </a:bodyPr>
          <a:lstStyle/>
          <a:p>
            <a:r>
              <a:rPr lang="en-US" b="1" dirty="0"/>
              <a:t>Serial</a:t>
            </a:r>
            <a:r>
              <a:rPr lang="en-US" dirty="0"/>
              <a:t> &amp; </a:t>
            </a:r>
            <a:r>
              <a:rPr lang="en-US" b="1" dirty="0"/>
              <a:t>TCP Protocols </a:t>
            </a:r>
            <a:r>
              <a:rPr lang="en-US" dirty="0"/>
              <a:t>are </a:t>
            </a:r>
            <a:r>
              <a:rPr lang="en-US" u="sng" dirty="0"/>
              <a:t>streams</a:t>
            </a:r>
            <a:r>
              <a:rPr lang="en-US" dirty="0"/>
              <a:t> of data</a:t>
            </a:r>
          </a:p>
          <a:p>
            <a:r>
              <a:rPr lang="en-US" b="1" dirty="0"/>
              <a:t>Serial</a:t>
            </a:r>
            <a:r>
              <a:rPr lang="en-US" dirty="0"/>
              <a:t> medium is usually a private conversation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00" y="3945007"/>
            <a:ext cx="1714500" cy="22669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45300" y="4097407"/>
            <a:ext cx="1714500" cy="2114550"/>
          </a:xfrm>
          <a:prstGeom prst="rect">
            <a:avLst/>
          </a:prstGeom>
        </p:spPr>
      </p:pic>
      <p:sp>
        <p:nvSpPr>
          <p:cNvPr id="6" name="&quot;I need...&quot;"/>
          <p:cNvSpPr/>
          <p:nvPr/>
        </p:nvSpPr>
        <p:spPr>
          <a:xfrm>
            <a:off x="3124200" y="2723370"/>
            <a:ext cx="2204132" cy="877246"/>
          </a:xfrm>
          <a:prstGeom prst="wedgeRoundRectCallout">
            <a:avLst>
              <a:gd name="adj1" fmla="val -68306"/>
              <a:gd name="adj2" fmla="val 108283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 need to give you the latest data on the weather.</a:t>
            </a:r>
          </a:p>
        </p:txBody>
      </p:sp>
      <p:sp>
        <p:nvSpPr>
          <p:cNvPr id="20" name="What type..."/>
          <p:cNvSpPr/>
          <p:nvPr/>
        </p:nvSpPr>
        <p:spPr>
          <a:xfrm>
            <a:off x="3425038" y="5334711"/>
            <a:ext cx="2204132" cy="877246"/>
          </a:xfrm>
          <a:prstGeom prst="wedgeRoundRectCallout">
            <a:avLst>
              <a:gd name="adj1" fmla="val -21714"/>
              <a:gd name="adj2" fmla="val 39327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ENGINEERING: What type of data will be sent?</a:t>
            </a:r>
          </a:p>
        </p:txBody>
      </p:sp>
      <p:sp>
        <p:nvSpPr>
          <p:cNvPr id="13" name="&quot;OK, but...&quot;"/>
          <p:cNvSpPr/>
          <p:nvPr/>
        </p:nvSpPr>
        <p:spPr>
          <a:xfrm>
            <a:off x="3815668" y="2729329"/>
            <a:ext cx="2204132" cy="877246"/>
          </a:xfrm>
          <a:prstGeom prst="wedgeRoundRectCallout">
            <a:avLst>
              <a:gd name="adj1" fmla="val 68278"/>
              <a:gd name="adj2" fmla="val 117905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OK, but don’t talk too slow; I’ve got other things to do.</a:t>
            </a:r>
          </a:p>
        </p:txBody>
      </p:sp>
      <p:sp>
        <p:nvSpPr>
          <p:cNvPr id="21" name="How is..."/>
          <p:cNvSpPr/>
          <p:nvPr/>
        </p:nvSpPr>
        <p:spPr>
          <a:xfrm>
            <a:off x="3422690" y="5360499"/>
            <a:ext cx="2204132" cy="877246"/>
          </a:xfrm>
          <a:prstGeom prst="wedgeRoundRectCallout">
            <a:avLst>
              <a:gd name="adj1" fmla="val -21714"/>
              <a:gd name="adj2" fmla="val 39327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ENGINEERING: How is the data transmitted?</a:t>
            </a:r>
          </a:p>
        </p:txBody>
      </p:sp>
      <p:sp>
        <p:nvSpPr>
          <p:cNvPr id="14" name="&quot;OK. I will...&quot;"/>
          <p:cNvSpPr/>
          <p:nvPr/>
        </p:nvSpPr>
        <p:spPr>
          <a:xfrm>
            <a:off x="3135920" y="2701193"/>
            <a:ext cx="2204132" cy="877246"/>
          </a:xfrm>
          <a:prstGeom prst="wedgeRoundRectCallout">
            <a:avLst>
              <a:gd name="adj1" fmla="val -68306"/>
              <a:gd name="adj2" fmla="val 108283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OK. I will talk at this rate and only to you.</a:t>
            </a:r>
          </a:p>
        </p:txBody>
      </p:sp>
      <p:sp>
        <p:nvSpPr>
          <p:cNvPr id="16" name="&quot;How will...&quot;"/>
          <p:cNvSpPr/>
          <p:nvPr/>
        </p:nvSpPr>
        <p:spPr>
          <a:xfrm>
            <a:off x="3624090" y="2741049"/>
            <a:ext cx="2667000" cy="877246"/>
          </a:xfrm>
          <a:prstGeom prst="wedgeRoundRectCallout">
            <a:avLst>
              <a:gd name="adj1" fmla="val 55091"/>
              <a:gd name="adj2" fmla="val 116301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How will I know when the conversation is complete?</a:t>
            </a:r>
          </a:p>
        </p:txBody>
      </p:sp>
      <p:sp>
        <p:nvSpPr>
          <p:cNvPr id="22" name="How will..."/>
          <p:cNvSpPr/>
          <p:nvPr/>
        </p:nvSpPr>
        <p:spPr>
          <a:xfrm>
            <a:off x="3434410" y="5358151"/>
            <a:ext cx="2204132" cy="877246"/>
          </a:xfrm>
          <a:prstGeom prst="wedgeRoundRectCallout">
            <a:avLst>
              <a:gd name="adj1" fmla="val -21714"/>
              <a:gd name="adj2" fmla="val 39327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ENGINEERING: How will the data end?</a:t>
            </a:r>
          </a:p>
        </p:txBody>
      </p:sp>
      <p:sp>
        <p:nvSpPr>
          <p:cNvPr id="17" name="&quot;I'll say...&quot;"/>
          <p:cNvSpPr/>
          <p:nvPr/>
        </p:nvSpPr>
        <p:spPr>
          <a:xfrm>
            <a:off x="3124200" y="2701193"/>
            <a:ext cx="2204132" cy="877246"/>
          </a:xfrm>
          <a:prstGeom prst="wedgeRoundRectCallout">
            <a:avLst>
              <a:gd name="adj1" fmla="val -68306"/>
              <a:gd name="adj2" fmla="val 108283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I’ll say ‘bye’.</a:t>
            </a:r>
          </a:p>
        </p:txBody>
      </p:sp>
      <p:sp>
        <p:nvSpPr>
          <p:cNvPr id="23" name="&quot;I'm only...&quot;"/>
          <p:cNvSpPr/>
          <p:nvPr/>
        </p:nvSpPr>
        <p:spPr>
          <a:xfrm>
            <a:off x="3107784" y="2712913"/>
            <a:ext cx="2204132" cy="877246"/>
          </a:xfrm>
          <a:prstGeom prst="wedgeRoundRectCallout">
            <a:avLst>
              <a:gd name="adj1" fmla="val -68306"/>
              <a:gd name="adj2" fmla="val 10828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I’m only going to give you 5 data points.</a:t>
            </a:r>
          </a:p>
        </p:txBody>
      </p:sp>
      <p:sp>
        <p:nvSpPr>
          <p:cNvPr id="18" name="&quot;OK, I'm...&quot;"/>
          <p:cNvSpPr/>
          <p:nvPr/>
        </p:nvSpPr>
        <p:spPr>
          <a:xfrm>
            <a:off x="3869592" y="2757465"/>
            <a:ext cx="2204132" cy="877246"/>
          </a:xfrm>
          <a:prstGeom prst="wedgeRoundRectCallout">
            <a:avLst>
              <a:gd name="adj1" fmla="val 68278"/>
              <a:gd name="adj2" fmla="val 117905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OK, I’m listening…</a:t>
            </a:r>
          </a:p>
        </p:txBody>
      </p:sp>
      <p:sp>
        <p:nvSpPr>
          <p:cNvPr id="24" name="IMPLIMENTATION: Partner..."/>
          <p:cNvSpPr/>
          <p:nvPr/>
        </p:nvSpPr>
        <p:spPr>
          <a:xfrm>
            <a:off x="3307087" y="5324451"/>
            <a:ext cx="2435338" cy="912865"/>
          </a:xfrm>
          <a:prstGeom prst="wedgeRoundRectCallout">
            <a:avLst>
              <a:gd name="adj1" fmla="val -21714"/>
              <a:gd name="adj2" fmla="val 39327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IMPLIMENTATION: Partner listens.</a:t>
            </a:r>
          </a:p>
        </p:txBody>
      </p:sp>
      <p:sp>
        <p:nvSpPr>
          <p:cNvPr id="19" name="&quot;&lt;stream of...&quot;"/>
          <p:cNvSpPr/>
          <p:nvPr/>
        </p:nvSpPr>
        <p:spPr>
          <a:xfrm>
            <a:off x="3093716" y="2735189"/>
            <a:ext cx="2204132" cy="877246"/>
          </a:xfrm>
          <a:prstGeom prst="wedgeRoundRectCallout">
            <a:avLst>
              <a:gd name="adj1" fmla="val -68306"/>
              <a:gd name="adj2" fmla="val 108283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/>
              <a:t>Stream of weather data…</a:t>
            </a:r>
          </a:p>
        </p:txBody>
      </p:sp>
      <p:sp>
        <p:nvSpPr>
          <p:cNvPr id="25" name="&quot;Bye&quot;"/>
          <p:cNvSpPr/>
          <p:nvPr/>
        </p:nvSpPr>
        <p:spPr>
          <a:xfrm>
            <a:off x="3035096" y="2760977"/>
            <a:ext cx="2204132" cy="877246"/>
          </a:xfrm>
          <a:prstGeom prst="wedgeRoundRectCallout">
            <a:avLst>
              <a:gd name="adj1" fmla="val -68306"/>
              <a:gd name="adj2" fmla="val 108283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Bye</a:t>
            </a:r>
          </a:p>
        </p:txBody>
      </p:sp>
      <p:sp>
        <p:nvSpPr>
          <p:cNvPr id="26" name="IMPLIMENTATION: Transfer"/>
          <p:cNvSpPr/>
          <p:nvPr/>
        </p:nvSpPr>
        <p:spPr>
          <a:xfrm>
            <a:off x="3318807" y="5334197"/>
            <a:ext cx="2435338" cy="912865"/>
          </a:xfrm>
          <a:prstGeom prst="wedgeRoundRectCallout">
            <a:avLst>
              <a:gd name="adj1" fmla="val -21714"/>
              <a:gd name="adj2" fmla="val 39327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IMPLIMENTATION: Transfer complete</a:t>
            </a:r>
          </a:p>
        </p:txBody>
      </p:sp>
      <p:sp>
        <p:nvSpPr>
          <p:cNvPr id="27" name="&quot;Thanks&quot;"/>
          <p:cNvSpPr/>
          <p:nvPr/>
        </p:nvSpPr>
        <p:spPr>
          <a:xfrm>
            <a:off x="3891868" y="2777393"/>
            <a:ext cx="2204132" cy="877246"/>
          </a:xfrm>
          <a:prstGeom prst="wedgeRoundRectCallout">
            <a:avLst>
              <a:gd name="adj1" fmla="val 68278"/>
              <a:gd name="adj2" fmla="val 117905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Thanks.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84072" y="4114764"/>
            <a:ext cx="1714500" cy="2114550"/>
          </a:xfrm>
          <a:prstGeom prst="rect">
            <a:avLst/>
          </a:prstGeom>
        </p:spPr>
      </p:pic>
      <p:sp>
        <p:nvSpPr>
          <p:cNvPr id="29" name="IMPLIMENTATION: (Processes)"/>
          <p:cNvSpPr/>
          <p:nvPr/>
        </p:nvSpPr>
        <p:spPr>
          <a:xfrm>
            <a:off x="3326067" y="5335535"/>
            <a:ext cx="2435338" cy="912865"/>
          </a:xfrm>
          <a:prstGeom prst="wedgeRoundRectCallout">
            <a:avLst>
              <a:gd name="adj1" fmla="val -21714"/>
              <a:gd name="adj2" fmla="val 39327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IMPLIMENTATION: (Processes data)</a:t>
            </a:r>
          </a:p>
        </p:txBody>
      </p:sp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4578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6" grpId="0" animBg="1"/>
      <p:bldP spid="6" grpId="1" animBg="1"/>
      <p:bldP spid="20" grpId="0" animBg="1"/>
      <p:bldP spid="20" grpId="1" animBg="1"/>
      <p:bldP spid="13" grpId="0" animBg="1"/>
      <p:bldP spid="13" grpId="1" animBg="1"/>
      <p:bldP spid="21" grpId="0" animBg="1"/>
      <p:bldP spid="21" grpId="1" animBg="1"/>
      <p:bldP spid="14" grpId="0" animBg="1"/>
      <p:bldP spid="14" grpId="1" animBg="1"/>
      <p:bldP spid="16" grpId="0" animBg="1"/>
      <p:bldP spid="16" grpId="1" animBg="1"/>
      <p:bldP spid="22" grpId="0" animBg="1"/>
      <p:bldP spid="22" grpId="1" animBg="1"/>
      <p:bldP spid="17" grpId="0" animBg="1"/>
      <p:bldP spid="17" grpId="1" animBg="1"/>
      <p:bldP spid="23" grpId="0" animBg="1"/>
      <p:bldP spid="23" grpId="1" animBg="1"/>
      <p:bldP spid="18" grpId="0" animBg="1"/>
      <p:bldP spid="18" grpId="1" animBg="1"/>
      <p:bldP spid="24" grpId="0" animBg="1"/>
      <p:bldP spid="24" grpId="1" animBg="1"/>
      <p:bldP spid="19" grpId="0" animBg="1"/>
      <p:bldP spid="19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Custom </a:t>
            </a:r>
            <a:r>
              <a:rPr lang="en-US" dirty="0" smtClean="0"/>
              <a:t>UDP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  <a:noFill/>
          <a:ln>
            <a:noFill/>
          </a:ln>
        </p:spPr>
        <p:txBody>
          <a:bodyPr numCol="1">
            <a:normAutofit/>
          </a:bodyPr>
          <a:lstStyle/>
          <a:p>
            <a:r>
              <a:rPr lang="en-US" b="1" dirty="0" smtClean="0"/>
              <a:t>TCP Protocol</a:t>
            </a:r>
            <a:r>
              <a:rPr lang="en-US" dirty="0" smtClean="0"/>
              <a:t> </a:t>
            </a:r>
            <a:r>
              <a:rPr lang="en-US" dirty="0"/>
              <a:t>medium is </a:t>
            </a:r>
            <a:r>
              <a:rPr lang="en-US" dirty="0" smtClean="0"/>
              <a:t>a </a:t>
            </a:r>
            <a:r>
              <a:rPr lang="en-US" dirty="0"/>
              <a:t>network</a:t>
            </a:r>
          </a:p>
          <a:p>
            <a:r>
              <a:rPr lang="en-US" b="1" dirty="0"/>
              <a:t>TCP</a:t>
            </a:r>
            <a:r>
              <a:rPr lang="en-US" dirty="0"/>
              <a:t> is connection-based </a:t>
            </a:r>
            <a:r>
              <a:rPr lang="en-US" dirty="0" smtClean="0"/>
              <a:t>protocol</a:t>
            </a:r>
            <a:endParaRPr lang="en-US" dirty="0"/>
          </a:p>
        </p:txBody>
      </p:sp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Ma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1199" y="2697746"/>
            <a:ext cx="791401" cy="1046408"/>
          </a:xfrm>
          <a:prstGeom prst="rect">
            <a:avLst/>
          </a:prstGeom>
        </p:spPr>
      </p:pic>
      <p:pic>
        <p:nvPicPr>
          <p:cNvPr id="5" name="Woman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71130" y="2767242"/>
            <a:ext cx="788670" cy="972693"/>
          </a:xfrm>
          <a:prstGeom prst="rect">
            <a:avLst/>
          </a:prstGeom>
        </p:spPr>
      </p:pic>
      <p:pic>
        <p:nvPicPr>
          <p:cNvPr id="3" name="M-Phone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3123591"/>
            <a:ext cx="616344" cy="616344"/>
          </a:xfrm>
          <a:prstGeom prst="rect">
            <a:avLst/>
          </a:prstGeom>
        </p:spPr>
      </p:pic>
      <p:pic>
        <p:nvPicPr>
          <p:cNvPr id="8" name="W-Phon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689" y="3093096"/>
            <a:ext cx="646838" cy="646838"/>
          </a:xfrm>
          <a:prstGeom prst="rect">
            <a:avLst/>
          </a:prstGeom>
        </p:spPr>
      </p:pic>
      <p:sp>
        <p:nvSpPr>
          <p:cNvPr id="12" name="Dial"/>
          <p:cNvSpPr/>
          <p:nvPr/>
        </p:nvSpPr>
        <p:spPr>
          <a:xfrm>
            <a:off x="2286000" y="2895600"/>
            <a:ext cx="1143000" cy="84433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Dial</a:t>
            </a:r>
          </a:p>
        </p:txBody>
      </p:sp>
      <p:sp>
        <p:nvSpPr>
          <p:cNvPr id="37" name="Ring"/>
          <p:cNvSpPr/>
          <p:nvPr/>
        </p:nvSpPr>
        <p:spPr>
          <a:xfrm>
            <a:off x="5410200" y="2895599"/>
            <a:ext cx="1202662" cy="84433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Ring</a:t>
            </a:r>
          </a:p>
        </p:txBody>
      </p:sp>
      <p:cxnSp>
        <p:nvCxnSpPr>
          <p:cNvPr id="39" name="--&gt; Call"/>
          <p:cNvCxnSpPr/>
          <p:nvPr/>
        </p:nvCxnSpPr>
        <p:spPr>
          <a:xfrm>
            <a:off x="3581400" y="3276600"/>
            <a:ext cx="1676400" cy="0"/>
          </a:xfrm>
          <a:prstGeom prst="straightConnector1">
            <a:avLst/>
          </a:prstGeom>
          <a:ln w="50800" cap="rnd">
            <a:solidFill>
              <a:srgbClr val="FF0000"/>
            </a:solidFill>
            <a:prstDash val="sysDash"/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-(A &quot;connection&quot; must...)"/>
          <p:cNvSpPr/>
          <p:nvPr/>
        </p:nvSpPr>
        <p:spPr>
          <a:xfrm>
            <a:off x="727633" y="4266468"/>
            <a:ext cx="4259734" cy="1443755"/>
          </a:xfrm>
          <a:prstGeom prst="wedgeRoundRectCallout">
            <a:avLst>
              <a:gd name="adj1" fmla="val 40812"/>
              <a:gd name="adj2" fmla="val -11783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 “connection” must be established before a conversation can take place. The client (man) must call the server (woman). One is initiating and the other is listening.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--&gt; Connection"/>
          <p:cNvCxnSpPr/>
          <p:nvPr/>
        </p:nvCxnSpPr>
        <p:spPr>
          <a:xfrm>
            <a:off x="2216544" y="3276600"/>
            <a:ext cx="4432145" cy="0"/>
          </a:xfrm>
          <a:prstGeom prst="line">
            <a:avLst/>
          </a:prstGeom>
          <a:ln w="31750" cap="rnd">
            <a:solidFill>
              <a:srgbClr val="00B050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-(Hello)"/>
          <p:cNvSpPr/>
          <p:nvPr/>
        </p:nvSpPr>
        <p:spPr>
          <a:xfrm>
            <a:off x="5753556" y="3781759"/>
            <a:ext cx="1028244" cy="409241"/>
          </a:xfrm>
          <a:prstGeom prst="wedgeRoundRectCallout">
            <a:avLst>
              <a:gd name="adj1" fmla="val 100119"/>
              <a:gd name="adj2" fmla="val -70431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Hello?</a:t>
            </a:r>
            <a:endParaRPr lang="en-US" dirty="0"/>
          </a:p>
        </p:txBody>
      </p:sp>
      <p:sp>
        <p:nvSpPr>
          <p:cNvPr id="25" name="-(Can we talk?)"/>
          <p:cNvSpPr/>
          <p:nvPr/>
        </p:nvSpPr>
        <p:spPr>
          <a:xfrm>
            <a:off x="2286000" y="3781758"/>
            <a:ext cx="1505451" cy="409241"/>
          </a:xfrm>
          <a:prstGeom prst="wedgeRoundRectCallout">
            <a:avLst>
              <a:gd name="adj1" fmla="val -83346"/>
              <a:gd name="adj2" fmla="val -57699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 we talk?</a:t>
            </a:r>
            <a:endParaRPr lang="en-US" dirty="0"/>
          </a:p>
        </p:txBody>
      </p:sp>
      <p:pic>
        <p:nvPicPr>
          <p:cNvPr id="30" name="M-Phone 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1272" y="4287202"/>
            <a:ext cx="646838" cy="646838"/>
          </a:xfrm>
          <a:prstGeom prst="rect">
            <a:avLst/>
          </a:prstGeom>
        </p:spPr>
      </p:pic>
      <p:sp>
        <p:nvSpPr>
          <p:cNvPr id="26" name="-(I'm sorry, but...)"/>
          <p:cNvSpPr/>
          <p:nvPr/>
        </p:nvSpPr>
        <p:spPr>
          <a:xfrm>
            <a:off x="4572000" y="3733800"/>
            <a:ext cx="2003757" cy="877246"/>
          </a:xfrm>
          <a:prstGeom prst="wedgeRoundRectCallout">
            <a:avLst>
              <a:gd name="adj1" fmla="val 85465"/>
              <a:gd name="adj2" fmla="val -54827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I’m sorry, but I’m pretty busy at the moment.</a:t>
            </a:r>
            <a:endParaRPr lang="en-US" dirty="0"/>
          </a:p>
        </p:txBody>
      </p:sp>
      <p:sp>
        <p:nvSpPr>
          <p:cNvPr id="27" name="-(OK. I'll call...)"/>
          <p:cNvSpPr/>
          <p:nvPr/>
        </p:nvSpPr>
        <p:spPr>
          <a:xfrm>
            <a:off x="2286000" y="3761257"/>
            <a:ext cx="1505451" cy="659087"/>
          </a:xfrm>
          <a:prstGeom prst="wedgeRoundRectCallout">
            <a:avLst>
              <a:gd name="adj1" fmla="val -83346"/>
              <a:gd name="adj2" fmla="val -57699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OK. I’ll call you later.</a:t>
            </a:r>
            <a:endParaRPr lang="en-US" dirty="0"/>
          </a:p>
        </p:txBody>
      </p:sp>
      <p:pic>
        <p:nvPicPr>
          <p:cNvPr id="1026" name="Man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5527" y="3896469"/>
            <a:ext cx="7905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Dial"/>
          <p:cNvSpPr/>
          <p:nvPr/>
        </p:nvSpPr>
        <p:spPr>
          <a:xfrm>
            <a:off x="2290657" y="4108665"/>
            <a:ext cx="1143000" cy="84433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Dial</a:t>
            </a:r>
          </a:p>
        </p:txBody>
      </p:sp>
      <p:sp>
        <p:nvSpPr>
          <p:cNvPr id="38" name="Ring"/>
          <p:cNvSpPr/>
          <p:nvPr/>
        </p:nvSpPr>
        <p:spPr>
          <a:xfrm>
            <a:off x="5414857" y="4108664"/>
            <a:ext cx="1202662" cy="84433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Ring</a:t>
            </a:r>
          </a:p>
        </p:txBody>
      </p:sp>
      <p:cxnSp>
        <p:nvCxnSpPr>
          <p:cNvPr id="40" name="--&gt; Call"/>
          <p:cNvCxnSpPr/>
          <p:nvPr/>
        </p:nvCxnSpPr>
        <p:spPr>
          <a:xfrm>
            <a:off x="3586057" y="4489665"/>
            <a:ext cx="1676400" cy="0"/>
          </a:xfrm>
          <a:prstGeom prst="straightConnector1">
            <a:avLst/>
          </a:prstGeom>
          <a:ln w="50800" cap="rnd">
            <a:solidFill>
              <a:srgbClr val="FF0000"/>
            </a:solidFill>
            <a:prstDash val="sysDash"/>
            <a:headEnd type="none"/>
            <a:tailEnd type="triangl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--&gt; Connection"/>
          <p:cNvCxnSpPr/>
          <p:nvPr/>
        </p:nvCxnSpPr>
        <p:spPr>
          <a:xfrm>
            <a:off x="2221201" y="4489665"/>
            <a:ext cx="4432145" cy="0"/>
          </a:xfrm>
          <a:prstGeom prst="line">
            <a:avLst/>
          </a:prstGeom>
          <a:ln w="31750" cap="rnd">
            <a:solidFill>
              <a:srgbClr val="00B050"/>
            </a:solidFill>
            <a:headEnd type="none"/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-(Hello)"/>
          <p:cNvSpPr/>
          <p:nvPr/>
        </p:nvSpPr>
        <p:spPr>
          <a:xfrm>
            <a:off x="5753556" y="4913954"/>
            <a:ext cx="1028244" cy="409241"/>
          </a:xfrm>
          <a:prstGeom prst="wedgeRoundRectCallout">
            <a:avLst>
              <a:gd name="adj1" fmla="val 100119"/>
              <a:gd name="adj2" fmla="val -70431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Hello?</a:t>
            </a:r>
            <a:endParaRPr lang="en-US" dirty="0"/>
          </a:p>
        </p:txBody>
      </p:sp>
      <p:sp>
        <p:nvSpPr>
          <p:cNvPr id="43" name="-(Can we talk?)"/>
          <p:cNvSpPr/>
          <p:nvPr/>
        </p:nvSpPr>
        <p:spPr>
          <a:xfrm>
            <a:off x="2286000" y="4913953"/>
            <a:ext cx="1505451" cy="409241"/>
          </a:xfrm>
          <a:prstGeom prst="wedgeRoundRectCallout">
            <a:avLst>
              <a:gd name="adj1" fmla="val -83346"/>
              <a:gd name="adj2" fmla="val -57699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 we talk?</a:t>
            </a:r>
            <a:endParaRPr lang="en-US" dirty="0"/>
          </a:p>
        </p:txBody>
      </p:sp>
      <p:sp>
        <p:nvSpPr>
          <p:cNvPr id="44" name="-(Sure. What's up?)"/>
          <p:cNvSpPr/>
          <p:nvPr/>
        </p:nvSpPr>
        <p:spPr>
          <a:xfrm>
            <a:off x="4778043" y="4924759"/>
            <a:ext cx="2003757" cy="409241"/>
          </a:xfrm>
          <a:prstGeom prst="wedgeRoundRectCallout">
            <a:avLst>
              <a:gd name="adj1" fmla="val 75469"/>
              <a:gd name="adj2" fmla="val -74687"/>
              <a:gd name="adj3" fmla="val 16667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Sure. What’s up?</a:t>
            </a:r>
            <a:endParaRPr lang="en-US" dirty="0"/>
          </a:p>
        </p:txBody>
      </p:sp>
      <p:sp>
        <p:nvSpPr>
          <p:cNvPr id="45" name="-(starts conversation)"/>
          <p:cNvSpPr/>
          <p:nvPr/>
        </p:nvSpPr>
        <p:spPr>
          <a:xfrm>
            <a:off x="2286000" y="4909709"/>
            <a:ext cx="2667000" cy="372037"/>
          </a:xfrm>
          <a:prstGeom prst="wedgeRoundRectCallout">
            <a:avLst>
              <a:gd name="adj1" fmla="val -69504"/>
              <a:gd name="adj2" fmla="val -55358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&lt;starts conversation&gt;</a:t>
            </a:r>
            <a:endParaRPr lang="en-US" dirty="0"/>
          </a:p>
        </p:txBody>
      </p:sp>
      <p:sp>
        <p:nvSpPr>
          <p:cNvPr id="46" name="-(The conversation is...)"/>
          <p:cNvSpPr/>
          <p:nvPr/>
        </p:nvSpPr>
        <p:spPr>
          <a:xfrm>
            <a:off x="4488180" y="5512413"/>
            <a:ext cx="3520440" cy="1193187"/>
          </a:xfrm>
          <a:prstGeom prst="wedgeRoundRectCallout">
            <a:avLst>
              <a:gd name="adj1" fmla="val -44217"/>
              <a:gd name="adj2" fmla="val -8098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conversation is delimited because both parties will agree on when it is over and say, “Bye”, just like serial </a:t>
            </a:r>
            <a:r>
              <a:rPr lang="en-US" dirty="0" err="1" smtClean="0">
                <a:solidFill>
                  <a:schemeClr val="tx1"/>
                </a:solidFill>
              </a:rPr>
              <a:t>comms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007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1566E-8 L -0.00086 0.17048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8513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33958E-6 L -0.00035 0.16909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84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5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000"/>
                            </p:stCondLst>
                            <p:childTnLst>
                              <p:par>
                                <p:cTn id="9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12" grpId="0" animBg="1"/>
      <p:bldP spid="12" grpId="1" animBg="1"/>
      <p:bldP spid="37" grpId="0" animBg="1"/>
      <p:bldP spid="37" grpId="1" animBg="1"/>
      <p:bldP spid="19" grpId="0" animBg="1"/>
      <p:bldP spid="19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9" grpId="0" animBg="1"/>
      <p:bldP spid="29" grpId="1" animBg="1"/>
      <p:bldP spid="38" grpId="0" animBg="1"/>
      <p:bldP spid="38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Custom </a:t>
            </a:r>
            <a:r>
              <a:rPr lang="en-US" dirty="0" smtClean="0"/>
              <a:t>UDP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83992"/>
          </a:xfrm>
          <a:noFill/>
          <a:ln>
            <a:noFill/>
          </a:ln>
        </p:spPr>
        <p:txBody>
          <a:bodyPr numCol="1">
            <a:normAutofit/>
          </a:bodyPr>
          <a:lstStyle/>
          <a:p>
            <a:r>
              <a:rPr lang="en-US" b="1" dirty="0" smtClean="0"/>
              <a:t>UDP Protocol</a:t>
            </a:r>
            <a:r>
              <a:rPr lang="en-US" dirty="0" smtClean="0"/>
              <a:t> </a:t>
            </a:r>
            <a:r>
              <a:rPr lang="en-US" dirty="0"/>
              <a:t>medium is </a:t>
            </a:r>
            <a:r>
              <a:rPr lang="en-US" dirty="0" smtClean="0"/>
              <a:t>also a </a:t>
            </a:r>
            <a:r>
              <a:rPr lang="en-US" dirty="0"/>
              <a:t>network</a:t>
            </a:r>
          </a:p>
          <a:p>
            <a:r>
              <a:rPr lang="en-US" b="1" dirty="0" smtClean="0"/>
              <a:t>UDP</a:t>
            </a:r>
            <a:r>
              <a:rPr lang="en-US" dirty="0" smtClean="0"/>
              <a:t> </a:t>
            </a:r>
            <a:r>
              <a:rPr lang="en-US" dirty="0"/>
              <a:t>is </a:t>
            </a:r>
            <a:r>
              <a:rPr lang="en-US" dirty="0" smtClean="0"/>
              <a:t>connectionless protocol</a:t>
            </a:r>
          </a:p>
          <a:p>
            <a:r>
              <a:rPr lang="en-US" dirty="0" smtClean="0"/>
              <a:t>Since no connection is needed, no resources </a:t>
            </a:r>
            <a:br>
              <a:rPr lang="en-US" dirty="0" smtClean="0"/>
            </a:br>
            <a:r>
              <a:rPr lang="en-US" dirty="0" smtClean="0"/>
              <a:t>(i.e. cellphone) are monopolized</a:t>
            </a:r>
            <a:endParaRPr lang="en-US" dirty="0"/>
          </a:p>
        </p:txBody>
      </p:sp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Ma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1" y="3485759"/>
            <a:ext cx="1219200" cy="1612053"/>
          </a:xfrm>
          <a:prstGeom prst="rect">
            <a:avLst/>
          </a:prstGeom>
        </p:spPr>
      </p:pic>
      <p:pic>
        <p:nvPicPr>
          <p:cNvPr id="5" name="Woman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71130" y="3555256"/>
            <a:ext cx="1216182" cy="1499958"/>
          </a:xfrm>
          <a:prstGeom prst="rect">
            <a:avLst/>
          </a:prstGeom>
        </p:spPr>
      </p:pic>
      <p:pic>
        <p:nvPicPr>
          <p:cNvPr id="2050" name="Not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4011686"/>
            <a:ext cx="1320330" cy="1322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-(A &quot;connection&quot; must...)"/>
          <p:cNvSpPr/>
          <p:nvPr/>
        </p:nvSpPr>
        <p:spPr>
          <a:xfrm>
            <a:off x="3429000" y="5360014"/>
            <a:ext cx="3200400" cy="1193186"/>
          </a:xfrm>
          <a:prstGeom prst="wedgeRoundRectCallout">
            <a:avLst>
              <a:gd name="adj1" fmla="val 37959"/>
              <a:gd name="adj2" fmla="val -78795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 “connection” is not necessary. The client (man) simply sends a message to the server (woman).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27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33241E-6 L 0.43611 -0.0027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06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</a:t>
            </a:r>
            <a:r>
              <a:rPr lang="en-US" dirty="0" smtClean="0"/>
              <a:t>Custom </a:t>
            </a:r>
            <a:r>
              <a:rPr lang="en-US" dirty="0" smtClean="0"/>
              <a:t>UDP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993528"/>
          </a:xfrm>
          <a:noFill/>
          <a:ln>
            <a:noFill/>
          </a:ln>
        </p:spPr>
        <p:txBody>
          <a:bodyPr numCol="1">
            <a:normAutofit/>
          </a:bodyPr>
          <a:lstStyle/>
          <a:p>
            <a:r>
              <a:rPr lang="en-US" dirty="0" smtClean="0"/>
              <a:t>UDP Connection (Initiator or Listener)</a:t>
            </a:r>
            <a:endParaRPr lang="en-US" dirty="0"/>
          </a:p>
          <a:p>
            <a:pPr lvl="1"/>
            <a:r>
              <a:rPr lang="en-US" dirty="0"/>
              <a:t>Do-more CPU with </a:t>
            </a:r>
            <a:r>
              <a:rPr lang="en-US" dirty="0" smtClean="0"/>
              <a:t>built-in Ethernet port</a:t>
            </a:r>
            <a:endParaRPr lang="en-US" dirty="0"/>
          </a:p>
          <a:p>
            <a:pPr lvl="2"/>
            <a:r>
              <a:rPr lang="en-US" dirty="0" smtClean="0"/>
              <a:t>Must create a </a:t>
            </a:r>
            <a:r>
              <a:rPr lang="en-US" dirty="0" smtClean="0"/>
              <a:t>UDP Connection</a:t>
            </a:r>
            <a:endParaRPr lang="en-US" dirty="0"/>
          </a:p>
          <a:p>
            <a:pPr lvl="3"/>
            <a:r>
              <a:rPr lang="en-US" dirty="0"/>
              <a:t>Use </a:t>
            </a:r>
            <a:r>
              <a:rPr lang="en-US" i="1" dirty="0" smtClean="0"/>
              <a:t>Device Configuration </a:t>
            </a:r>
            <a:r>
              <a:rPr lang="en-US" dirty="0" smtClean="0"/>
              <a:t>&amp; &lt;New Device&gt; button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>
                <a:sym typeface="Wingdings" panose="05000000000000000000" pitchFamily="2" charset="2"/>
              </a:rPr>
              <a:t>“UDP Connection”, </a:t>
            </a:r>
            <a:r>
              <a:rPr lang="en-US" dirty="0" smtClean="0">
                <a:sym typeface="Wingdings" panose="05000000000000000000" pitchFamily="2" charset="2"/>
              </a:rPr>
              <a:t>press &lt;OK&gt; button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Give it a </a:t>
            </a:r>
            <a:r>
              <a:rPr lang="en-US" u="sng" dirty="0" smtClean="0">
                <a:sym typeface="Wingdings" panose="05000000000000000000" pitchFamily="2" charset="2"/>
              </a:rPr>
              <a:t>Device </a:t>
            </a:r>
            <a:r>
              <a:rPr lang="en-US" u="sng" dirty="0" smtClean="0">
                <a:sym typeface="Wingdings" panose="05000000000000000000" pitchFamily="2" charset="2"/>
              </a:rPr>
              <a:t>Name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Give it a </a:t>
            </a:r>
            <a:r>
              <a:rPr lang="en-US" u="sng" dirty="0" smtClean="0">
                <a:sym typeface="Wingdings" panose="05000000000000000000" pitchFamily="2" charset="2"/>
              </a:rPr>
              <a:t>UDP Port number</a:t>
            </a:r>
            <a:r>
              <a:rPr lang="en-US" dirty="0" smtClean="0">
                <a:sym typeface="Wingdings" panose="05000000000000000000" pitchFamily="2" charset="2"/>
              </a:rPr>
              <a:t> – 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this Device will only receive 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packets that are sent to this port 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number</a:t>
            </a:r>
            <a:endParaRPr lang="en-US" dirty="0" smtClean="0">
              <a:sym typeface="Wingdings" panose="05000000000000000000" pitchFamily="2" charset="2"/>
            </a:endParaRP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Use </a:t>
            </a: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PACKETOUT </a:t>
            </a:r>
            <a:r>
              <a:rPr lang="en-US" dirty="0" smtClean="0">
                <a:sym typeface="Wingdings" panose="05000000000000000000" pitchFamily="2" charset="2"/>
              </a:rPr>
              <a:t>/ 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b="1" dirty="0" smtClean="0">
                <a:solidFill>
                  <a:srgbClr val="00B050"/>
                </a:solidFill>
                <a:sym typeface="Wingdings" panose="05000000000000000000" pitchFamily="2" charset="2"/>
              </a:rPr>
              <a:t>PACKETIN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instructions to </a:t>
            </a:r>
            <a:r>
              <a:rPr lang="en-US" dirty="0" smtClean="0">
                <a:sym typeface="Wingdings" panose="05000000000000000000" pitchFamily="2" charset="2"/>
              </a:rPr>
              <a:t/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send/receive </a:t>
            </a:r>
            <a:r>
              <a:rPr lang="en-US" dirty="0" smtClean="0">
                <a:sym typeface="Wingdings" panose="05000000000000000000" pitchFamily="2" charset="2"/>
              </a:rPr>
              <a:t>data to/from </a:t>
            </a:r>
            <a:r>
              <a:rPr lang="en-US" dirty="0" smtClean="0">
                <a:sym typeface="Wingdings" panose="05000000000000000000" pitchFamily="2" charset="2"/>
              </a:rPr>
              <a:t>partner</a:t>
            </a:r>
            <a:endParaRPr lang="en-US" dirty="0" smtClean="0">
              <a:sym typeface="Wingdings" panose="05000000000000000000" pitchFamily="2" charset="2"/>
            </a:endParaRPr>
          </a:p>
        </p:txBody>
      </p:sp>
      <p:pic>
        <p:nvPicPr>
          <p:cNvPr id="1026" name="New UDP Connecti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599" y="3594642"/>
            <a:ext cx="5172075" cy="2901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Edit UDP Connecti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581400"/>
            <a:ext cx="2609119" cy="2545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4691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61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322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421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Custom </a:t>
            </a:r>
            <a:r>
              <a:rPr lang="en-US" dirty="0" smtClean="0"/>
              <a:t>UDP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5747436"/>
              </p:ext>
            </p:extLst>
          </p:nvPr>
        </p:nvGraphicFramePr>
        <p:xfrm>
          <a:off x="304800" y="2352040"/>
          <a:ext cx="8458200" cy="301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xmlns="" val="151081589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321438926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3839538663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xmlns="" val="2640949386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xmlns="" val="2864928313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xmlns="" val="7748966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Custom Protocol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Data Size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Client Instruction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Server Instruction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Server Member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4230336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Serial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Stream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Unlimited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600" b="1" i="1" dirty="0" err="1">
                          <a:solidFill>
                            <a:srgbClr val="0070C0"/>
                          </a:solidFill>
                        </a:rPr>
                        <a:t>InQueue</a:t>
                      </a:r>
                      <a:r>
                        <a:rPr lang="en-US" sz="1600" dirty="0"/>
                        <a:t/>
                      </a:r>
                      <a:br>
                        <a:rPr lang="en-US" sz="1600" dirty="0"/>
                      </a:br>
                      <a:r>
                        <a:rPr lang="en-US" sz="1600" dirty="0"/>
                        <a:t>(# of bytes)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282748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79942535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TCP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OPENTCP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TCPLISTEN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06806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5775587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STREAMIN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STREAMOUT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05934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UDP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Packet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 packet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PACKETOUT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B050"/>
                          </a:solidFill>
                        </a:rPr>
                        <a:t>PACKETIN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1" dirty="0" err="1">
                          <a:solidFill>
                            <a:srgbClr val="0070C0"/>
                          </a:solidFill>
                        </a:rPr>
                        <a:t>PacketAvailable</a:t>
                      </a:r>
                      <a:endParaRPr lang="en-US" sz="1600" b="1" i="1" dirty="0">
                        <a:solidFill>
                          <a:srgbClr val="0070C0"/>
                        </a:solidFill>
                      </a:endParaRPr>
                    </a:p>
                    <a:p>
                      <a:pPr algn="ctr"/>
                      <a:r>
                        <a:rPr lang="en-US" sz="1600" b="0" i="0" dirty="0">
                          <a:solidFill>
                            <a:schemeClr val="tx1"/>
                          </a:solidFill>
                        </a:rPr>
                        <a:t>(bit)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29764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599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Assignment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905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</a:t>
            </a:r>
            <a:r>
              <a:rPr lang="en-US" dirty="0" smtClean="0"/>
              <a:t>Custom </a:t>
            </a:r>
            <a:r>
              <a:rPr lang="en-US" dirty="0" smtClean="0"/>
              <a:t>UDP 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Initiator"/>
          <p:cNvSpPr/>
          <p:nvPr/>
        </p:nvSpPr>
        <p:spPr>
          <a:xfrm>
            <a:off x="963572" y="1447800"/>
            <a:ext cx="2286000" cy="48768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/>
              <a:t>@</a:t>
            </a:r>
            <a:r>
              <a:rPr lang="en-US" sz="1600" dirty="0" err="1" smtClean="0"/>
              <a:t>MyUDP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(Initiator)</a:t>
            </a:r>
            <a:endParaRPr lang="en-US" sz="1600" dirty="0"/>
          </a:p>
        </p:txBody>
      </p:sp>
      <p:sp>
        <p:nvSpPr>
          <p:cNvPr id="16" name="Listener"/>
          <p:cNvSpPr/>
          <p:nvPr/>
        </p:nvSpPr>
        <p:spPr>
          <a:xfrm>
            <a:off x="5840372" y="1447800"/>
            <a:ext cx="2286000" cy="4876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@</a:t>
            </a:r>
            <a:r>
              <a:rPr lang="en-US" dirty="0" err="1" smtClean="0">
                <a:solidFill>
                  <a:schemeClr val="tx1"/>
                </a:solidFill>
              </a:rPr>
              <a:t>MyUDP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Listener)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" name="--&gt;BLKDwn(L)"/>
          <p:cNvCxnSpPr/>
          <p:nvPr/>
        </p:nvCxnSpPr>
        <p:spPr>
          <a:xfrm>
            <a:off x="3325772" y="1905000"/>
            <a:ext cx="0" cy="4419600"/>
          </a:xfrm>
          <a:prstGeom prst="line">
            <a:avLst/>
          </a:prstGeom>
          <a:ln w="31750" cap="rnd">
            <a:solidFill>
              <a:schemeClr val="tx1"/>
            </a:solidFill>
            <a:headEnd type="none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--&gt;BLKDwn(R)"/>
          <p:cNvCxnSpPr/>
          <p:nvPr/>
        </p:nvCxnSpPr>
        <p:spPr>
          <a:xfrm>
            <a:off x="5764172" y="1905000"/>
            <a:ext cx="0" cy="4419600"/>
          </a:xfrm>
          <a:prstGeom prst="line">
            <a:avLst/>
          </a:prstGeom>
          <a:ln w="31750" cap="rnd">
            <a:solidFill>
              <a:schemeClr val="tx1"/>
            </a:solidFill>
            <a:headEnd type="none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--&gt;GRNsend"/>
          <p:cNvCxnSpPr/>
          <p:nvPr/>
        </p:nvCxnSpPr>
        <p:spPr>
          <a:xfrm>
            <a:off x="3325772" y="2819400"/>
            <a:ext cx="2438400" cy="0"/>
          </a:xfrm>
          <a:prstGeom prst="straightConnector1">
            <a:avLst/>
          </a:prstGeom>
          <a:ln w="31750" cap="rnd">
            <a:solidFill>
              <a:srgbClr val="00CC00"/>
            </a:solidFill>
            <a:headEnd type="none"/>
            <a:tailEnd type="arrow"/>
          </a:ln>
          <a:effectLst>
            <a:outerShdw blurRad="76200" dist="76200" dir="2700000" algn="ctr" rotWithShape="0">
              <a:schemeClr val="bg1">
                <a:lumMod val="5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&quot;TIME&quot;&lt;CR&gt;&lt;LF&gt;"/>
          <p:cNvSpPr txBox="1"/>
          <p:nvPr/>
        </p:nvSpPr>
        <p:spPr>
          <a:xfrm>
            <a:off x="3349249" y="2511623"/>
            <a:ext cx="24328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“TIME” &lt;CR&gt;&lt;LF&gt;</a:t>
            </a:r>
            <a:endParaRPr lang="en-US" sz="1400" b="1" dirty="0"/>
          </a:p>
        </p:txBody>
      </p:sp>
      <p:sp>
        <p:nvSpPr>
          <p:cNvPr id="2054" name="Output Buffer"/>
          <p:cNvSpPr/>
          <p:nvPr/>
        </p:nvSpPr>
        <p:spPr>
          <a:xfrm>
            <a:off x="1143000" y="2133600"/>
            <a:ext cx="1847850" cy="1143000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u="sng" dirty="0" smtClean="0">
                <a:solidFill>
                  <a:schemeClr val="bg1"/>
                </a:solidFill>
              </a:rPr>
              <a:t>Output Buffer</a:t>
            </a:r>
          </a:p>
          <a:p>
            <a:pPr algn="ctr"/>
            <a:endParaRPr lang="en-US" sz="1400" dirty="0" smtClean="0">
              <a:solidFill>
                <a:schemeClr val="bg1"/>
              </a:solidFill>
            </a:endParaRP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“TIME”&lt;CR&gt;&lt;LF&gt;</a:t>
            </a:r>
          </a:p>
          <a:p>
            <a:pPr algn="ctr"/>
            <a:endParaRPr lang="en-US" sz="1400" dirty="0" smtClean="0">
              <a:solidFill>
                <a:schemeClr val="bg1"/>
              </a:solidFill>
            </a:endParaRPr>
          </a:p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1" name="Input Buffer"/>
          <p:cNvSpPr/>
          <p:nvPr/>
        </p:nvSpPr>
        <p:spPr>
          <a:xfrm>
            <a:off x="6059447" y="2133600"/>
            <a:ext cx="1847850" cy="1143000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u="sng" dirty="0" smtClean="0">
                <a:solidFill>
                  <a:schemeClr val="bg1"/>
                </a:solidFill>
              </a:rPr>
              <a:t>Input Buffer</a:t>
            </a:r>
          </a:p>
          <a:p>
            <a:pPr algn="ctr"/>
            <a:endParaRPr lang="en-US" sz="1400" dirty="0" smtClean="0">
              <a:solidFill>
                <a:schemeClr val="bg1"/>
              </a:solidFill>
            </a:endParaRP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“TIME”&lt;CR&gt;&lt;LF&gt;</a:t>
            </a:r>
          </a:p>
          <a:p>
            <a:pPr algn="ctr"/>
            <a:endParaRPr lang="en-US" sz="1400" dirty="0" smtClean="0">
              <a:solidFill>
                <a:schemeClr val="bg1"/>
              </a:solidFill>
            </a:endParaRPr>
          </a:p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72" name="PACKETOUT"/>
          <p:cNvSpPr/>
          <p:nvPr/>
        </p:nvSpPr>
        <p:spPr>
          <a:xfrm>
            <a:off x="1143000" y="3810000"/>
            <a:ext cx="1847850" cy="1143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PACKETOUT</a:t>
            </a:r>
            <a:endParaRPr lang="en-US" sz="1400" dirty="0" smtClean="0">
              <a:solidFill>
                <a:schemeClr val="bg1"/>
              </a:solidFill>
            </a:endParaRP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“TIME”&lt;CR&gt;&lt;LF&gt;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2056" name="--&gt;YELup1"/>
          <p:cNvCxnSpPr>
            <a:endCxn id="2054" idx="2"/>
          </p:cNvCxnSpPr>
          <p:nvPr/>
        </p:nvCxnSpPr>
        <p:spPr>
          <a:xfrm flipV="1">
            <a:off x="2066925" y="3276600"/>
            <a:ext cx="0" cy="533400"/>
          </a:xfrm>
          <a:prstGeom prst="straightConnector1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PacketAvailable (ON)"/>
          <p:cNvSpPr/>
          <p:nvPr/>
        </p:nvSpPr>
        <p:spPr>
          <a:xfrm>
            <a:off x="6059447" y="3276600"/>
            <a:ext cx="1847850" cy="381000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i="1" dirty="0" err="1" smtClean="0">
                <a:solidFill>
                  <a:schemeClr val="bg1"/>
                </a:solidFill>
              </a:rPr>
              <a:t>PacketAvailable</a:t>
            </a:r>
            <a:r>
              <a:rPr lang="en-US" sz="1100" dirty="0" smtClean="0">
                <a:solidFill>
                  <a:schemeClr val="bg1"/>
                </a:solidFill>
              </a:rPr>
              <a:t> </a:t>
            </a:r>
            <a:r>
              <a:rPr lang="en-US" sz="1100" dirty="0" smtClean="0">
                <a:solidFill>
                  <a:schemeClr val="bg1"/>
                </a:solidFill>
              </a:rPr>
              <a:t>= </a:t>
            </a:r>
            <a:r>
              <a:rPr lang="en-US" sz="1100" dirty="0" smtClean="0">
                <a:solidFill>
                  <a:schemeClr val="bg1"/>
                </a:solidFill>
              </a:rPr>
              <a:t>ON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76" name="PACKETIN"/>
          <p:cNvSpPr/>
          <p:nvPr/>
        </p:nvSpPr>
        <p:spPr>
          <a:xfrm>
            <a:off x="6059447" y="4171406"/>
            <a:ext cx="1847850" cy="1143000"/>
          </a:xfrm>
          <a:prstGeom prst="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PACKETIN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77" name="--&gt;YELdwn1"/>
          <p:cNvCxnSpPr>
            <a:stCxn id="75" idx="2"/>
            <a:endCxn id="76" idx="0"/>
          </p:cNvCxnSpPr>
          <p:nvPr/>
        </p:nvCxnSpPr>
        <p:spPr>
          <a:xfrm>
            <a:off x="6983372" y="3657600"/>
            <a:ext cx="0" cy="513806"/>
          </a:xfrm>
          <a:prstGeom prst="straightConnector1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Memory"/>
          <p:cNvSpPr/>
          <p:nvPr/>
        </p:nvSpPr>
        <p:spPr>
          <a:xfrm>
            <a:off x="6059447" y="5638800"/>
            <a:ext cx="1847850" cy="381000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i="1" dirty="0" smtClean="0">
                <a:solidFill>
                  <a:schemeClr val="bg1"/>
                </a:solidFill>
              </a:rPr>
              <a:t>Memory</a:t>
            </a:r>
            <a:endParaRPr lang="en-US" sz="1400" i="1" dirty="0">
              <a:solidFill>
                <a:schemeClr val="bg1"/>
              </a:solidFill>
            </a:endParaRPr>
          </a:p>
        </p:txBody>
      </p:sp>
      <p:cxnSp>
        <p:nvCxnSpPr>
          <p:cNvPr id="84" name="--&gt;YELdwn2"/>
          <p:cNvCxnSpPr>
            <a:stCxn id="76" idx="2"/>
            <a:endCxn id="83" idx="0"/>
          </p:cNvCxnSpPr>
          <p:nvPr/>
        </p:nvCxnSpPr>
        <p:spPr>
          <a:xfrm>
            <a:off x="6983372" y="5314406"/>
            <a:ext cx="0" cy="324394"/>
          </a:xfrm>
          <a:prstGeom prst="straightConnector1">
            <a:avLst/>
          </a:prstGeom>
          <a:ln w="31750" cap="rnd">
            <a:solidFill>
              <a:srgbClr val="FFFF00"/>
            </a:solidFill>
            <a:headEnd type="none"/>
            <a:tailEnd type="arrow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BlankOut(OB)"/>
          <p:cNvSpPr/>
          <p:nvPr/>
        </p:nvSpPr>
        <p:spPr>
          <a:xfrm>
            <a:off x="1221463" y="2514600"/>
            <a:ext cx="1679864" cy="3810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88" name="BlankOut(IB)"/>
          <p:cNvSpPr/>
          <p:nvPr/>
        </p:nvSpPr>
        <p:spPr>
          <a:xfrm>
            <a:off x="6143440" y="2514600"/>
            <a:ext cx="1679864" cy="381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i="1" dirty="0">
              <a:solidFill>
                <a:schemeClr val="bg1"/>
              </a:solidFill>
            </a:endParaRPr>
          </a:p>
        </p:txBody>
      </p:sp>
      <p:sp>
        <p:nvSpPr>
          <p:cNvPr id="89" name="PacketAvailable (OFF)"/>
          <p:cNvSpPr/>
          <p:nvPr/>
        </p:nvSpPr>
        <p:spPr>
          <a:xfrm>
            <a:off x="6059447" y="3276600"/>
            <a:ext cx="1847850" cy="381000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i="1" dirty="0" err="1" smtClean="0">
                <a:solidFill>
                  <a:schemeClr val="bg1"/>
                </a:solidFill>
              </a:rPr>
              <a:t>PacketAvailable</a:t>
            </a:r>
            <a:r>
              <a:rPr lang="en-US" sz="1100" dirty="0" smtClean="0">
                <a:solidFill>
                  <a:schemeClr val="bg1"/>
                </a:solidFill>
              </a:rPr>
              <a:t> </a:t>
            </a:r>
            <a:r>
              <a:rPr lang="en-US" sz="1100" dirty="0" smtClean="0">
                <a:solidFill>
                  <a:schemeClr val="bg1"/>
                </a:solidFill>
              </a:rPr>
              <a:t>= </a:t>
            </a:r>
            <a:r>
              <a:rPr lang="en-US" sz="1100" dirty="0" smtClean="0">
                <a:solidFill>
                  <a:schemeClr val="bg1"/>
                </a:solidFill>
              </a:rPr>
              <a:t>OFF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90" name="Mem-&quot;TIME&quot;"/>
          <p:cNvSpPr/>
          <p:nvPr/>
        </p:nvSpPr>
        <p:spPr>
          <a:xfrm>
            <a:off x="6059447" y="5638800"/>
            <a:ext cx="1847850" cy="381000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“TIME”&lt;CR&gt;&lt;LF&gt;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91" name="-(PACKETOUT does not...)"/>
          <p:cNvSpPr/>
          <p:nvPr/>
        </p:nvSpPr>
        <p:spPr>
          <a:xfrm>
            <a:off x="3092958" y="4038600"/>
            <a:ext cx="3872484" cy="1193186"/>
          </a:xfrm>
          <a:prstGeom prst="wedgeRoundRectCallout">
            <a:avLst>
              <a:gd name="adj1" fmla="val -76282"/>
              <a:gd name="adj2" fmla="val -95582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PACKETOUT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does not send data out on the wire; it merely writes the data to the </a:t>
            </a:r>
            <a:r>
              <a:rPr lang="en-US" dirty="0" smtClean="0">
                <a:solidFill>
                  <a:schemeClr val="tx1"/>
                </a:solidFill>
              </a:rPr>
              <a:t>@</a:t>
            </a:r>
            <a:r>
              <a:rPr lang="en-US" dirty="0" err="1" smtClean="0">
                <a:solidFill>
                  <a:schemeClr val="tx1"/>
                </a:solidFill>
              </a:rPr>
              <a:t>MyUDP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Device’s Output Buffer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2" name="-(When the @MyUDP...)"/>
          <p:cNvSpPr/>
          <p:nvPr/>
        </p:nvSpPr>
        <p:spPr>
          <a:xfrm>
            <a:off x="2901327" y="3761141"/>
            <a:ext cx="3872484" cy="986105"/>
          </a:xfrm>
          <a:prstGeom prst="wedgeRoundRectCallout">
            <a:avLst>
              <a:gd name="adj1" fmla="val -51544"/>
              <a:gd name="adj2" fmla="val -117587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When the </a:t>
            </a:r>
            <a:r>
              <a:rPr lang="en-US" dirty="0" smtClean="0">
                <a:solidFill>
                  <a:schemeClr val="tx1"/>
                </a:solidFill>
              </a:rPr>
              <a:t>@</a:t>
            </a:r>
            <a:r>
              <a:rPr lang="en-US" dirty="0" err="1" smtClean="0">
                <a:solidFill>
                  <a:schemeClr val="tx1"/>
                </a:solidFill>
              </a:rPr>
              <a:t>MyUDP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Device “gets around to it”, it sends the data in its Output Buffer out on the wire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3" name="-(The data goes...)"/>
          <p:cNvSpPr/>
          <p:nvPr/>
        </p:nvSpPr>
        <p:spPr>
          <a:xfrm>
            <a:off x="2514600" y="3809999"/>
            <a:ext cx="3872484" cy="1193188"/>
          </a:xfrm>
          <a:prstGeom prst="wedgeRoundRectCallout">
            <a:avLst>
              <a:gd name="adj1" fmla="val 48079"/>
              <a:gd name="adj2" fmla="val -10809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data goes into the </a:t>
            </a:r>
            <a:r>
              <a:rPr lang="en-US" dirty="0" smtClean="0">
                <a:solidFill>
                  <a:schemeClr val="tx1"/>
                </a:solidFill>
              </a:rPr>
              <a:t>@</a:t>
            </a:r>
            <a:r>
              <a:rPr lang="en-US" dirty="0" err="1" smtClean="0">
                <a:solidFill>
                  <a:schemeClr val="tx1"/>
                </a:solidFill>
              </a:rPr>
              <a:t>MyUDP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Device’s Input Buffer where it will stay until a </a:t>
            </a:r>
            <a:r>
              <a:rPr lang="en-US" b="1" dirty="0" smtClean="0">
                <a:solidFill>
                  <a:schemeClr val="tx1"/>
                </a:solidFill>
              </a:rPr>
              <a:t>PACKETIN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is executed to get the data out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4" name="-(@MyUDP Device's structure...)"/>
          <p:cNvSpPr/>
          <p:nvPr/>
        </p:nvSpPr>
        <p:spPr>
          <a:xfrm>
            <a:off x="2323338" y="4171406"/>
            <a:ext cx="3872484" cy="1193188"/>
          </a:xfrm>
          <a:prstGeom prst="wedgeRoundRectCallout">
            <a:avLst>
              <a:gd name="adj1" fmla="val 49428"/>
              <a:gd name="adj2" fmla="val -9715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@</a:t>
            </a:r>
            <a:r>
              <a:rPr lang="en-US" dirty="0" err="1" smtClean="0">
                <a:solidFill>
                  <a:schemeClr val="tx1"/>
                </a:solidFill>
              </a:rPr>
              <a:t>MyUDP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Device’s structure member, </a:t>
            </a:r>
            <a:r>
              <a:rPr lang="en-US" b="1" i="1" dirty="0" err="1" smtClean="0">
                <a:solidFill>
                  <a:schemeClr val="tx1"/>
                </a:solidFill>
              </a:rPr>
              <a:t>PacketAvailable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is set </a:t>
            </a:r>
            <a:r>
              <a:rPr lang="en-US" dirty="0" smtClean="0">
                <a:solidFill>
                  <a:schemeClr val="tx1"/>
                </a:solidFill>
              </a:rPr>
              <a:t>ON </a:t>
            </a:r>
            <a:r>
              <a:rPr lang="en-US" dirty="0" smtClean="0">
                <a:solidFill>
                  <a:schemeClr val="tx1"/>
                </a:solidFill>
              </a:rPr>
              <a:t>indicate </a:t>
            </a:r>
            <a:r>
              <a:rPr lang="en-US" dirty="0" smtClean="0">
                <a:solidFill>
                  <a:schemeClr val="tx1"/>
                </a:solidFill>
              </a:rPr>
              <a:t>one or more packets are </a:t>
            </a:r>
            <a:r>
              <a:rPr lang="en-US" dirty="0" smtClean="0">
                <a:solidFill>
                  <a:schemeClr val="tx1"/>
                </a:solidFill>
              </a:rPr>
              <a:t>currently in the Input Buffer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5" name="-(The logic for...)"/>
          <p:cNvSpPr/>
          <p:nvPr/>
        </p:nvSpPr>
        <p:spPr>
          <a:xfrm>
            <a:off x="1981200" y="3068198"/>
            <a:ext cx="4259732" cy="1193188"/>
          </a:xfrm>
          <a:prstGeom prst="wedgeRoundRectCallout">
            <a:avLst>
              <a:gd name="adj1" fmla="val 60611"/>
              <a:gd name="adj2" fmla="val 48090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logic for the </a:t>
            </a:r>
            <a:r>
              <a:rPr lang="en-US" b="1" dirty="0" smtClean="0">
                <a:solidFill>
                  <a:schemeClr val="tx1"/>
                </a:solidFill>
              </a:rPr>
              <a:t>PACKETIN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can be set to monitor the </a:t>
            </a:r>
            <a:r>
              <a:rPr lang="en-US" b="1" i="1" dirty="0" err="1" smtClean="0">
                <a:solidFill>
                  <a:schemeClr val="tx1"/>
                </a:solidFill>
              </a:rPr>
              <a:t>PacketAvailable</a:t>
            </a:r>
            <a:r>
              <a:rPr lang="en-US" dirty="0" smtClean="0">
                <a:solidFill>
                  <a:schemeClr val="tx1"/>
                </a:solidFill>
              </a:rPr>
              <a:t> bit </a:t>
            </a:r>
            <a:r>
              <a:rPr lang="en-US" dirty="0" smtClean="0">
                <a:solidFill>
                  <a:schemeClr val="tx1"/>
                </a:solidFill>
              </a:rPr>
              <a:t>&amp; when it is executed, will read the data out of the Input Buffer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277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xit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94" grpId="0" animBg="1"/>
      <p:bldP spid="94" grpId="1" animBg="1"/>
      <p:bldP spid="95" grpId="0" animBg="1"/>
      <p:bldP spid="9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8229600" cy="914399"/>
          </a:xfrm>
        </p:spPr>
        <p:txBody>
          <a:bodyPr anchor="t">
            <a:normAutofit/>
          </a:bodyPr>
          <a:lstStyle/>
          <a:p>
            <a:r>
              <a:rPr lang="en-US" dirty="0"/>
              <a:t>Communications – </a:t>
            </a:r>
            <a:r>
              <a:rPr lang="en-US" dirty="0" smtClean="0"/>
              <a:t>Custom </a:t>
            </a:r>
            <a:r>
              <a:rPr lang="en-US" dirty="0" smtClean="0"/>
              <a:t>UDP</a:t>
            </a:r>
            <a:endParaRPr lang="en-US" sz="2800" dirty="0"/>
          </a:p>
        </p:txBody>
      </p:sp>
      <p:pic>
        <p:nvPicPr>
          <p:cNvPr id="32" name="Do-mo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6484192"/>
            <a:ext cx="985838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Host Engineer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9800" y="5949164"/>
            <a:ext cx="985838" cy="535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 numCol="1">
            <a:normAutofit fontScale="77500" lnSpcReduction="20000"/>
          </a:bodyPr>
          <a:lstStyle/>
          <a:p>
            <a:r>
              <a:rPr lang="en-US" b="1" dirty="0" smtClean="0"/>
              <a:t>PACKETOUT “Output Data to Packet Device”</a:t>
            </a:r>
            <a:endParaRPr lang="en-US" b="1" dirty="0"/>
          </a:p>
          <a:p>
            <a:pPr lvl="1"/>
            <a:r>
              <a:rPr lang="en-US" dirty="0" smtClean="0"/>
              <a:t>Writes </a:t>
            </a:r>
            <a:r>
              <a:rPr lang="en-US" dirty="0"/>
              <a:t>data </a:t>
            </a:r>
            <a:r>
              <a:rPr lang="en-US" dirty="0" smtClean="0"/>
              <a:t>to </a:t>
            </a:r>
            <a:r>
              <a:rPr lang="en-US" dirty="0"/>
              <a:t>UDP Device’s </a:t>
            </a:r>
            <a:r>
              <a:rPr lang="en-US" dirty="0" smtClean="0"/>
              <a:t>output </a:t>
            </a:r>
            <a:r>
              <a:rPr lang="en-US" dirty="0"/>
              <a:t>buffer</a:t>
            </a:r>
          </a:p>
          <a:p>
            <a:pPr lvl="1"/>
            <a:r>
              <a:rPr lang="en-US" dirty="0" smtClean="0"/>
              <a:t>Fully </a:t>
            </a:r>
            <a:r>
              <a:rPr lang="en-US" dirty="0"/>
              <a:t>asynchronous instruction (red triangle)</a:t>
            </a:r>
          </a:p>
          <a:p>
            <a:pPr lvl="1"/>
            <a:r>
              <a:rPr lang="en-US" dirty="0"/>
              <a:t>Parameters:</a:t>
            </a:r>
          </a:p>
          <a:p>
            <a:pPr lvl="2"/>
            <a:r>
              <a:rPr lang="en-US" u="sng" dirty="0"/>
              <a:t>Device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smtClean="0"/>
              <a:t>UDP Connection Device</a:t>
            </a:r>
            <a:endParaRPr lang="en-US" dirty="0"/>
          </a:p>
          <a:p>
            <a:pPr lvl="2"/>
            <a:r>
              <a:rPr lang="en-US" dirty="0" smtClean="0"/>
              <a:t>To IP Address: </a:t>
            </a:r>
          </a:p>
          <a:p>
            <a:pPr lvl="3"/>
            <a:r>
              <a:rPr lang="en-US" u="sng" dirty="0" smtClean="0"/>
              <a:t>Variable Address From UDP Read</a:t>
            </a:r>
            <a:r>
              <a:rPr lang="en-US" dirty="0" smtClean="0"/>
              <a:t> – uses IP address read from the last </a:t>
            </a:r>
            <a:r>
              <a:rPr lang="en-US" b="1" dirty="0" smtClean="0">
                <a:solidFill>
                  <a:srgbClr val="00B050"/>
                </a:solidFill>
              </a:rPr>
              <a:t>PACKETIN</a:t>
            </a:r>
            <a:r>
              <a:rPr lang="en-US" dirty="0" smtClean="0"/>
              <a:t> instruction execution</a:t>
            </a:r>
          </a:p>
          <a:p>
            <a:pPr lvl="3"/>
            <a:r>
              <a:rPr lang="en-US" u="sng" dirty="0" smtClean="0"/>
              <a:t>Fixed Address</a:t>
            </a:r>
          </a:p>
          <a:p>
            <a:pPr lvl="2"/>
            <a:r>
              <a:rPr lang="en-US" u="sng" dirty="0" smtClean="0"/>
              <a:t>To UDP Port Number</a:t>
            </a:r>
          </a:p>
          <a:p>
            <a:pPr lvl="2"/>
            <a:r>
              <a:rPr lang="en-US" dirty="0" smtClean="0"/>
              <a:t>Data Source:</a:t>
            </a:r>
            <a:endParaRPr lang="en-US" dirty="0" smtClean="0"/>
          </a:p>
          <a:p>
            <a:pPr lvl="3"/>
            <a:r>
              <a:rPr lang="en-US" u="sng" dirty="0" smtClean="0"/>
              <a:t>String Structure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string to send</a:t>
            </a:r>
            <a:endParaRPr lang="en-US" dirty="0"/>
          </a:p>
          <a:p>
            <a:pPr lvl="3"/>
            <a:r>
              <a:rPr lang="en-US" u="sng" dirty="0" smtClean="0"/>
              <a:t>Numeric Data Block</a:t>
            </a:r>
            <a:endParaRPr lang="en-US" dirty="0"/>
          </a:p>
          <a:p>
            <a:pPr lvl="4"/>
            <a:r>
              <a:rPr lang="en-US" u="sng" dirty="0" smtClean="0"/>
              <a:t>Buffer Start</a:t>
            </a:r>
            <a:r>
              <a:rPr lang="en-US" dirty="0" smtClean="0"/>
              <a:t> – location of start of</a:t>
            </a:r>
            <a:br>
              <a:rPr lang="en-US" dirty="0" smtClean="0"/>
            </a:br>
            <a:r>
              <a:rPr lang="en-US" dirty="0" smtClean="0"/>
              <a:t>data buffer to send</a:t>
            </a:r>
          </a:p>
          <a:p>
            <a:pPr lvl="4"/>
            <a:r>
              <a:rPr lang="en-US" u="sng" dirty="0" smtClean="0"/>
              <a:t>Number of Bytes to Output</a:t>
            </a:r>
          </a:p>
          <a:p>
            <a:pPr lvl="2"/>
            <a:r>
              <a:rPr lang="en-US" u="sng" dirty="0" smtClean="0"/>
              <a:t>On </a:t>
            </a:r>
            <a:r>
              <a:rPr lang="en-US" u="sng" dirty="0" smtClean="0"/>
              <a:t>Success</a:t>
            </a:r>
            <a:r>
              <a:rPr lang="en-US" dirty="0" smtClean="0"/>
              <a:t>: Set bit, JMP to Stage</a:t>
            </a:r>
          </a:p>
          <a:p>
            <a:pPr lvl="2"/>
            <a:r>
              <a:rPr lang="en-US" u="sng" dirty="0" smtClean="0">
                <a:sym typeface="Wingdings" panose="05000000000000000000" pitchFamily="2" charset="2"/>
              </a:rPr>
              <a:t>On Error</a:t>
            </a:r>
            <a:r>
              <a:rPr lang="en-US" dirty="0" smtClean="0">
                <a:sym typeface="Wingdings" panose="05000000000000000000" pitchFamily="2" charset="2"/>
              </a:rPr>
              <a:t>: Set bit, JMP to </a:t>
            </a:r>
            <a:r>
              <a:rPr lang="en-US" dirty="0" smtClean="0">
                <a:sym typeface="Wingdings" panose="05000000000000000000" pitchFamily="2" charset="2"/>
              </a:rPr>
              <a:t>Stage</a:t>
            </a:r>
            <a:br>
              <a:rPr lang="en-US" dirty="0" smtClean="0">
                <a:sym typeface="Wingdings" panose="05000000000000000000" pitchFamily="2" charset="2"/>
              </a:rPr>
            </a:br>
            <a:endParaRPr lang="en-US" dirty="0">
              <a:sym typeface="Wingdings" panose="05000000000000000000" pitchFamily="2" charset="2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429000"/>
            <a:ext cx="303847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/>
          <p:nvPr/>
        </p:nvSpPr>
        <p:spPr>
          <a:xfrm>
            <a:off x="2971800" y="3352800"/>
            <a:ext cx="304800" cy="304800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6786" y="3650504"/>
            <a:ext cx="3876675" cy="294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4078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21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1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4" grpId="0" uiExpand="1" animBg="1"/>
      <p:bldP spid="4" grpId="1" uiExpan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lnDef>
      <a:spPr>
        <a:ln w="31750" cap="rnd">
          <a:solidFill>
            <a:srgbClr val="FF0000"/>
          </a:solidFill>
          <a:headEnd type="none"/>
          <a:tailEnd type="arrow"/>
        </a:ln>
        <a:effectLst>
          <a:outerShdw blurRad="76200" dist="76200" dir="2700000" algn="ctr" rotWithShape="0">
            <a:schemeClr val="bg1">
              <a:lumMod val="50000"/>
            </a:schemeClr>
          </a:outerShdw>
        </a:effectLst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250825</TotalTime>
  <Words>914</Words>
  <Application>Microsoft Office PowerPoint</Application>
  <PresentationFormat>On-screen Show (4:3)</PresentationFormat>
  <Paragraphs>179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Urban</vt:lpstr>
      <vt:lpstr>Do-more Technical Training</vt:lpstr>
      <vt:lpstr>Communications – Custom UDP </vt:lpstr>
      <vt:lpstr>Communications – Custom UDP </vt:lpstr>
      <vt:lpstr>Communications – Custom UDP </vt:lpstr>
      <vt:lpstr>Communications – Custom UDP </vt:lpstr>
      <vt:lpstr>Communications – Custom UDP</vt:lpstr>
      <vt:lpstr>Communications – Custom UDP </vt:lpstr>
      <vt:lpstr>Communications – Custom UDP </vt:lpstr>
      <vt:lpstr>Communications – Custom UDP</vt:lpstr>
      <vt:lpstr>Communications – Custom UDP</vt:lpstr>
      <vt:lpstr>Communications – Custom UDP</vt:lpstr>
      <vt:lpstr>Communications – Custom UDP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Do-more Way</dc:title>
  <dc:creator>Greg</dc:creator>
  <cp:lastModifiedBy>Greg</cp:lastModifiedBy>
  <cp:revision>2026</cp:revision>
  <dcterms:created xsi:type="dcterms:W3CDTF">2014-08-20T17:24:46Z</dcterms:created>
  <dcterms:modified xsi:type="dcterms:W3CDTF">2016-05-26T17:47:47Z</dcterms:modified>
</cp:coreProperties>
</file>