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304" r:id="rId3"/>
    <p:sldId id="282" r:id="rId4"/>
    <p:sldId id="306" r:id="rId5"/>
    <p:sldId id="307" r:id="rId6"/>
    <p:sldId id="305" r:id="rId7"/>
    <p:sldId id="303" r:id="rId8"/>
    <p:sldId id="287" r:id="rId9"/>
    <p:sldId id="294" r:id="rId10"/>
    <p:sldId id="296" r:id="rId11"/>
    <p:sldId id="300" r:id="rId12"/>
    <p:sldId id="30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FF"/>
    <a:srgbClr val="008000"/>
    <a:srgbClr val="FA9106"/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1" autoAdjust="0"/>
    <p:restoredTop sz="95733" autoAdjust="0"/>
  </p:normalViewPr>
  <p:slideViewPr>
    <p:cSldViewPr>
      <p:cViewPr varScale="1">
        <p:scale>
          <a:sx n="109" d="100"/>
          <a:sy n="109" d="100"/>
        </p:scale>
        <p:origin x="-8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24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15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15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12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  <a:p>
            <a:r>
              <a:rPr lang="en-US" sz="2000" dirty="0"/>
              <a:t>(Custom Serial)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Serial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 numCol="1">
            <a:normAutofit fontScale="62500" lnSpcReduction="20000"/>
          </a:bodyPr>
          <a:lstStyle/>
          <a:p>
            <a:r>
              <a:rPr lang="en-US" b="1" dirty="0" smtClean="0"/>
              <a:t>STREAMIN “Stream in Data from Device”</a:t>
            </a:r>
            <a:endParaRPr lang="en-US" b="1" dirty="0"/>
          </a:p>
          <a:p>
            <a:pPr lvl="1"/>
            <a:r>
              <a:rPr lang="en-US" dirty="0" smtClean="0"/>
              <a:t>Reads </a:t>
            </a:r>
            <a:r>
              <a:rPr lang="en-US" dirty="0"/>
              <a:t>data </a:t>
            </a:r>
            <a:r>
              <a:rPr lang="en-US" dirty="0" smtClean="0"/>
              <a:t>from </a:t>
            </a:r>
            <a:r>
              <a:rPr lang="en-US" dirty="0"/>
              <a:t>a </a:t>
            </a:r>
            <a:r>
              <a:rPr lang="en-US" dirty="0" smtClean="0"/>
              <a:t>stream-capable device</a:t>
            </a:r>
            <a:endParaRPr lang="en-US" dirty="0"/>
          </a:p>
          <a:p>
            <a:pPr lvl="1"/>
            <a:r>
              <a:rPr lang="en-US" dirty="0"/>
              <a:t>Fully asynchronous instruction (red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Device</a:t>
            </a:r>
            <a:r>
              <a:rPr lang="en-US" dirty="0"/>
              <a:t> – </a:t>
            </a:r>
            <a:r>
              <a:rPr lang="en-US" dirty="0" smtClean="0"/>
              <a:t>stream-capable Device </a:t>
            </a:r>
          </a:p>
          <a:p>
            <a:pPr lvl="2"/>
            <a:r>
              <a:rPr lang="en-US" dirty="0" smtClean="0"/>
              <a:t>Complete when…</a:t>
            </a:r>
          </a:p>
          <a:p>
            <a:pPr lvl="3"/>
            <a:r>
              <a:rPr lang="en-US" u="sng" dirty="0" smtClean="0"/>
              <a:t>Length is x bytes OR</a:t>
            </a:r>
            <a:endParaRPr lang="en-US" dirty="0"/>
          </a:p>
          <a:p>
            <a:pPr lvl="3"/>
            <a:r>
              <a:rPr lang="en-US" u="sng" dirty="0" err="1" smtClean="0"/>
              <a:t>Delimeter</a:t>
            </a:r>
            <a:r>
              <a:rPr lang="en-US" u="sng" dirty="0" smtClean="0"/>
              <a:t>(s) received OR</a:t>
            </a:r>
          </a:p>
          <a:p>
            <a:pPr lvl="4"/>
            <a:r>
              <a:rPr lang="en-US" dirty="0" smtClean="0"/>
              <a:t>Number of delimiters</a:t>
            </a:r>
          </a:p>
          <a:p>
            <a:pPr lvl="4"/>
            <a:r>
              <a:rPr lang="en-US" dirty="0" smtClean="0"/>
              <a:t>Delimiter characters</a:t>
            </a:r>
          </a:p>
          <a:p>
            <a:pPr lvl="4"/>
            <a:r>
              <a:rPr lang="en-US" u="sng" dirty="0" smtClean="0"/>
              <a:t>Exact sequence</a:t>
            </a:r>
          </a:p>
          <a:p>
            <a:pPr lvl="4"/>
            <a:r>
              <a:rPr lang="en-US" u="sng" dirty="0" smtClean="0"/>
              <a:t>Any one delimiter(s)</a:t>
            </a:r>
          </a:p>
          <a:p>
            <a:pPr lvl="4"/>
            <a:r>
              <a:rPr lang="en-US" u="sng" dirty="0" smtClean="0"/>
              <a:t>Trim Delimiter(s) from Output String</a:t>
            </a:r>
          </a:p>
          <a:p>
            <a:pPr lvl="3"/>
            <a:r>
              <a:rPr lang="en-US" u="sng" dirty="0" smtClean="0"/>
              <a:t>Network Timeout</a:t>
            </a:r>
          </a:p>
          <a:p>
            <a:pPr lvl="3"/>
            <a:r>
              <a:rPr lang="en-US" u="sng" dirty="0" smtClean="0"/>
              <a:t>&lt;Advanced…&gt;</a:t>
            </a:r>
            <a:r>
              <a:rPr lang="en-US" dirty="0" smtClean="0"/>
              <a:t> button</a:t>
            </a:r>
          </a:p>
          <a:p>
            <a:pPr lvl="2"/>
            <a:r>
              <a:rPr lang="en-US" dirty="0" smtClean="0"/>
              <a:t>Data Destination</a:t>
            </a:r>
          </a:p>
          <a:p>
            <a:pPr lvl="3"/>
            <a:r>
              <a:rPr lang="en-US" u="sng" dirty="0" smtClean="0"/>
              <a:t>String Structure</a:t>
            </a:r>
          </a:p>
          <a:p>
            <a:pPr lvl="3"/>
            <a:r>
              <a:rPr lang="en-US" u="sng" dirty="0" smtClean="0"/>
              <a:t>Numeric Data Block</a:t>
            </a:r>
          </a:p>
          <a:p>
            <a:pPr lvl="4"/>
            <a:r>
              <a:rPr lang="en-US" u="sng" dirty="0" smtClean="0"/>
              <a:t>Start Address</a:t>
            </a:r>
          </a:p>
          <a:p>
            <a:pPr lvl="4"/>
            <a:r>
              <a:rPr lang="en-US" u="sng" dirty="0" smtClean="0"/>
              <a:t>Buffer Size in Bytes</a:t>
            </a:r>
          </a:p>
          <a:p>
            <a:pPr lvl="4"/>
            <a:r>
              <a:rPr lang="en-US" u="sng" dirty="0" smtClean="0"/>
              <a:t>Number of Bytes Read</a:t>
            </a:r>
          </a:p>
          <a:p>
            <a:pPr lvl="2"/>
            <a:r>
              <a:rPr lang="en-US" dirty="0" smtClean="0"/>
              <a:t>Endian Settings: </a:t>
            </a:r>
            <a:r>
              <a:rPr lang="en-US" u="sng" dirty="0" smtClean="0">
                <a:sym typeface="Wingdings" panose="05000000000000000000" pitchFamily="2" charset="2"/>
              </a:rPr>
              <a:t>Swap Byte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u="sng" dirty="0" smtClean="0">
                <a:sym typeface="Wingdings" panose="05000000000000000000" pitchFamily="2" charset="2"/>
              </a:rPr>
              <a:t>Swap Word</a:t>
            </a:r>
          </a:p>
          <a:p>
            <a:pPr lvl="2"/>
            <a:r>
              <a:rPr lang="en-US" u="sng" dirty="0" smtClean="0">
                <a:sym typeface="Wingdings" panose="05000000000000000000" pitchFamily="2" charset="2"/>
              </a:rPr>
              <a:t>On Success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u="sng" dirty="0" smtClean="0">
                <a:sym typeface="Wingdings" panose="05000000000000000000" pitchFamily="2" charset="2"/>
              </a:rPr>
              <a:t>On Error</a:t>
            </a:r>
            <a:r>
              <a:rPr lang="en-US" dirty="0" smtClean="0">
                <a:sym typeface="Wingdings" panose="05000000000000000000" pitchFamily="2" charset="2"/>
              </a:rPr>
              <a:t>: Set bit, JMP to Stage</a:t>
            </a: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4098" name="STREAMIN-Displa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389" y="2216304"/>
            <a:ext cx="3038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5715000" y="2090031"/>
            <a:ext cx="304800" cy="3048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9" name="STREAMIN-Edi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105932"/>
            <a:ext cx="3286125" cy="3843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Advanced Sett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126" y="4468974"/>
            <a:ext cx="2746874" cy="192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-(When attempting to...)"/>
          <p:cNvSpPr/>
          <p:nvPr/>
        </p:nvSpPr>
        <p:spPr>
          <a:xfrm>
            <a:off x="1144684" y="4708501"/>
            <a:ext cx="4685705" cy="1443758"/>
          </a:xfrm>
          <a:prstGeom prst="wedgeRoundRectCallout">
            <a:avLst>
              <a:gd name="adj1" fmla="val 49274"/>
              <a:gd name="adj2" fmla="val -11296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When attempting to get a </a:t>
            </a:r>
            <a:r>
              <a:rPr lang="en-US" b="1" dirty="0" smtClean="0">
                <a:solidFill>
                  <a:schemeClr val="tx1"/>
                </a:solidFill>
              </a:rPr>
              <a:t>STREAMIN</a:t>
            </a:r>
            <a:r>
              <a:rPr lang="en-US" dirty="0" smtClean="0">
                <a:solidFill>
                  <a:schemeClr val="tx1"/>
                </a:solidFill>
              </a:rPr>
              <a:t> to work the first time, t</a:t>
            </a:r>
            <a:r>
              <a:rPr lang="en-US" dirty="0" smtClean="0">
                <a:solidFill>
                  <a:schemeClr val="tx1"/>
                </a:solidFill>
              </a:rPr>
              <a:t>he importance of </a:t>
            </a:r>
            <a:r>
              <a:rPr lang="en-US" i="1" dirty="0" smtClean="0">
                <a:solidFill>
                  <a:schemeClr val="tx1"/>
                </a:solidFill>
              </a:rPr>
              <a:t>Network Timeout</a:t>
            </a:r>
            <a:r>
              <a:rPr lang="en-US" dirty="0" smtClean="0">
                <a:solidFill>
                  <a:schemeClr val="tx1"/>
                </a:solidFill>
              </a:rPr>
              <a:t> cannot be overstressed because </a:t>
            </a:r>
            <a:r>
              <a:rPr lang="en-US" dirty="0" smtClean="0">
                <a:solidFill>
                  <a:schemeClr val="tx1"/>
                </a:solidFill>
              </a:rPr>
              <a:t>without it the </a:t>
            </a:r>
            <a:r>
              <a:rPr lang="en-US" b="1" dirty="0" smtClean="0">
                <a:solidFill>
                  <a:schemeClr val="tx1"/>
                </a:solidFill>
              </a:rPr>
              <a:t>STREAMIN</a:t>
            </a:r>
            <a:r>
              <a:rPr lang="en-US" dirty="0" smtClean="0">
                <a:solidFill>
                  <a:schemeClr val="tx1"/>
                </a:solidFill>
              </a:rPr>
              <a:t> has potential to lock the streaming Device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6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2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1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1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1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1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21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81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1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4" grpId="0" animBg="1"/>
      <p:bldP spid="4" grpId="1" animBg="1"/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2364"/>
            <a:ext cx="8229600" cy="1066800"/>
          </a:xfrm>
        </p:spPr>
        <p:txBody>
          <a:bodyPr/>
          <a:lstStyle/>
          <a:p>
            <a:r>
              <a:rPr lang="en-US" dirty="0"/>
              <a:t>Communications – </a:t>
            </a:r>
            <a:r>
              <a:rPr lang="en-US" dirty="0" smtClean="0"/>
              <a:t>Custom Serial</a:t>
            </a:r>
            <a:endParaRPr lang="en-US" dirty="0"/>
          </a:p>
        </p:txBody>
      </p:sp>
      <p:sp>
        <p:nvSpPr>
          <p:cNvPr id="4" name="Do-more 1"/>
          <p:cNvSpPr/>
          <p:nvPr/>
        </p:nvSpPr>
        <p:spPr>
          <a:xfrm>
            <a:off x="533400" y="3276600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Do-more CPU</a:t>
            </a:r>
          </a:p>
        </p:txBody>
      </p:sp>
      <p:sp>
        <p:nvSpPr>
          <p:cNvPr id="6" name="STREAMOUT"/>
          <p:cNvSpPr/>
          <p:nvPr/>
        </p:nvSpPr>
        <p:spPr>
          <a:xfrm>
            <a:off x="1161119" y="3971969"/>
            <a:ext cx="1227208" cy="3575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STREAMOUT</a:t>
            </a:r>
            <a:endParaRPr lang="en-US" sz="1200" dirty="0"/>
          </a:p>
        </p:txBody>
      </p:sp>
      <p:sp>
        <p:nvSpPr>
          <p:cNvPr id="9" name="--&gt;Comm"/>
          <p:cNvSpPr/>
          <p:nvPr/>
        </p:nvSpPr>
        <p:spPr>
          <a:xfrm>
            <a:off x="4095206" y="3922123"/>
            <a:ext cx="933994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Built-In 1"/>
          <p:cNvSpPr/>
          <p:nvPr/>
        </p:nvSpPr>
        <p:spPr>
          <a:xfrm>
            <a:off x="3798026" y="3998323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evice 1"/>
          <p:cNvSpPr/>
          <p:nvPr/>
        </p:nvSpPr>
        <p:spPr>
          <a:xfrm>
            <a:off x="2642936" y="3958045"/>
            <a:ext cx="938464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@</a:t>
            </a:r>
            <a:r>
              <a:rPr lang="en-US" sz="1200" dirty="0" err="1" smtClean="0"/>
              <a:t>IntSerial</a:t>
            </a:r>
            <a:endParaRPr lang="en-US" sz="1200" dirty="0"/>
          </a:p>
        </p:txBody>
      </p:sp>
      <p:cxnSp>
        <p:nvCxnSpPr>
          <p:cNvPr id="20" name="--&gt;Inst-Device"/>
          <p:cNvCxnSpPr>
            <a:stCxn id="6" idx="3"/>
            <a:endCxn id="18" idx="1"/>
          </p:cNvCxnSpPr>
          <p:nvPr/>
        </p:nvCxnSpPr>
        <p:spPr>
          <a:xfrm flipV="1">
            <a:off x="2388327" y="4148545"/>
            <a:ext cx="254609" cy="2179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--&gt;Device-Port"/>
          <p:cNvCxnSpPr/>
          <p:nvPr/>
        </p:nvCxnSpPr>
        <p:spPr>
          <a:xfrm flipV="1">
            <a:off x="3569426" y="4146367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-more 2"/>
          <p:cNvSpPr/>
          <p:nvPr/>
        </p:nvSpPr>
        <p:spPr>
          <a:xfrm>
            <a:off x="5334000" y="3276600"/>
            <a:ext cx="3276600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Do-more CPU</a:t>
            </a:r>
          </a:p>
        </p:txBody>
      </p:sp>
      <p:sp>
        <p:nvSpPr>
          <p:cNvPr id="8" name="Memory 2"/>
          <p:cNvSpPr/>
          <p:nvPr/>
        </p:nvSpPr>
        <p:spPr>
          <a:xfrm>
            <a:off x="7620000" y="3538536"/>
            <a:ext cx="829817" cy="2714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Memory</a:t>
            </a:r>
            <a:endParaRPr lang="en-US" sz="1200" dirty="0"/>
          </a:p>
        </p:txBody>
      </p:sp>
      <p:sp>
        <p:nvSpPr>
          <p:cNvPr id="26" name="Built-In 2"/>
          <p:cNvSpPr/>
          <p:nvPr/>
        </p:nvSpPr>
        <p:spPr>
          <a:xfrm>
            <a:off x="5181600" y="3998323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Device 2"/>
          <p:cNvSpPr/>
          <p:nvPr/>
        </p:nvSpPr>
        <p:spPr>
          <a:xfrm>
            <a:off x="5670992" y="3958045"/>
            <a:ext cx="1032310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@</a:t>
            </a:r>
            <a:r>
              <a:rPr lang="en-US" sz="1200" dirty="0" err="1"/>
              <a:t>IntSerial</a:t>
            </a:r>
            <a:endParaRPr lang="en-US" sz="1200" dirty="0"/>
          </a:p>
        </p:txBody>
      </p:sp>
      <p:cxnSp>
        <p:nvCxnSpPr>
          <p:cNvPr id="28" name="--&gt;Device-Inst"/>
          <p:cNvCxnSpPr/>
          <p:nvPr/>
        </p:nvCxnSpPr>
        <p:spPr>
          <a:xfrm>
            <a:off x="6705600" y="4144736"/>
            <a:ext cx="267663" cy="598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--&gt;Port-Device"/>
          <p:cNvCxnSpPr>
            <a:endCxn id="27" idx="1"/>
          </p:cNvCxnSpPr>
          <p:nvPr/>
        </p:nvCxnSpPr>
        <p:spPr>
          <a:xfrm>
            <a:off x="5360126" y="4148545"/>
            <a:ext cx="310866" cy="0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Initiator"/>
          <p:cNvSpPr txBox="1"/>
          <p:nvPr/>
        </p:nvSpPr>
        <p:spPr>
          <a:xfrm>
            <a:off x="605830" y="2912626"/>
            <a:ext cx="296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General Purpose (Initiator)</a:t>
            </a:r>
            <a:endParaRPr lang="en-US" dirty="0"/>
          </a:p>
        </p:txBody>
      </p:sp>
      <p:sp>
        <p:nvSpPr>
          <p:cNvPr id="37" name="Listener"/>
          <p:cNvSpPr txBox="1"/>
          <p:nvPr/>
        </p:nvSpPr>
        <p:spPr>
          <a:xfrm>
            <a:off x="5505147" y="2895515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General Purpose (Listener)</a:t>
            </a:r>
            <a:endParaRPr lang="en-US" dirty="0"/>
          </a:p>
        </p:txBody>
      </p:sp>
      <p:sp>
        <p:nvSpPr>
          <p:cNvPr id="19" name="STREAMIN"/>
          <p:cNvSpPr/>
          <p:nvPr/>
        </p:nvSpPr>
        <p:spPr>
          <a:xfrm>
            <a:off x="6975403" y="3971969"/>
            <a:ext cx="1014222" cy="3575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STREAMIN</a:t>
            </a:r>
            <a:endParaRPr lang="en-US" sz="1200" dirty="0"/>
          </a:p>
        </p:txBody>
      </p:sp>
      <p:sp>
        <p:nvSpPr>
          <p:cNvPr id="21" name="Memory 1"/>
          <p:cNvSpPr/>
          <p:nvPr/>
        </p:nvSpPr>
        <p:spPr>
          <a:xfrm>
            <a:off x="636426" y="3623035"/>
            <a:ext cx="829817" cy="2714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Memory</a:t>
            </a:r>
            <a:endParaRPr lang="en-US" sz="1200" dirty="0"/>
          </a:p>
        </p:txBody>
      </p:sp>
      <p:cxnSp>
        <p:nvCxnSpPr>
          <p:cNvPr id="5" name="--&gt;Inst-Mem"/>
          <p:cNvCxnSpPr>
            <a:stCxn id="19" idx="3"/>
          </p:cNvCxnSpPr>
          <p:nvPr/>
        </p:nvCxnSpPr>
        <p:spPr>
          <a:xfrm flipV="1">
            <a:off x="7989625" y="3810000"/>
            <a:ext cx="274202" cy="340724"/>
          </a:xfrm>
          <a:prstGeom prst="bentConnector2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--&gt;Mem-Inst"/>
          <p:cNvCxnSpPr/>
          <p:nvPr/>
        </p:nvCxnSpPr>
        <p:spPr>
          <a:xfrm>
            <a:off x="762000" y="3894499"/>
            <a:ext cx="399119" cy="256225"/>
          </a:xfrm>
          <a:prstGeom prst="bentConnector3">
            <a:avLst>
              <a:gd name="adj1" fmla="val -185"/>
            </a:avLst>
          </a:prstGeom>
          <a:ln w="31750" cap="rnd">
            <a:solidFill>
              <a:srgbClr val="FFFF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24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2" grpId="0" animBg="1"/>
      <p:bldP spid="18" grpId="0" animBg="1"/>
      <p:bldP spid="24" grpId="0" animBg="1"/>
      <p:bldP spid="8" grpId="0" animBg="1"/>
      <p:bldP spid="26" grpId="0" animBg="1"/>
      <p:bldP spid="27" grpId="0" animBg="1"/>
      <p:bldP spid="36" grpId="0"/>
      <p:bldP spid="37" grpId="0"/>
      <p:bldP spid="19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Serial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841128"/>
          </a:xfrm>
        </p:spPr>
        <p:txBody>
          <a:bodyPr numCol="1">
            <a:normAutofit lnSpcReduction="10000"/>
          </a:bodyPr>
          <a:lstStyle/>
          <a:p>
            <a:r>
              <a:rPr lang="en-US" b="1" dirty="0" smtClean="0"/>
              <a:t>Communications Test</a:t>
            </a:r>
          </a:p>
          <a:p>
            <a:pPr lvl="1"/>
            <a:r>
              <a:rPr lang="en-US" b="1" dirty="0" smtClean="0"/>
              <a:t>Commands delimited by &lt;CR&gt;&lt;LF&gt;:</a:t>
            </a:r>
          </a:p>
          <a:p>
            <a:pPr lvl="2"/>
            <a:r>
              <a:rPr lang="en-US" b="1" u="sng" dirty="0" smtClean="0"/>
              <a:t>TIME</a:t>
            </a:r>
          </a:p>
          <a:p>
            <a:pPr lvl="3"/>
            <a:r>
              <a:rPr lang="en-US" dirty="0" smtClean="0"/>
              <a:t>Response: “Current PLC Time is: 04:02:14 PM”</a:t>
            </a:r>
            <a:endParaRPr lang="en-US" dirty="0" smtClean="0"/>
          </a:p>
          <a:p>
            <a:pPr lvl="2"/>
            <a:r>
              <a:rPr lang="en-US" b="1" u="sng" dirty="0" smtClean="0"/>
              <a:t>DATE</a:t>
            </a:r>
          </a:p>
          <a:p>
            <a:pPr lvl="3"/>
            <a:r>
              <a:rPr lang="en-US" dirty="0" smtClean="0"/>
              <a:t>Response: “Current PLC Date is: 3/11/2016”</a:t>
            </a:r>
          </a:p>
          <a:p>
            <a:pPr lvl="2"/>
            <a:r>
              <a:rPr lang="en-US" b="1" u="sng" dirty="0" smtClean="0"/>
              <a:t>SCANTIME</a:t>
            </a:r>
          </a:p>
          <a:p>
            <a:pPr lvl="3"/>
            <a:r>
              <a:rPr lang="en-US" dirty="0" smtClean="0"/>
              <a:t>Response: “Current PLC Scan Time is: 561us”</a:t>
            </a:r>
          </a:p>
          <a:p>
            <a:pPr lvl="2"/>
            <a:r>
              <a:rPr lang="en-US" b="1" u="sng" dirty="0" smtClean="0"/>
              <a:t>FIRMWARE</a:t>
            </a:r>
          </a:p>
          <a:p>
            <a:pPr lvl="3"/>
            <a:r>
              <a:rPr lang="en-US" dirty="0" smtClean="0"/>
              <a:t>Response: “Current PLC Firmware is: 176201”</a:t>
            </a:r>
          </a:p>
          <a:p>
            <a:pPr lvl="2"/>
            <a:r>
              <a:rPr lang="en-US" b="1" u="sng" dirty="0" smtClean="0"/>
              <a:t>IPADDRESS</a:t>
            </a:r>
          </a:p>
          <a:p>
            <a:pPr lvl="3"/>
            <a:r>
              <a:rPr lang="en-US" dirty="0" smtClean="0"/>
              <a:t>Response: “Current PLC IP Address is: 10.1.1.200”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616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Serial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dirty="0"/>
              <a:t>Do-more built-in serial port</a:t>
            </a:r>
          </a:p>
          <a:p>
            <a:r>
              <a:rPr lang="en-US" dirty="0"/>
              <a:t>Do-more </a:t>
            </a:r>
            <a:r>
              <a:rPr lang="en-US" dirty="0" smtClean="0"/>
              <a:t>with SERIO/SERIO4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4" y="2887393"/>
            <a:ext cx="3305175" cy="306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773141"/>
            <a:ext cx="20193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35041"/>
            <a:ext cx="2209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8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Serial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/>
              <a:t>Serial</a:t>
            </a:r>
            <a:r>
              <a:rPr lang="en-US" dirty="0"/>
              <a:t> &amp; </a:t>
            </a:r>
            <a:r>
              <a:rPr lang="en-US" b="1" dirty="0"/>
              <a:t>TCP Protocols </a:t>
            </a:r>
            <a:r>
              <a:rPr lang="en-US" dirty="0"/>
              <a:t>are </a:t>
            </a:r>
            <a:r>
              <a:rPr lang="en-US" u="sng" dirty="0"/>
              <a:t>streams</a:t>
            </a:r>
            <a:r>
              <a:rPr lang="en-US" dirty="0"/>
              <a:t> of data</a:t>
            </a:r>
          </a:p>
          <a:p>
            <a:r>
              <a:rPr lang="en-US" b="1" dirty="0"/>
              <a:t>Serial</a:t>
            </a:r>
            <a:r>
              <a:rPr lang="en-US" dirty="0"/>
              <a:t> medium is usually a private conversation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3945007"/>
            <a:ext cx="1714500" cy="2266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5300" y="4097407"/>
            <a:ext cx="1714500" cy="2114550"/>
          </a:xfrm>
          <a:prstGeom prst="rect">
            <a:avLst/>
          </a:prstGeom>
        </p:spPr>
      </p:pic>
      <p:sp>
        <p:nvSpPr>
          <p:cNvPr id="6" name="&quot;I need...&quot;"/>
          <p:cNvSpPr/>
          <p:nvPr/>
        </p:nvSpPr>
        <p:spPr>
          <a:xfrm>
            <a:off x="3124200" y="2723370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 need to give you the latest data on the weather.</a:t>
            </a:r>
          </a:p>
        </p:txBody>
      </p:sp>
      <p:sp>
        <p:nvSpPr>
          <p:cNvPr id="20" name="What type..."/>
          <p:cNvSpPr/>
          <p:nvPr/>
        </p:nvSpPr>
        <p:spPr>
          <a:xfrm>
            <a:off x="3425038" y="5334711"/>
            <a:ext cx="2204132" cy="877246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ENGINEERING: What type of data will be sent?</a:t>
            </a:r>
          </a:p>
        </p:txBody>
      </p:sp>
      <p:sp>
        <p:nvSpPr>
          <p:cNvPr id="13" name="&quot;OK, but...&quot;"/>
          <p:cNvSpPr/>
          <p:nvPr/>
        </p:nvSpPr>
        <p:spPr>
          <a:xfrm>
            <a:off x="3815668" y="2729329"/>
            <a:ext cx="2204132" cy="877246"/>
          </a:xfrm>
          <a:prstGeom prst="wedgeRoundRectCallout">
            <a:avLst>
              <a:gd name="adj1" fmla="val 68278"/>
              <a:gd name="adj2" fmla="val 117905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OK, but don’t talk too slow; I’ve got other things to do.</a:t>
            </a:r>
          </a:p>
        </p:txBody>
      </p:sp>
      <p:sp>
        <p:nvSpPr>
          <p:cNvPr id="21" name="How is..."/>
          <p:cNvSpPr/>
          <p:nvPr/>
        </p:nvSpPr>
        <p:spPr>
          <a:xfrm>
            <a:off x="3422690" y="5360499"/>
            <a:ext cx="2204132" cy="877246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ENGINEERING: How is the data transmitted?</a:t>
            </a:r>
          </a:p>
        </p:txBody>
      </p:sp>
      <p:sp>
        <p:nvSpPr>
          <p:cNvPr id="14" name="&quot;OK. I will...&quot;"/>
          <p:cNvSpPr/>
          <p:nvPr/>
        </p:nvSpPr>
        <p:spPr>
          <a:xfrm>
            <a:off x="3135920" y="2701193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OK. I will talk at this rate and only to you.</a:t>
            </a:r>
          </a:p>
        </p:txBody>
      </p:sp>
      <p:sp>
        <p:nvSpPr>
          <p:cNvPr id="16" name="&quot;How will...&quot;"/>
          <p:cNvSpPr/>
          <p:nvPr/>
        </p:nvSpPr>
        <p:spPr>
          <a:xfrm>
            <a:off x="3624090" y="2741049"/>
            <a:ext cx="2667000" cy="877246"/>
          </a:xfrm>
          <a:prstGeom prst="wedgeRoundRectCallout">
            <a:avLst>
              <a:gd name="adj1" fmla="val 55091"/>
              <a:gd name="adj2" fmla="val 11630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 will I know when the conversation is complete?</a:t>
            </a:r>
          </a:p>
        </p:txBody>
      </p:sp>
      <p:sp>
        <p:nvSpPr>
          <p:cNvPr id="22" name="How will..."/>
          <p:cNvSpPr/>
          <p:nvPr/>
        </p:nvSpPr>
        <p:spPr>
          <a:xfrm>
            <a:off x="3434410" y="5358151"/>
            <a:ext cx="2204132" cy="877246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ENGINEERING: How will the data end?</a:t>
            </a:r>
          </a:p>
        </p:txBody>
      </p:sp>
      <p:sp>
        <p:nvSpPr>
          <p:cNvPr id="17" name="&quot;I'll say...&quot;"/>
          <p:cNvSpPr/>
          <p:nvPr/>
        </p:nvSpPr>
        <p:spPr>
          <a:xfrm>
            <a:off x="3124200" y="2701193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I’ll say ‘bye’.</a:t>
            </a:r>
          </a:p>
        </p:txBody>
      </p:sp>
      <p:sp>
        <p:nvSpPr>
          <p:cNvPr id="23" name="&quot;I'm only...&quot;"/>
          <p:cNvSpPr/>
          <p:nvPr/>
        </p:nvSpPr>
        <p:spPr>
          <a:xfrm>
            <a:off x="3107784" y="2712913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I’m only going to give you 5 data points.</a:t>
            </a:r>
          </a:p>
        </p:txBody>
      </p:sp>
      <p:sp>
        <p:nvSpPr>
          <p:cNvPr id="18" name="&quot;OK, I'm...&quot;"/>
          <p:cNvSpPr/>
          <p:nvPr/>
        </p:nvSpPr>
        <p:spPr>
          <a:xfrm>
            <a:off x="3869592" y="2757465"/>
            <a:ext cx="2204132" cy="877246"/>
          </a:xfrm>
          <a:prstGeom prst="wedgeRoundRectCallout">
            <a:avLst>
              <a:gd name="adj1" fmla="val 68278"/>
              <a:gd name="adj2" fmla="val 117905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OK, I’m listening…</a:t>
            </a:r>
          </a:p>
        </p:txBody>
      </p:sp>
      <p:sp>
        <p:nvSpPr>
          <p:cNvPr id="24" name="IMPLIMENTATION: Partner..."/>
          <p:cNvSpPr/>
          <p:nvPr/>
        </p:nvSpPr>
        <p:spPr>
          <a:xfrm>
            <a:off x="3307087" y="5324451"/>
            <a:ext cx="2435338" cy="912865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IMPLIMENTATION: Partner listens.</a:t>
            </a:r>
          </a:p>
        </p:txBody>
      </p:sp>
      <p:sp>
        <p:nvSpPr>
          <p:cNvPr id="19" name="&quot;&lt;stream of...&quot;"/>
          <p:cNvSpPr/>
          <p:nvPr/>
        </p:nvSpPr>
        <p:spPr>
          <a:xfrm>
            <a:off x="3093716" y="2735189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Stream of weather data…</a:t>
            </a:r>
          </a:p>
        </p:txBody>
      </p:sp>
      <p:sp>
        <p:nvSpPr>
          <p:cNvPr id="25" name="&quot;Bye&quot;"/>
          <p:cNvSpPr/>
          <p:nvPr/>
        </p:nvSpPr>
        <p:spPr>
          <a:xfrm>
            <a:off x="3035096" y="2760977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Bye</a:t>
            </a:r>
          </a:p>
        </p:txBody>
      </p:sp>
      <p:sp>
        <p:nvSpPr>
          <p:cNvPr id="26" name="IMPLIMENTATION: Transfer"/>
          <p:cNvSpPr/>
          <p:nvPr/>
        </p:nvSpPr>
        <p:spPr>
          <a:xfrm>
            <a:off x="3318807" y="5334197"/>
            <a:ext cx="2435338" cy="912865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IMPLIMENTATION: Transfer complete</a:t>
            </a:r>
          </a:p>
        </p:txBody>
      </p:sp>
      <p:sp>
        <p:nvSpPr>
          <p:cNvPr id="27" name="&quot;Thanks&quot;"/>
          <p:cNvSpPr/>
          <p:nvPr/>
        </p:nvSpPr>
        <p:spPr>
          <a:xfrm>
            <a:off x="3891868" y="2777393"/>
            <a:ext cx="2204132" cy="877246"/>
          </a:xfrm>
          <a:prstGeom prst="wedgeRoundRectCallout">
            <a:avLst>
              <a:gd name="adj1" fmla="val 68278"/>
              <a:gd name="adj2" fmla="val 117905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Thanks.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4072" y="4114764"/>
            <a:ext cx="1714500" cy="2114550"/>
          </a:xfrm>
          <a:prstGeom prst="rect">
            <a:avLst/>
          </a:prstGeom>
        </p:spPr>
      </p:pic>
      <p:sp>
        <p:nvSpPr>
          <p:cNvPr id="29" name="IMPLIMENTATION: (Processes)"/>
          <p:cNvSpPr/>
          <p:nvPr/>
        </p:nvSpPr>
        <p:spPr>
          <a:xfrm>
            <a:off x="3326067" y="5335535"/>
            <a:ext cx="2435338" cy="912865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IMPLIMENTATION: (Processes data)</a:t>
            </a:r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57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6" grpId="0" animBg="1"/>
      <p:bldP spid="6" grpId="1" animBg="1"/>
      <p:bldP spid="20" grpId="0" animBg="1"/>
      <p:bldP spid="20" grpId="1" animBg="1"/>
      <p:bldP spid="13" grpId="0" animBg="1"/>
      <p:bldP spid="13" grpId="1" animBg="1"/>
      <p:bldP spid="21" grpId="0" animBg="1"/>
      <p:bldP spid="21" grpId="1" animBg="1"/>
      <p:bldP spid="14" grpId="0" animBg="1"/>
      <p:bldP spid="14" grpId="1" animBg="1"/>
      <p:bldP spid="16" grpId="0" animBg="1"/>
      <p:bldP spid="16" grpId="1" animBg="1"/>
      <p:bldP spid="22" grpId="0" animBg="1"/>
      <p:bldP spid="22" grpId="1" animBg="1"/>
      <p:bldP spid="17" grpId="0" animBg="1"/>
      <p:bldP spid="17" grpId="1" animBg="1"/>
      <p:bldP spid="23" grpId="0" animBg="1"/>
      <p:bldP spid="23" grpId="1" animBg="1"/>
      <p:bldP spid="18" grpId="0" animBg="1"/>
      <p:bldP spid="18" grpId="1" animBg="1"/>
      <p:bldP spid="24" grpId="0" animBg="1"/>
      <p:bldP spid="24" grpId="1" animBg="1"/>
      <p:bldP spid="19" grpId="0" animBg="1"/>
      <p:bldP spid="19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Serial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 smtClean="0"/>
              <a:t>TCP Protocol</a:t>
            </a:r>
            <a:r>
              <a:rPr lang="en-US" dirty="0" smtClean="0"/>
              <a:t> </a:t>
            </a:r>
            <a:r>
              <a:rPr lang="en-US" dirty="0"/>
              <a:t>medium is </a:t>
            </a:r>
            <a:r>
              <a:rPr lang="en-US" dirty="0" smtClean="0"/>
              <a:t>a </a:t>
            </a:r>
            <a:r>
              <a:rPr lang="en-US" dirty="0"/>
              <a:t>network</a:t>
            </a:r>
          </a:p>
          <a:p>
            <a:r>
              <a:rPr lang="en-US" b="1" dirty="0"/>
              <a:t>TCP</a:t>
            </a:r>
            <a:r>
              <a:rPr lang="en-US" dirty="0"/>
              <a:t> is connection-based </a:t>
            </a:r>
            <a:r>
              <a:rPr lang="en-US" dirty="0" smtClean="0"/>
              <a:t>protocol</a:t>
            </a:r>
            <a:endParaRPr lang="en-US" dirty="0"/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Ma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199" y="2697746"/>
            <a:ext cx="791401" cy="1046408"/>
          </a:xfrm>
          <a:prstGeom prst="rect">
            <a:avLst/>
          </a:prstGeom>
        </p:spPr>
      </p:pic>
      <p:pic>
        <p:nvPicPr>
          <p:cNvPr id="5" name="Woma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1130" y="2767242"/>
            <a:ext cx="788670" cy="972693"/>
          </a:xfrm>
          <a:prstGeom prst="rect">
            <a:avLst/>
          </a:prstGeom>
        </p:spPr>
      </p:pic>
      <p:pic>
        <p:nvPicPr>
          <p:cNvPr id="3" name="M-Phon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123591"/>
            <a:ext cx="616344" cy="616344"/>
          </a:xfrm>
          <a:prstGeom prst="rect">
            <a:avLst/>
          </a:prstGeom>
        </p:spPr>
      </p:pic>
      <p:pic>
        <p:nvPicPr>
          <p:cNvPr id="8" name="W-Phon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689" y="3093096"/>
            <a:ext cx="646838" cy="646838"/>
          </a:xfrm>
          <a:prstGeom prst="rect">
            <a:avLst/>
          </a:prstGeom>
        </p:spPr>
      </p:pic>
      <p:sp>
        <p:nvSpPr>
          <p:cNvPr id="12" name="Dial"/>
          <p:cNvSpPr/>
          <p:nvPr/>
        </p:nvSpPr>
        <p:spPr>
          <a:xfrm>
            <a:off x="2286000" y="2895600"/>
            <a:ext cx="1143000" cy="8443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Dial</a:t>
            </a:r>
          </a:p>
        </p:txBody>
      </p:sp>
      <p:sp>
        <p:nvSpPr>
          <p:cNvPr id="37" name="Ring"/>
          <p:cNvSpPr/>
          <p:nvPr/>
        </p:nvSpPr>
        <p:spPr>
          <a:xfrm>
            <a:off x="5410200" y="2895599"/>
            <a:ext cx="1202662" cy="8443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Ring</a:t>
            </a:r>
          </a:p>
        </p:txBody>
      </p:sp>
      <p:cxnSp>
        <p:nvCxnSpPr>
          <p:cNvPr id="39" name="--&gt; Call"/>
          <p:cNvCxnSpPr/>
          <p:nvPr/>
        </p:nvCxnSpPr>
        <p:spPr>
          <a:xfrm>
            <a:off x="3581400" y="3276600"/>
            <a:ext cx="1676400" cy="0"/>
          </a:xfrm>
          <a:prstGeom prst="straightConnector1">
            <a:avLst/>
          </a:prstGeom>
          <a:ln w="50800" cap="rnd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-(A &quot;connection&quot; must...)"/>
          <p:cNvSpPr/>
          <p:nvPr/>
        </p:nvSpPr>
        <p:spPr>
          <a:xfrm>
            <a:off x="727633" y="4266468"/>
            <a:ext cx="4259734" cy="1443755"/>
          </a:xfrm>
          <a:prstGeom prst="wedgeRoundRectCallout">
            <a:avLst>
              <a:gd name="adj1" fmla="val 40812"/>
              <a:gd name="adj2" fmla="val -11783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“connection” must be </a:t>
            </a:r>
            <a:r>
              <a:rPr lang="en-US" dirty="0" smtClean="0">
                <a:solidFill>
                  <a:schemeClr val="tx1"/>
                </a:solidFill>
              </a:rPr>
              <a:t>established </a:t>
            </a:r>
            <a:r>
              <a:rPr lang="en-US" dirty="0" smtClean="0">
                <a:solidFill>
                  <a:schemeClr val="tx1"/>
                </a:solidFill>
              </a:rPr>
              <a:t>before a conversation can take place. The client (man) must call the server (woman). One is initiating and the other is listening.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--&gt; Connection"/>
          <p:cNvCxnSpPr/>
          <p:nvPr/>
        </p:nvCxnSpPr>
        <p:spPr>
          <a:xfrm>
            <a:off x="2216544" y="3276600"/>
            <a:ext cx="4432145" cy="0"/>
          </a:xfrm>
          <a:prstGeom prst="line">
            <a:avLst/>
          </a:prstGeom>
          <a:ln w="31750" cap="rnd">
            <a:solidFill>
              <a:srgbClr val="00B05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-(Hello)"/>
          <p:cNvSpPr/>
          <p:nvPr/>
        </p:nvSpPr>
        <p:spPr>
          <a:xfrm>
            <a:off x="5753556" y="3781759"/>
            <a:ext cx="1028244" cy="409241"/>
          </a:xfrm>
          <a:prstGeom prst="wedgeRoundRectCallout">
            <a:avLst>
              <a:gd name="adj1" fmla="val 100119"/>
              <a:gd name="adj2" fmla="val -7043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Hello?</a:t>
            </a:r>
            <a:endParaRPr lang="en-US" dirty="0"/>
          </a:p>
        </p:txBody>
      </p:sp>
      <p:sp>
        <p:nvSpPr>
          <p:cNvPr id="25" name="-(Can we talk?)"/>
          <p:cNvSpPr/>
          <p:nvPr/>
        </p:nvSpPr>
        <p:spPr>
          <a:xfrm>
            <a:off x="2286000" y="3781758"/>
            <a:ext cx="1505451" cy="409241"/>
          </a:xfrm>
          <a:prstGeom prst="wedgeRoundRectCallout">
            <a:avLst>
              <a:gd name="adj1" fmla="val -83346"/>
              <a:gd name="adj2" fmla="val -57699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we talk?</a:t>
            </a:r>
            <a:endParaRPr lang="en-US" dirty="0"/>
          </a:p>
        </p:txBody>
      </p:sp>
      <p:pic>
        <p:nvPicPr>
          <p:cNvPr id="30" name="M-Phon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272" y="4287202"/>
            <a:ext cx="646838" cy="646838"/>
          </a:xfrm>
          <a:prstGeom prst="rect">
            <a:avLst/>
          </a:prstGeom>
        </p:spPr>
      </p:pic>
      <p:sp>
        <p:nvSpPr>
          <p:cNvPr id="26" name="-(I'm sorry, but...)"/>
          <p:cNvSpPr/>
          <p:nvPr/>
        </p:nvSpPr>
        <p:spPr>
          <a:xfrm>
            <a:off x="4572000" y="3733800"/>
            <a:ext cx="2003757" cy="877246"/>
          </a:xfrm>
          <a:prstGeom prst="wedgeRoundRectCallout">
            <a:avLst>
              <a:gd name="adj1" fmla="val 85465"/>
              <a:gd name="adj2" fmla="val -54827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I’m sorry, but I’m pretty busy at the moment.</a:t>
            </a:r>
            <a:endParaRPr lang="en-US" dirty="0"/>
          </a:p>
        </p:txBody>
      </p:sp>
      <p:sp>
        <p:nvSpPr>
          <p:cNvPr id="27" name="-(OK. I'll call...)"/>
          <p:cNvSpPr/>
          <p:nvPr/>
        </p:nvSpPr>
        <p:spPr>
          <a:xfrm>
            <a:off x="2286000" y="3761257"/>
            <a:ext cx="1505451" cy="659087"/>
          </a:xfrm>
          <a:prstGeom prst="wedgeRoundRectCallout">
            <a:avLst>
              <a:gd name="adj1" fmla="val -83346"/>
              <a:gd name="adj2" fmla="val -57699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OK. I’ll call you later.</a:t>
            </a:r>
            <a:endParaRPr lang="en-US" dirty="0"/>
          </a:p>
        </p:txBody>
      </p:sp>
      <p:pic>
        <p:nvPicPr>
          <p:cNvPr id="1026" name="Ma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527" y="3896469"/>
            <a:ext cx="7905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Dial"/>
          <p:cNvSpPr/>
          <p:nvPr/>
        </p:nvSpPr>
        <p:spPr>
          <a:xfrm>
            <a:off x="2290657" y="4108665"/>
            <a:ext cx="1143000" cy="8443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Dial</a:t>
            </a:r>
          </a:p>
        </p:txBody>
      </p:sp>
      <p:sp>
        <p:nvSpPr>
          <p:cNvPr id="38" name="Ring"/>
          <p:cNvSpPr/>
          <p:nvPr/>
        </p:nvSpPr>
        <p:spPr>
          <a:xfrm>
            <a:off x="5414857" y="4108664"/>
            <a:ext cx="1202662" cy="8443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Ring</a:t>
            </a:r>
          </a:p>
        </p:txBody>
      </p:sp>
      <p:cxnSp>
        <p:nvCxnSpPr>
          <p:cNvPr id="40" name="--&gt; Call"/>
          <p:cNvCxnSpPr/>
          <p:nvPr/>
        </p:nvCxnSpPr>
        <p:spPr>
          <a:xfrm>
            <a:off x="3586057" y="4489665"/>
            <a:ext cx="1676400" cy="0"/>
          </a:xfrm>
          <a:prstGeom prst="straightConnector1">
            <a:avLst/>
          </a:prstGeom>
          <a:ln w="50800" cap="rnd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--&gt; Connection"/>
          <p:cNvCxnSpPr/>
          <p:nvPr/>
        </p:nvCxnSpPr>
        <p:spPr>
          <a:xfrm>
            <a:off x="2221201" y="4489665"/>
            <a:ext cx="4432145" cy="0"/>
          </a:xfrm>
          <a:prstGeom prst="line">
            <a:avLst/>
          </a:prstGeom>
          <a:ln w="31750" cap="rnd">
            <a:solidFill>
              <a:srgbClr val="00B05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-(Hello)"/>
          <p:cNvSpPr/>
          <p:nvPr/>
        </p:nvSpPr>
        <p:spPr>
          <a:xfrm>
            <a:off x="5753556" y="4913954"/>
            <a:ext cx="1028244" cy="409241"/>
          </a:xfrm>
          <a:prstGeom prst="wedgeRoundRectCallout">
            <a:avLst>
              <a:gd name="adj1" fmla="val 100119"/>
              <a:gd name="adj2" fmla="val -7043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Hello?</a:t>
            </a:r>
            <a:endParaRPr lang="en-US" dirty="0"/>
          </a:p>
        </p:txBody>
      </p:sp>
      <p:sp>
        <p:nvSpPr>
          <p:cNvPr id="43" name="-(Can we talk?)"/>
          <p:cNvSpPr/>
          <p:nvPr/>
        </p:nvSpPr>
        <p:spPr>
          <a:xfrm>
            <a:off x="2286000" y="4913953"/>
            <a:ext cx="1505451" cy="409241"/>
          </a:xfrm>
          <a:prstGeom prst="wedgeRoundRectCallout">
            <a:avLst>
              <a:gd name="adj1" fmla="val -83346"/>
              <a:gd name="adj2" fmla="val -57699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we talk?</a:t>
            </a:r>
            <a:endParaRPr lang="en-US" dirty="0"/>
          </a:p>
        </p:txBody>
      </p:sp>
      <p:sp>
        <p:nvSpPr>
          <p:cNvPr id="44" name="-(Sure. What's up?)"/>
          <p:cNvSpPr/>
          <p:nvPr/>
        </p:nvSpPr>
        <p:spPr>
          <a:xfrm>
            <a:off x="4778043" y="4924759"/>
            <a:ext cx="2003757" cy="409241"/>
          </a:xfrm>
          <a:prstGeom prst="wedgeRoundRectCallout">
            <a:avLst>
              <a:gd name="adj1" fmla="val 75469"/>
              <a:gd name="adj2" fmla="val -74687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Sure. What’s up?</a:t>
            </a:r>
            <a:endParaRPr lang="en-US" dirty="0"/>
          </a:p>
        </p:txBody>
      </p:sp>
      <p:sp>
        <p:nvSpPr>
          <p:cNvPr id="45" name="-(starts conversation)"/>
          <p:cNvSpPr/>
          <p:nvPr/>
        </p:nvSpPr>
        <p:spPr>
          <a:xfrm>
            <a:off x="2286000" y="4909709"/>
            <a:ext cx="2667000" cy="372037"/>
          </a:xfrm>
          <a:prstGeom prst="wedgeRoundRectCallout">
            <a:avLst>
              <a:gd name="adj1" fmla="val -69504"/>
              <a:gd name="adj2" fmla="val -55358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&lt;starts conversation&gt;</a:t>
            </a:r>
            <a:endParaRPr lang="en-US" dirty="0"/>
          </a:p>
        </p:txBody>
      </p:sp>
      <p:sp>
        <p:nvSpPr>
          <p:cNvPr id="46" name="-(The conversation is...)"/>
          <p:cNvSpPr/>
          <p:nvPr/>
        </p:nvSpPr>
        <p:spPr>
          <a:xfrm>
            <a:off x="4488180" y="5512413"/>
            <a:ext cx="3520440" cy="1193187"/>
          </a:xfrm>
          <a:prstGeom prst="wedgeRoundRectCallout">
            <a:avLst>
              <a:gd name="adj1" fmla="val -44217"/>
              <a:gd name="adj2" fmla="val -8098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conversation is delimited because both parties will agree on when it is over and say, “Bye”, just like serial </a:t>
            </a:r>
            <a:r>
              <a:rPr lang="en-US" dirty="0" err="1" smtClean="0">
                <a:solidFill>
                  <a:schemeClr val="tx1"/>
                </a:solidFill>
              </a:rPr>
              <a:t>comms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0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566E-8 L -0.00086 0.17048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8513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33958E-6 L -0.00035 0.1690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84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2" grpId="0" animBg="1"/>
      <p:bldP spid="12" grpId="1" animBg="1"/>
      <p:bldP spid="37" grpId="0" animBg="1"/>
      <p:bldP spid="37" grpId="1" animBg="1"/>
      <p:bldP spid="19" grpId="0" animBg="1"/>
      <p:bldP spid="19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  <p:bldP spid="29" grpId="1" animBg="1"/>
      <p:bldP spid="38" grpId="0" animBg="1"/>
      <p:bldP spid="38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Serial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 smtClean="0"/>
              <a:t>UDP Protocol</a:t>
            </a:r>
            <a:r>
              <a:rPr lang="en-US" dirty="0" smtClean="0"/>
              <a:t> </a:t>
            </a:r>
            <a:r>
              <a:rPr lang="en-US" dirty="0"/>
              <a:t>medium is </a:t>
            </a:r>
            <a:r>
              <a:rPr lang="en-US" dirty="0" smtClean="0"/>
              <a:t>also a </a:t>
            </a:r>
            <a:r>
              <a:rPr lang="en-US" dirty="0"/>
              <a:t>network</a:t>
            </a:r>
          </a:p>
          <a:p>
            <a:r>
              <a:rPr lang="en-US" b="1" dirty="0" smtClean="0"/>
              <a:t>UDP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connectionless </a:t>
            </a:r>
            <a:r>
              <a:rPr lang="en-US" dirty="0" smtClean="0"/>
              <a:t>protocol</a:t>
            </a:r>
          </a:p>
          <a:p>
            <a:r>
              <a:rPr lang="en-US" dirty="0" smtClean="0"/>
              <a:t>Since no connection is needed, no resources </a:t>
            </a:r>
            <a:br>
              <a:rPr lang="en-US" dirty="0" smtClean="0"/>
            </a:br>
            <a:r>
              <a:rPr lang="en-US" dirty="0" smtClean="0"/>
              <a:t>(i.e. cellphone) are monopolized</a:t>
            </a:r>
            <a:endParaRPr lang="en-US" dirty="0"/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Ma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1" y="3485759"/>
            <a:ext cx="1219200" cy="1612053"/>
          </a:xfrm>
          <a:prstGeom prst="rect">
            <a:avLst/>
          </a:prstGeom>
        </p:spPr>
      </p:pic>
      <p:pic>
        <p:nvPicPr>
          <p:cNvPr id="5" name="Woma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1130" y="3555256"/>
            <a:ext cx="1216182" cy="1499958"/>
          </a:xfrm>
          <a:prstGeom prst="rect">
            <a:avLst/>
          </a:prstGeom>
        </p:spPr>
      </p:pic>
      <p:pic>
        <p:nvPicPr>
          <p:cNvPr id="2050" name="No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11686"/>
            <a:ext cx="1320330" cy="1322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-(A &quot;connection&quot; must...)"/>
          <p:cNvSpPr/>
          <p:nvPr/>
        </p:nvSpPr>
        <p:spPr>
          <a:xfrm>
            <a:off x="3429000" y="5360014"/>
            <a:ext cx="3200400" cy="1193186"/>
          </a:xfrm>
          <a:prstGeom prst="wedgeRoundRectCallout">
            <a:avLst>
              <a:gd name="adj1" fmla="val 37959"/>
              <a:gd name="adj2" fmla="val -7879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“connection” is not necessary. The client (man) simply sends a message to the server (woman).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2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33241E-6 L 0.43611 -0.002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06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Serial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747436"/>
              </p:ext>
            </p:extLst>
          </p:nvPr>
        </p:nvGraphicFramePr>
        <p:xfrm>
          <a:off x="304800" y="2352040"/>
          <a:ext cx="8458200" cy="301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="" xmlns:a16="http://schemas.microsoft.com/office/drawing/2014/main" val="1510815890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1438926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3839538663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640949386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864928313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774896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Custom Protocol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Client Instruction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Server Instruction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Server Member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4230336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i="1" dirty="0" err="1">
                          <a:solidFill>
                            <a:srgbClr val="0070C0"/>
                          </a:solidFill>
                        </a:rPr>
                        <a:t>InQueue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(# of bytes)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282748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994253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OPENTCP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TCPLISTEN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06806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77558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593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UDP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Packet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 packet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PACKETOUT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PACKETIN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err="1">
                          <a:solidFill>
                            <a:srgbClr val="0070C0"/>
                          </a:solidFill>
                        </a:rPr>
                        <a:t>PacketAvailable</a:t>
                      </a:r>
                      <a:endParaRPr lang="en-US" sz="1600" b="1" i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(bit)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29764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9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Serial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993528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dirty="0" smtClean="0"/>
              <a:t>General </a:t>
            </a:r>
            <a:r>
              <a:rPr lang="en-US" dirty="0" smtClean="0"/>
              <a:t>Purpose </a:t>
            </a:r>
            <a:r>
              <a:rPr lang="en-US" dirty="0" err="1" smtClean="0"/>
              <a:t>comms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Initiator/Listener)</a:t>
            </a:r>
            <a:endParaRPr lang="en-US" dirty="0"/>
          </a:p>
          <a:p>
            <a:pPr lvl="1"/>
            <a:r>
              <a:rPr lang="en-US" dirty="0"/>
              <a:t>Do-more CPU with </a:t>
            </a:r>
            <a:r>
              <a:rPr lang="en-US" dirty="0" smtClean="0"/>
              <a:t>built-in serial </a:t>
            </a:r>
            <a:r>
              <a:rPr lang="en-US" dirty="0" smtClean="0"/>
              <a:t>port or SERIO/SERIO4</a:t>
            </a:r>
            <a:endParaRPr lang="en-US" dirty="0"/>
          </a:p>
          <a:p>
            <a:pPr lvl="2"/>
            <a:r>
              <a:rPr lang="en-US" dirty="0" smtClean="0"/>
              <a:t>Serial Port Mode must be configured</a:t>
            </a:r>
            <a:endParaRPr lang="en-US" dirty="0"/>
          </a:p>
          <a:p>
            <a:pPr lvl="3"/>
            <a:r>
              <a:rPr lang="en-US" dirty="0"/>
              <a:t>Use </a:t>
            </a:r>
            <a:r>
              <a:rPr lang="en-US" i="1" dirty="0" smtClean="0"/>
              <a:t>CPU Configuration </a:t>
            </a:r>
            <a:r>
              <a:rPr lang="en-US" dirty="0" smtClean="0"/>
              <a:t>for built-in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or </a:t>
            </a:r>
            <a:r>
              <a:rPr lang="en-US" i="1" dirty="0" smtClean="0"/>
              <a:t>Module Configuration</a:t>
            </a:r>
            <a:r>
              <a:rPr lang="en-US" dirty="0" smtClean="0"/>
              <a:t> for </a:t>
            </a:r>
            <a:br>
              <a:rPr lang="en-US" dirty="0" smtClean="0"/>
            </a:br>
            <a:r>
              <a:rPr lang="en-US" dirty="0" smtClean="0"/>
              <a:t>SERIO/SERIO4</a:t>
            </a:r>
            <a:endParaRPr lang="en-US" dirty="0"/>
          </a:p>
          <a:p>
            <a:pPr lvl="3"/>
            <a:r>
              <a:rPr lang="en-US" dirty="0">
                <a:sym typeface="Wingdings" panose="05000000000000000000" pitchFamily="2" charset="2"/>
              </a:rPr>
              <a:t>Select </a:t>
            </a:r>
            <a:r>
              <a:rPr lang="en-US" i="1" dirty="0" smtClean="0">
                <a:sym typeface="Wingdings" panose="05000000000000000000" pitchFamily="2" charset="2"/>
              </a:rPr>
              <a:t>“General Purpose”</a:t>
            </a:r>
            <a:endParaRPr lang="en-US" dirty="0">
              <a:sym typeface="Wingdings" panose="05000000000000000000" pitchFamily="2" charset="2"/>
            </a:endParaRPr>
          </a:p>
          <a:p>
            <a:pPr lvl="3"/>
            <a:r>
              <a:rPr lang="en-US" dirty="0"/>
              <a:t>Use &lt;Device Settings&gt; button </a:t>
            </a:r>
            <a:r>
              <a:rPr lang="en-US" dirty="0" smtClean="0"/>
              <a:t>to </a:t>
            </a:r>
            <a:br>
              <a:rPr lang="en-US" dirty="0" smtClean="0"/>
            </a:br>
            <a:r>
              <a:rPr lang="en-US" dirty="0" smtClean="0"/>
              <a:t>change port settings </a:t>
            </a:r>
            <a:r>
              <a:rPr lang="en-US" dirty="0"/>
              <a:t>as </a:t>
            </a:r>
            <a:r>
              <a:rPr lang="en-US" dirty="0" smtClean="0"/>
              <a:t>desired</a:t>
            </a:r>
            <a:endParaRPr lang="en-US" dirty="0"/>
          </a:p>
          <a:p>
            <a:pPr lvl="2"/>
            <a:r>
              <a:rPr lang="en-US" dirty="0"/>
              <a:t>Use </a:t>
            </a:r>
            <a:r>
              <a:rPr lang="en-US" b="1" dirty="0" smtClean="0">
                <a:solidFill>
                  <a:srgbClr val="00B050"/>
                </a:solidFill>
              </a:rPr>
              <a:t>STREAMOUT</a:t>
            </a:r>
            <a:r>
              <a:rPr lang="en-US" dirty="0" smtClean="0"/>
              <a:t> (write) </a:t>
            </a:r>
            <a:r>
              <a:rPr lang="en-US" dirty="0"/>
              <a:t>&amp;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STREAMIN</a:t>
            </a:r>
            <a:r>
              <a:rPr lang="en-US" dirty="0" smtClean="0"/>
              <a:t> (read) instructions</a:t>
            </a:r>
            <a:endParaRPr lang="en-US" b="1" i="1" dirty="0">
              <a:solidFill>
                <a:srgbClr val="FF0000"/>
              </a:solidFill>
            </a:endParaRPr>
          </a:p>
        </p:txBody>
      </p:sp>
      <p:pic>
        <p:nvPicPr>
          <p:cNvPr id="1026" name="Port Setting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3276600"/>
            <a:ext cx="26098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Serial Port Mod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869" y="3429000"/>
            <a:ext cx="23050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69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Serial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itiator"/>
          <p:cNvSpPr/>
          <p:nvPr/>
        </p:nvSpPr>
        <p:spPr>
          <a:xfrm>
            <a:off x="963572" y="1447800"/>
            <a:ext cx="2286000" cy="4876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/>
              <a:t>@</a:t>
            </a:r>
            <a:r>
              <a:rPr lang="en-US" sz="1600" dirty="0" err="1" smtClean="0"/>
              <a:t>IntSerial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(Initiator)</a:t>
            </a:r>
            <a:endParaRPr lang="en-US" sz="1600" dirty="0"/>
          </a:p>
        </p:txBody>
      </p:sp>
      <p:sp>
        <p:nvSpPr>
          <p:cNvPr id="16" name="Listener"/>
          <p:cNvSpPr/>
          <p:nvPr/>
        </p:nvSpPr>
        <p:spPr>
          <a:xfrm>
            <a:off x="5840372" y="1447800"/>
            <a:ext cx="2286000" cy="4876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@</a:t>
            </a:r>
            <a:r>
              <a:rPr lang="en-US" dirty="0" err="1" smtClean="0">
                <a:solidFill>
                  <a:schemeClr val="tx1"/>
                </a:solidFill>
              </a:rPr>
              <a:t>IntSerial</a:t>
            </a:r>
            <a:r>
              <a:rPr lang="en-US" dirty="0" smtClean="0">
                <a:solidFill>
                  <a:schemeClr val="tx1"/>
                </a:solidFill>
              </a:rPr>
              <a:t> (Listener)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--&gt;BLKDwn(L)"/>
          <p:cNvCxnSpPr/>
          <p:nvPr/>
        </p:nvCxnSpPr>
        <p:spPr>
          <a:xfrm>
            <a:off x="3325772" y="1905000"/>
            <a:ext cx="0" cy="4419600"/>
          </a:xfrm>
          <a:prstGeom prst="line">
            <a:avLst/>
          </a:prstGeom>
          <a:ln w="31750" cap="rnd">
            <a:solidFill>
              <a:schemeClr val="tx1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--&gt;BLKDwn(R)"/>
          <p:cNvCxnSpPr/>
          <p:nvPr/>
        </p:nvCxnSpPr>
        <p:spPr>
          <a:xfrm>
            <a:off x="5764172" y="1905000"/>
            <a:ext cx="0" cy="4419600"/>
          </a:xfrm>
          <a:prstGeom prst="line">
            <a:avLst/>
          </a:prstGeom>
          <a:ln w="31750" cap="rnd">
            <a:solidFill>
              <a:schemeClr val="tx1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--&gt;GRNsend"/>
          <p:cNvCxnSpPr/>
          <p:nvPr/>
        </p:nvCxnSpPr>
        <p:spPr>
          <a:xfrm>
            <a:off x="3325772" y="2819400"/>
            <a:ext cx="2438400" cy="0"/>
          </a:xfrm>
          <a:prstGeom prst="straightConnector1">
            <a:avLst/>
          </a:prstGeom>
          <a:ln w="31750" cap="rnd">
            <a:solidFill>
              <a:srgbClr val="00CC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&quot;TIME&quot;&lt;CR&gt;&lt;LF&gt;"/>
          <p:cNvSpPr txBox="1"/>
          <p:nvPr/>
        </p:nvSpPr>
        <p:spPr>
          <a:xfrm>
            <a:off x="3349249" y="2511623"/>
            <a:ext cx="2432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“TIME” &lt;CR&gt;&lt;LF&gt;</a:t>
            </a:r>
            <a:endParaRPr lang="en-US" sz="1400" b="1" dirty="0"/>
          </a:p>
        </p:txBody>
      </p:sp>
      <p:sp>
        <p:nvSpPr>
          <p:cNvPr id="2054" name="Output Buffer"/>
          <p:cNvSpPr/>
          <p:nvPr/>
        </p:nvSpPr>
        <p:spPr>
          <a:xfrm>
            <a:off x="1143000" y="2133600"/>
            <a:ext cx="1847850" cy="11430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 smtClean="0">
                <a:solidFill>
                  <a:schemeClr val="bg1"/>
                </a:solidFill>
              </a:rPr>
              <a:t>Output Buffer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“TIME”&lt;CR&gt;&lt;LF&gt;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1" name="Input Buffer"/>
          <p:cNvSpPr/>
          <p:nvPr/>
        </p:nvSpPr>
        <p:spPr>
          <a:xfrm>
            <a:off x="6059447" y="2133600"/>
            <a:ext cx="1847850" cy="1143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 smtClean="0">
                <a:solidFill>
                  <a:schemeClr val="bg1"/>
                </a:solidFill>
              </a:rPr>
              <a:t>Input Buffer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“TIME”&lt;CR&gt;&lt;LF&gt;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2" name="STREAMOUT"/>
          <p:cNvSpPr/>
          <p:nvPr/>
        </p:nvSpPr>
        <p:spPr>
          <a:xfrm>
            <a:off x="1143000" y="3810000"/>
            <a:ext cx="1847850" cy="1143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STREAMOUT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“TIME”&lt;CR&gt;&lt;LF&gt;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056" name="--&gt;YELup1"/>
          <p:cNvCxnSpPr>
            <a:endCxn id="2054" idx="2"/>
          </p:cNvCxnSpPr>
          <p:nvPr/>
        </p:nvCxnSpPr>
        <p:spPr>
          <a:xfrm flipV="1">
            <a:off x="2066925" y="3276600"/>
            <a:ext cx="0" cy="533400"/>
          </a:xfrm>
          <a:prstGeom prst="straightConnector1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InQueue(6)"/>
          <p:cNvSpPr/>
          <p:nvPr/>
        </p:nvSpPr>
        <p:spPr>
          <a:xfrm>
            <a:off x="6059447" y="3276600"/>
            <a:ext cx="184785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err="1" smtClean="0">
                <a:solidFill>
                  <a:schemeClr val="bg1"/>
                </a:solidFill>
              </a:rPr>
              <a:t>InQueue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= 6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6" name="STREAMIN"/>
          <p:cNvSpPr/>
          <p:nvPr/>
        </p:nvSpPr>
        <p:spPr>
          <a:xfrm>
            <a:off x="6059447" y="4171406"/>
            <a:ext cx="1847850" cy="1143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STREAMIN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77" name="--&gt;YELdwn1"/>
          <p:cNvCxnSpPr>
            <a:stCxn id="75" idx="2"/>
            <a:endCxn id="76" idx="0"/>
          </p:cNvCxnSpPr>
          <p:nvPr/>
        </p:nvCxnSpPr>
        <p:spPr>
          <a:xfrm>
            <a:off x="6983372" y="3657600"/>
            <a:ext cx="0" cy="513806"/>
          </a:xfrm>
          <a:prstGeom prst="straightConnector1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Memory"/>
          <p:cNvSpPr/>
          <p:nvPr/>
        </p:nvSpPr>
        <p:spPr>
          <a:xfrm>
            <a:off x="6059447" y="5638800"/>
            <a:ext cx="184785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Memory</a:t>
            </a:r>
            <a:endParaRPr lang="en-US" sz="1400" i="1" dirty="0">
              <a:solidFill>
                <a:schemeClr val="bg1"/>
              </a:solidFill>
            </a:endParaRPr>
          </a:p>
        </p:txBody>
      </p:sp>
      <p:pic>
        <p:nvPicPr>
          <p:cNvPr id="2050" name="Port Settings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64792"/>
            <a:ext cx="26098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ort Settings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64792"/>
            <a:ext cx="26098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1981200" y="4674327"/>
            <a:ext cx="4648200" cy="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arrow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685925" y="4926873"/>
            <a:ext cx="4943475" cy="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arrow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692584" y="5146764"/>
            <a:ext cx="4995466" cy="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arrow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902369" y="5375364"/>
            <a:ext cx="4871833" cy="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arrow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--&gt;YELdwn2"/>
          <p:cNvCxnSpPr>
            <a:stCxn id="76" idx="2"/>
            <a:endCxn id="83" idx="0"/>
          </p:cNvCxnSpPr>
          <p:nvPr/>
        </p:nvCxnSpPr>
        <p:spPr>
          <a:xfrm>
            <a:off x="6983372" y="5314406"/>
            <a:ext cx="0" cy="324394"/>
          </a:xfrm>
          <a:prstGeom prst="straightConnector1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BlankOut(OB)"/>
          <p:cNvSpPr/>
          <p:nvPr/>
        </p:nvSpPr>
        <p:spPr>
          <a:xfrm>
            <a:off x="1221463" y="2514600"/>
            <a:ext cx="1679864" cy="381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88" name="BlankOut(IB)"/>
          <p:cNvSpPr/>
          <p:nvPr/>
        </p:nvSpPr>
        <p:spPr>
          <a:xfrm>
            <a:off x="6143440" y="2514600"/>
            <a:ext cx="1679864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89" name="InQueue(0)"/>
          <p:cNvSpPr/>
          <p:nvPr/>
        </p:nvSpPr>
        <p:spPr>
          <a:xfrm>
            <a:off x="6059447" y="3276600"/>
            <a:ext cx="184785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err="1" smtClean="0">
                <a:solidFill>
                  <a:schemeClr val="bg1"/>
                </a:solidFill>
              </a:rPr>
              <a:t>InQueue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= 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0" name="Mem-&quot;TIME&quot;"/>
          <p:cNvSpPr/>
          <p:nvPr/>
        </p:nvSpPr>
        <p:spPr>
          <a:xfrm>
            <a:off x="6059447" y="5638800"/>
            <a:ext cx="184785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“TIME”&lt;CR&gt;&lt;LF&gt;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1" name="-(STREAMOUT does not...)"/>
          <p:cNvSpPr/>
          <p:nvPr/>
        </p:nvSpPr>
        <p:spPr>
          <a:xfrm>
            <a:off x="3092958" y="4038600"/>
            <a:ext cx="3872484" cy="1193186"/>
          </a:xfrm>
          <a:prstGeom prst="wedgeRoundRectCallout">
            <a:avLst>
              <a:gd name="adj1" fmla="val -76282"/>
              <a:gd name="adj2" fmla="val -9558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STREAMOUT</a:t>
            </a:r>
            <a:r>
              <a:rPr lang="en-US" dirty="0" smtClean="0">
                <a:solidFill>
                  <a:schemeClr val="tx1"/>
                </a:solidFill>
              </a:rPr>
              <a:t> does not send data out on the wire; it merely writes the data to the @</a:t>
            </a:r>
            <a:r>
              <a:rPr lang="en-US" dirty="0" err="1" smtClean="0">
                <a:solidFill>
                  <a:schemeClr val="tx1"/>
                </a:solidFill>
              </a:rPr>
              <a:t>IntSerial</a:t>
            </a:r>
            <a:r>
              <a:rPr lang="en-US" dirty="0" smtClean="0">
                <a:solidFill>
                  <a:schemeClr val="tx1"/>
                </a:solidFill>
              </a:rPr>
              <a:t> Device’s Output Buffer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-(When the @IntSerial...)"/>
          <p:cNvSpPr/>
          <p:nvPr/>
        </p:nvSpPr>
        <p:spPr>
          <a:xfrm>
            <a:off x="2901327" y="3761141"/>
            <a:ext cx="3872484" cy="986105"/>
          </a:xfrm>
          <a:prstGeom prst="wedgeRoundRectCallout">
            <a:avLst>
              <a:gd name="adj1" fmla="val -51544"/>
              <a:gd name="adj2" fmla="val -117587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When the @</a:t>
            </a:r>
            <a:r>
              <a:rPr lang="en-US" dirty="0" err="1" smtClean="0">
                <a:solidFill>
                  <a:schemeClr val="tx1"/>
                </a:solidFill>
              </a:rPr>
              <a:t>IntSerial</a:t>
            </a:r>
            <a:r>
              <a:rPr lang="en-US" dirty="0" smtClean="0">
                <a:solidFill>
                  <a:schemeClr val="tx1"/>
                </a:solidFill>
              </a:rPr>
              <a:t> Device “gets around to it”, it sends the data in its Output Buffer out on the wire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-(The data goes...)"/>
          <p:cNvSpPr/>
          <p:nvPr/>
        </p:nvSpPr>
        <p:spPr>
          <a:xfrm>
            <a:off x="2514600" y="3809999"/>
            <a:ext cx="3872484" cy="1193188"/>
          </a:xfrm>
          <a:prstGeom prst="wedgeRoundRectCallout">
            <a:avLst>
              <a:gd name="adj1" fmla="val 48079"/>
              <a:gd name="adj2" fmla="val -10809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data goes into the @</a:t>
            </a:r>
            <a:r>
              <a:rPr lang="en-US" dirty="0" err="1" smtClean="0">
                <a:solidFill>
                  <a:schemeClr val="tx1"/>
                </a:solidFill>
              </a:rPr>
              <a:t>IntSerial</a:t>
            </a:r>
            <a:r>
              <a:rPr lang="en-US" dirty="0" smtClean="0">
                <a:solidFill>
                  <a:schemeClr val="tx1"/>
                </a:solidFill>
              </a:rPr>
              <a:t> Device’s Input Buffer where it will stay until a </a:t>
            </a:r>
            <a:r>
              <a:rPr lang="en-US" b="1" dirty="0" smtClean="0">
                <a:solidFill>
                  <a:schemeClr val="tx1"/>
                </a:solidFill>
              </a:rPr>
              <a:t>STREAMIN</a:t>
            </a:r>
            <a:r>
              <a:rPr lang="en-US" dirty="0" smtClean="0">
                <a:solidFill>
                  <a:schemeClr val="tx1"/>
                </a:solidFill>
              </a:rPr>
              <a:t> is executed to get the data out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-(@IntSerial Device's structure...)"/>
          <p:cNvSpPr/>
          <p:nvPr/>
        </p:nvSpPr>
        <p:spPr>
          <a:xfrm>
            <a:off x="2499360" y="4171406"/>
            <a:ext cx="3520440" cy="1193188"/>
          </a:xfrm>
          <a:prstGeom prst="wedgeRoundRectCallout">
            <a:avLst>
              <a:gd name="adj1" fmla="val 55500"/>
              <a:gd name="adj2" fmla="val -10955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@</a:t>
            </a:r>
            <a:r>
              <a:rPr lang="en-US" dirty="0" err="1" smtClean="0">
                <a:solidFill>
                  <a:schemeClr val="tx1"/>
                </a:solidFill>
              </a:rPr>
              <a:t>IntSerial</a:t>
            </a:r>
            <a:r>
              <a:rPr lang="en-US" dirty="0" smtClean="0">
                <a:solidFill>
                  <a:schemeClr val="tx1"/>
                </a:solidFill>
              </a:rPr>
              <a:t> Device’s structure member, </a:t>
            </a:r>
            <a:r>
              <a:rPr lang="en-US" b="1" i="1" dirty="0" err="1" smtClean="0">
                <a:solidFill>
                  <a:schemeClr val="tx1"/>
                </a:solidFill>
              </a:rPr>
              <a:t>InQueue</a:t>
            </a:r>
            <a:r>
              <a:rPr lang="en-US" dirty="0" smtClean="0">
                <a:solidFill>
                  <a:schemeClr val="tx1"/>
                </a:solidFill>
              </a:rPr>
              <a:t>, is set to indicate how many bytes are currently in the Input Buffer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-(The logic for...)"/>
          <p:cNvSpPr/>
          <p:nvPr/>
        </p:nvSpPr>
        <p:spPr>
          <a:xfrm>
            <a:off x="1981200" y="3068198"/>
            <a:ext cx="4259732" cy="1193188"/>
          </a:xfrm>
          <a:prstGeom prst="wedgeRoundRectCallout">
            <a:avLst>
              <a:gd name="adj1" fmla="val 60611"/>
              <a:gd name="adj2" fmla="val 4809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logic for the </a:t>
            </a:r>
            <a:r>
              <a:rPr lang="en-US" b="1" dirty="0" smtClean="0">
                <a:solidFill>
                  <a:schemeClr val="tx1"/>
                </a:solidFill>
              </a:rPr>
              <a:t>STREAMIN</a:t>
            </a:r>
            <a:r>
              <a:rPr lang="en-US" dirty="0" smtClean="0">
                <a:solidFill>
                  <a:schemeClr val="tx1"/>
                </a:solidFill>
              </a:rPr>
              <a:t> can be set to monitor the </a:t>
            </a:r>
            <a:r>
              <a:rPr lang="en-US" b="1" i="1" dirty="0" err="1" smtClean="0">
                <a:solidFill>
                  <a:schemeClr val="tx1"/>
                </a:solidFill>
              </a:rPr>
              <a:t>InQueue</a:t>
            </a:r>
            <a:r>
              <a:rPr lang="en-US" dirty="0" smtClean="0">
                <a:solidFill>
                  <a:schemeClr val="tx1"/>
                </a:solidFill>
              </a:rPr>
              <a:t> value &amp; when it is executed, will read the data out of the Input Buffer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78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87" grpId="1" animBg="1"/>
      <p:bldP spid="87" grpId="2" animBg="1"/>
      <p:bldP spid="88" grpId="0" animBg="1"/>
      <p:bldP spid="88" grpId="1" animBg="1"/>
      <p:bldP spid="89" grpId="0" animBg="1"/>
      <p:bldP spid="89" grpId="1" animBg="1"/>
      <p:bldP spid="90" grpId="0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Serial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 numCol="1">
            <a:normAutofit fontScale="85000" lnSpcReduction="20000"/>
          </a:bodyPr>
          <a:lstStyle/>
          <a:p>
            <a:r>
              <a:rPr lang="en-US" b="1" dirty="0" smtClean="0"/>
              <a:t>STREAMOUT “Stream Out Data to Device”</a:t>
            </a:r>
            <a:endParaRPr lang="en-US" b="1" dirty="0"/>
          </a:p>
          <a:p>
            <a:pPr lvl="1"/>
            <a:r>
              <a:rPr lang="en-US" dirty="0" smtClean="0"/>
              <a:t>Writes </a:t>
            </a:r>
            <a:r>
              <a:rPr lang="en-US" dirty="0"/>
              <a:t>data from </a:t>
            </a:r>
            <a:r>
              <a:rPr lang="en-US" dirty="0" smtClean="0"/>
              <a:t>to stream-capable device</a:t>
            </a:r>
            <a:endParaRPr lang="en-US" dirty="0"/>
          </a:p>
          <a:p>
            <a:pPr lvl="1"/>
            <a:r>
              <a:rPr lang="en-US" dirty="0"/>
              <a:t>Fully asynchronous instruction (red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Device</a:t>
            </a:r>
            <a:r>
              <a:rPr lang="en-US" dirty="0"/>
              <a:t> </a:t>
            </a:r>
            <a:r>
              <a:rPr lang="en-US" dirty="0" smtClean="0"/>
              <a:t>– stream-capable Device</a:t>
            </a:r>
            <a:endParaRPr lang="en-US" dirty="0"/>
          </a:p>
          <a:p>
            <a:pPr lvl="2"/>
            <a:r>
              <a:rPr lang="en-US" dirty="0" smtClean="0"/>
              <a:t>Data Source:</a:t>
            </a:r>
          </a:p>
          <a:p>
            <a:pPr lvl="3"/>
            <a:r>
              <a:rPr lang="en-US" u="sng" dirty="0" smtClean="0"/>
              <a:t>String Structure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string to send</a:t>
            </a:r>
            <a:endParaRPr lang="en-US" dirty="0"/>
          </a:p>
          <a:p>
            <a:pPr lvl="3"/>
            <a:r>
              <a:rPr lang="en-US" u="sng" dirty="0" smtClean="0"/>
              <a:t>Numeric Data Block</a:t>
            </a:r>
            <a:endParaRPr lang="en-US" dirty="0"/>
          </a:p>
          <a:p>
            <a:pPr lvl="4"/>
            <a:r>
              <a:rPr lang="en-US" u="sng" dirty="0" smtClean="0"/>
              <a:t>Buffer Start</a:t>
            </a:r>
            <a:r>
              <a:rPr lang="en-US" dirty="0" smtClean="0"/>
              <a:t> – location of start of</a:t>
            </a:r>
            <a:br>
              <a:rPr lang="en-US" dirty="0" smtClean="0"/>
            </a:br>
            <a:r>
              <a:rPr lang="en-US" dirty="0" smtClean="0"/>
              <a:t>data buffer to send</a:t>
            </a:r>
          </a:p>
          <a:p>
            <a:pPr lvl="4"/>
            <a:r>
              <a:rPr lang="en-US" u="sng" dirty="0" smtClean="0"/>
              <a:t>Number of Bytes to Output</a:t>
            </a:r>
          </a:p>
          <a:p>
            <a:pPr lvl="2"/>
            <a:r>
              <a:rPr lang="en-US" dirty="0" smtClean="0"/>
              <a:t>Endian Settings:</a:t>
            </a:r>
            <a:endParaRPr lang="en-US" dirty="0"/>
          </a:p>
          <a:p>
            <a:pPr lvl="3"/>
            <a:r>
              <a:rPr lang="en-US" dirty="0" smtClean="0"/>
              <a:t>Swap Byte</a:t>
            </a:r>
          </a:p>
          <a:p>
            <a:pPr lvl="3"/>
            <a:r>
              <a:rPr lang="en-US" dirty="0" smtClean="0"/>
              <a:t>Swap Word</a:t>
            </a:r>
            <a:endParaRPr lang="en-US" dirty="0"/>
          </a:p>
          <a:p>
            <a:pPr lvl="2"/>
            <a:r>
              <a:rPr lang="en-US" u="sng" dirty="0" smtClean="0"/>
              <a:t>Flush INPUT device first</a:t>
            </a:r>
            <a:endParaRPr lang="en-US" dirty="0"/>
          </a:p>
          <a:p>
            <a:pPr lvl="2"/>
            <a:r>
              <a:rPr lang="en-US" u="sng" dirty="0" smtClean="0"/>
              <a:t>On Success</a:t>
            </a:r>
            <a:r>
              <a:rPr lang="en-US" dirty="0" smtClean="0"/>
              <a:t>: Set bit, JMP to Stage</a:t>
            </a:r>
          </a:p>
          <a:p>
            <a:pPr lvl="2"/>
            <a:r>
              <a:rPr lang="en-US" u="sng" dirty="0" smtClean="0">
                <a:sym typeface="Wingdings" panose="05000000000000000000" pitchFamily="2" charset="2"/>
              </a:rPr>
              <a:t>On Error</a:t>
            </a:r>
            <a:r>
              <a:rPr lang="en-US" dirty="0" smtClean="0">
                <a:sym typeface="Wingdings" panose="05000000000000000000" pitchFamily="2" charset="2"/>
              </a:rPr>
              <a:t>: Set bit, JMP to Stage</a:t>
            </a: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3075" name="STREAMOUT-Displa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450" y="2681968"/>
            <a:ext cx="3257480" cy="112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5410200" y="2571750"/>
            <a:ext cx="304800" cy="3048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STREAMOUT-Edi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743200"/>
            <a:ext cx="3728299" cy="268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774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1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4" grpId="0" animBg="1"/>
      <p:bldP spid="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31750" cap="rnd">
          <a:solidFill>
            <a:srgbClr val="FF0000"/>
          </a:solidFill>
          <a:headEnd type="none"/>
          <a:tailEnd type="arrow"/>
        </a:ln>
        <a:effectLst>
          <a:outerShdw blurRad="76200" dist="76200" dir="2700000" algn="ctr" rotWithShape="0">
            <a:schemeClr val="bg1">
              <a:lumMod val="50000"/>
            </a:schemeClr>
          </a:outerShd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250443</TotalTime>
  <Words>858</Words>
  <Application>Microsoft Office PowerPoint</Application>
  <PresentationFormat>On-screen Show (4:3)</PresentationFormat>
  <Paragraphs>182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Do-more Technical Training</vt:lpstr>
      <vt:lpstr>Communications – Custom Serial </vt:lpstr>
      <vt:lpstr>Communications – Custom Serial </vt:lpstr>
      <vt:lpstr>Communications – Custom Serial </vt:lpstr>
      <vt:lpstr>Communications – Custom Serial </vt:lpstr>
      <vt:lpstr>Communications – Custom Serial </vt:lpstr>
      <vt:lpstr>Communications – Custom Serial</vt:lpstr>
      <vt:lpstr>Communications – Custom Serial </vt:lpstr>
      <vt:lpstr>Communications – Custom Serial</vt:lpstr>
      <vt:lpstr>Communications – Custom Serial</vt:lpstr>
      <vt:lpstr>Communications – Custom Serial</vt:lpstr>
      <vt:lpstr>Communications – Custom Serial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1982</cp:revision>
  <dcterms:created xsi:type="dcterms:W3CDTF">2014-08-20T17:24:46Z</dcterms:created>
  <dcterms:modified xsi:type="dcterms:W3CDTF">2016-05-25T18:34:28Z</dcterms:modified>
</cp:coreProperties>
</file>