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328" r:id="rId3"/>
    <p:sldId id="333" r:id="rId4"/>
    <p:sldId id="334" r:id="rId5"/>
    <p:sldId id="331" r:id="rId6"/>
    <p:sldId id="332" r:id="rId7"/>
    <p:sldId id="335" r:id="rId8"/>
    <p:sldId id="336" r:id="rId9"/>
    <p:sldId id="337" r:id="rId10"/>
    <p:sldId id="338" r:id="rId11"/>
    <p:sldId id="339" r:id="rId12"/>
    <p:sldId id="340" r:id="rId13"/>
    <p:sldId id="34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A9106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5733" autoAdjust="0"/>
  </p:normalViewPr>
  <p:slideViewPr>
    <p:cSldViewPr>
      <p:cViewPr varScale="1">
        <p:scale>
          <a:sx n="115" d="100"/>
          <a:sy n="115" d="100"/>
        </p:scale>
        <p:origin x="-10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CTRIO2</a:t>
            </a:r>
            <a:endParaRPr lang="en-US" dirty="0"/>
          </a:p>
          <a:p>
            <a:r>
              <a:rPr lang="en-US" sz="2000" dirty="0" smtClean="0"/>
              <a:t>(Introduction)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TRIO2"/>
          <p:cNvSpPr/>
          <p:nvPr/>
        </p:nvSpPr>
        <p:spPr>
          <a:xfrm>
            <a:off x="6868699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CTRIO2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M"/>
          <p:cNvSpPr/>
          <p:nvPr/>
        </p:nvSpPr>
        <p:spPr>
          <a:xfrm>
            <a:off x="6868699" y="2743200"/>
            <a:ext cx="1844039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3" name="RAM"/>
          <p:cNvSpPr/>
          <p:nvPr/>
        </p:nvSpPr>
        <p:spPr>
          <a:xfrm>
            <a:off x="6868700" y="3657600"/>
            <a:ext cx="1844039" cy="914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4" name="Do-more"/>
          <p:cNvSpPr/>
          <p:nvPr/>
        </p:nvSpPr>
        <p:spPr>
          <a:xfrm>
            <a:off x="4488180" y="2133600"/>
            <a:ext cx="1844040" cy="26412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7" name="Designer"/>
          <p:cNvSpPr/>
          <p:nvPr/>
        </p:nvSpPr>
        <p:spPr>
          <a:xfrm>
            <a:off x="761999" y="3200400"/>
            <a:ext cx="2286000" cy="1295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 Designer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6" name="Config #2"/>
          <p:cNvSpPr/>
          <p:nvPr/>
        </p:nvSpPr>
        <p:spPr>
          <a:xfrm>
            <a:off x="1135378" y="3810000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-(A CTRIO configuration...)"/>
          <p:cNvSpPr/>
          <p:nvPr/>
        </p:nvSpPr>
        <p:spPr>
          <a:xfrm>
            <a:off x="1662725" y="5369876"/>
            <a:ext cx="4751751" cy="887126"/>
          </a:xfrm>
          <a:prstGeom prst="wedgeRoundRectCallout">
            <a:avLst>
              <a:gd name="adj1" fmla="val -35870"/>
              <a:gd name="adj2" fmla="val -16332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CTRIO configuration is created in Do-more Designer in the </a:t>
            </a:r>
            <a:r>
              <a:rPr lang="en-US" i="1" dirty="0" smtClean="0">
                <a:solidFill>
                  <a:schemeClr val="tx1"/>
                </a:solidFill>
              </a:rPr>
              <a:t>System Configuration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Module Configuration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9" name="ROM"/>
          <p:cNvSpPr/>
          <p:nvPr/>
        </p:nvSpPr>
        <p:spPr>
          <a:xfrm>
            <a:off x="4488181" y="3200400"/>
            <a:ext cx="1844039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</a:t>
            </a:r>
            <a:r>
              <a:rPr lang="en-US" dirty="0" err="1" smtClean="0"/>
              <a:t>Config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0" name="ConfigCopy #2"/>
          <p:cNvSpPr/>
          <p:nvPr/>
        </p:nvSpPr>
        <p:spPr>
          <a:xfrm>
            <a:off x="1135378" y="3810000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-(The configuration is...)"/>
          <p:cNvSpPr/>
          <p:nvPr/>
        </p:nvSpPr>
        <p:spPr>
          <a:xfrm>
            <a:off x="4486920" y="5099495"/>
            <a:ext cx="3245510" cy="887126"/>
          </a:xfrm>
          <a:prstGeom prst="wedgeRoundRectCallout">
            <a:avLst>
              <a:gd name="adj1" fmla="val -30491"/>
              <a:gd name="adj2" fmla="val -16988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configuration is written to the System Configuration (Flash Memory)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4" name="ConfigCopy #3"/>
          <p:cNvSpPr/>
          <p:nvPr/>
        </p:nvSpPr>
        <p:spPr>
          <a:xfrm>
            <a:off x="4640579" y="3575384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-(Also, the configuration...)"/>
          <p:cNvSpPr/>
          <p:nvPr/>
        </p:nvSpPr>
        <p:spPr>
          <a:xfrm>
            <a:off x="5042875" y="5251895"/>
            <a:ext cx="2438400" cy="887126"/>
          </a:xfrm>
          <a:prstGeom prst="wedgeRoundRectCallout">
            <a:avLst>
              <a:gd name="adj1" fmla="val 30468"/>
              <a:gd name="adj2" fmla="val -13802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configuration is also written to the CTRIO2’s RAM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6" name="-(Never...)"/>
          <p:cNvSpPr/>
          <p:nvPr/>
        </p:nvSpPr>
        <p:spPr>
          <a:xfrm>
            <a:off x="5024171" y="1194698"/>
            <a:ext cx="2438400" cy="887126"/>
          </a:xfrm>
          <a:prstGeom prst="wedgeRoundRectCallout">
            <a:avLst>
              <a:gd name="adj1" fmla="val 40695"/>
              <a:gd name="adj2" fmla="val 141211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The configuration is never written to the CTRIO2’s ROM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7" name="Do-more Project"/>
          <p:cNvSpPr/>
          <p:nvPr/>
        </p:nvSpPr>
        <p:spPr>
          <a:xfrm>
            <a:off x="762000" y="5323362"/>
            <a:ext cx="2286000" cy="9801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 Project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8" name="-(A copy is...)"/>
          <p:cNvSpPr/>
          <p:nvPr/>
        </p:nvSpPr>
        <p:spPr>
          <a:xfrm>
            <a:off x="3816748" y="5543058"/>
            <a:ext cx="2438400" cy="887126"/>
          </a:xfrm>
          <a:prstGeom prst="wedgeRoundRectCallout">
            <a:avLst>
              <a:gd name="adj1" fmla="val -86464"/>
              <a:gd name="adj2" fmla="val -215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copy is also stored in the Do-more Project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ConfigCopy #2"/>
          <p:cNvSpPr/>
          <p:nvPr/>
        </p:nvSpPr>
        <p:spPr>
          <a:xfrm>
            <a:off x="1135379" y="3810000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6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38334 -0.0342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67" y="-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25833 0.0666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-3.33333E-6 0.2768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7" grpId="0" animBg="1"/>
      <p:bldP spid="27" grpId="1" animBg="1"/>
      <p:bldP spid="30" grpId="0" animBg="1"/>
      <p:bldP spid="30" grpId="1" animBg="1"/>
      <p:bldP spid="31" grpId="0" animBg="1"/>
      <p:bldP spid="31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 animBg="1"/>
      <p:bldP spid="39" grpId="0" animBg="1"/>
      <p:bldP spid="3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TRIO2"/>
          <p:cNvSpPr/>
          <p:nvPr/>
        </p:nvSpPr>
        <p:spPr>
          <a:xfrm>
            <a:off x="6868699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CTRIO2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M"/>
          <p:cNvSpPr/>
          <p:nvPr/>
        </p:nvSpPr>
        <p:spPr>
          <a:xfrm>
            <a:off x="6868699" y="2743200"/>
            <a:ext cx="1844039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3" name="RAM"/>
          <p:cNvSpPr/>
          <p:nvPr/>
        </p:nvSpPr>
        <p:spPr>
          <a:xfrm>
            <a:off x="6868700" y="3657600"/>
            <a:ext cx="1844039" cy="914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4" name="Do-more"/>
          <p:cNvSpPr/>
          <p:nvPr/>
        </p:nvSpPr>
        <p:spPr>
          <a:xfrm>
            <a:off x="4488180" y="2133600"/>
            <a:ext cx="1844040" cy="26412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7" name="Designer"/>
          <p:cNvSpPr/>
          <p:nvPr/>
        </p:nvSpPr>
        <p:spPr>
          <a:xfrm>
            <a:off x="761999" y="3200400"/>
            <a:ext cx="2286000" cy="1295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 Designer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9" name="ROM"/>
          <p:cNvSpPr/>
          <p:nvPr/>
        </p:nvSpPr>
        <p:spPr>
          <a:xfrm>
            <a:off x="4488181" y="3200400"/>
            <a:ext cx="1844039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</a:t>
            </a:r>
            <a:r>
              <a:rPr lang="en-US" dirty="0" err="1" smtClean="0"/>
              <a:t>Config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4" name="ConfigCopy #3"/>
          <p:cNvSpPr/>
          <p:nvPr/>
        </p:nvSpPr>
        <p:spPr>
          <a:xfrm>
            <a:off x="4640579" y="3575384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-(POWER = OFF)"/>
          <p:cNvSpPr/>
          <p:nvPr/>
        </p:nvSpPr>
        <p:spPr>
          <a:xfrm>
            <a:off x="1352331" y="2040903"/>
            <a:ext cx="1832005" cy="376228"/>
          </a:xfrm>
          <a:prstGeom prst="wedgeRoundRectCallout">
            <a:avLst>
              <a:gd name="adj1" fmla="val -14944"/>
              <a:gd name="adj2" fmla="val -45259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POWER = OFF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-(POWER = ON)"/>
          <p:cNvSpPr/>
          <p:nvPr/>
        </p:nvSpPr>
        <p:spPr>
          <a:xfrm>
            <a:off x="1352892" y="2041801"/>
            <a:ext cx="1832005" cy="376228"/>
          </a:xfrm>
          <a:prstGeom prst="wedgeRoundRectCallout">
            <a:avLst>
              <a:gd name="adj1" fmla="val -14944"/>
              <a:gd name="adj2" fmla="val -45259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POWER = 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ConfigCopy #3"/>
          <p:cNvSpPr/>
          <p:nvPr/>
        </p:nvSpPr>
        <p:spPr>
          <a:xfrm>
            <a:off x="4640579" y="3575384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-(On power up...)"/>
          <p:cNvSpPr/>
          <p:nvPr/>
        </p:nvSpPr>
        <p:spPr>
          <a:xfrm>
            <a:off x="4074578" y="5122751"/>
            <a:ext cx="3245510" cy="1180765"/>
          </a:xfrm>
          <a:prstGeom prst="wedgeRoundRectCallout">
            <a:avLst>
              <a:gd name="adj1" fmla="val 40458"/>
              <a:gd name="adj2" fmla="val -11002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On power up the Do-more copies the configuration from System Configuration to CTRIO2 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Do-more Project"/>
          <p:cNvSpPr/>
          <p:nvPr/>
        </p:nvSpPr>
        <p:spPr>
          <a:xfrm>
            <a:off x="762000" y="5323362"/>
            <a:ext cx="2286000" cy="9801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 Project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6" name="ConfigCopy #2"/>
          <p:cNvSpPr/>
          <p:nvPr/>
        </p:nvSpPr>
        <p:spPr>
          <a:xfrm>
            <a:off x="1135378" y="5747446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3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25833 0.0666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3" grpId="1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</a:t>
            </a:r>
            <a:r>
              <a:rPr lang="en-US"/>
              <a:t>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TRIO2"/>
          <p:cNvSpPr/>
          <p:nvPr/>
        </p:nvSpPr>
        <p:spPr>
          <a:xfrm>
            <a:off x="6868699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CTRIO2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M"/>
          <p:cNvSpPr/>
          <p:nvPr/>
        </p:nvSpPr>
        <p:spPr>
          <a:xfrm>
            <a:off x="6868699" y="2743200"/>
            <a:ext cx="1844039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3" name="RAM"/>
          <p:cNvSpPr/>
          <p:nvPr/>
        </p:nvSpPr>
        <p:spPr>
          <a:xfrm>
            <a:off x="6868700" y="3657600"/>
            <a:ext cx="1844039" cy="914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4" name="Do-more"/>
          <p:cNvSpPr/>
          <p:nvPr/>
        </p:nvSpPr>
        <p:spPr>
          <a:xfrm>
            <a:off x="4488180" y="2133600"/>
            <a:ext cx="1844040" cy="26412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7" name="Designer"/>
          <p:cNvSpPr/>
          <p:nvPr/>
        </p:nvSpPr>
        <p:spPr>
          <a:xfrm>
            <a:off x="761999" y="3200400"/>
            <a:ext cx="2286000" cy="1295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 Designer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9" name="ROM"/>
          <p:cNvSpPr/>
          <p:nvPr/>
        </p:nvSpPr>
        <p:spPr>
          <a:xfrm>
            <a:off x="4488181" y="3200400"/>
            <a:ext cx="1844039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</a:t>
            </a:r>
            <a:r>
              <a:rPr lang="en-US" dirty="0" err="1" smtClean="0"/>
              <a:t>Config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4" name="ConfigCopy #3"/>
          <p:cNvSpPr/>
          <p:nvPr/>
        </p:nvSpPr>
        <p:spPr>
          <a:xfrm>
            <a:off x="4640579" y="3575384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-(POWER = OFF)"/>
          <p:cNvSpPr/>
          <p:nvPr/>
        </p:nvSpPr>
        <p:spPr>
          <a:xfrm>
            <a:off x="1352331" y="2040903"/>
            <a:ext cx="1832005" cy="376228"/>
          </a:xfrm>
          <a:prstGeom prst="wedgeRoundRectCallout">
            <a:avLst>
              <a:gd name="adj1" fmla="val -14944"/>
              <a:gd name="adj2" fmla="val -45259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POWER = OFF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-(POWER = ON)"/>
          <p:cNvSpPr/>
          <p:nvPr/>
        </p:nvSpPr>
        <p:spPr>
          <a:xfrm>
            <a:off x="1352892" y="2041801"/>
            <a:ext cx="1832005" cy="376228"/>
          </a:xfrm>
          <a:prstGeom prst="wedgeRoundRectCallout">
            <a:avLst>
              <a:gd name="adj1" fmla="val -14944"/>
              <a:gd name="adj2" fmla="val -45259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POWER = 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ConfigCopy"/>
          <p:cNvSpPr/>
          <p:nvPr/>
        </p:nvSpPr>
        <p:spPr>
          <a:xfrm>
            <a:off x="7021098" y="31242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ConfigCopy"/>
          <p:cNvSpPr/>
          <p:nvPr/>
        </p:nvSpPr>
        <p:spPr>
          <a:xfrm>
            <a:off x="7021098" y="31242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ConfigCopy #3"/>
          <p:cNvSpPr/>
          <p:nvPr/>
        </p:nvSpPr>
        <p:spPr>
          <a:xfrm>
            <a:off x="4640579" y="3575384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Do-more Project"/>
          <p:cNvSpPr/>
          <p:nvPr/>
        </p:nvSpPr>
        <p:spPr>
          <a:xfrm>
            <a:off x="762000" y="5323362"/>
            <a:ext cx="2286000" cy="9801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Do-more Project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1" name="ConfigCopy #2"/>
          <p:cNvSpPr/>
          <p:nvPr/>
        </p:nvSpPr>
        <p:spPr>
          <a:xfrm>
            <a:off x="1135378" y="5747446"/>
            <a:ext cx="1539241" cy="469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-(On power up...)"/>
          <p:cNvSpPr/>
          <p:nvPr/>
        </p:nvSpPr>
        <p:spPr>
          <a:xfrm>
            <a:off x="4478133" y="5122751"/>
            <a:ext cx="2438400" cy="1180765"/>
          </a:xfrm>
          <a:prstGeom prst="wedgeRoundRectCallout">
            <a:avLst>
              <a:gd name="adj1" fmla="val 56338"/>
              <a:gd name="adj2" fmla="val -11636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On power up the CTRIO2 copies the configuration from ROM to 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-(Even if the...)"/>
          <p:cNvSpPr/>
          <p:nvPr/>
        </p:nvSpPr>
        <p:spPr>
          <a:xfrm>
            <a:off x="4356213" y="5122751"/>
            <a:ext cx="2682240" cy="1180765"/>
          </a:xfrm>
          <a:prstGeom prst="wedgeRoundRectCallout">
            <a:avLst>
              <a:gd name="adj1" fmla="val 50681"/>
              <a:gd name="adj2" fmla="val -11636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However, that copy will get overwritten by the Do-more on power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-(If this same...)"/>
          <p:cNvSpPr/>
          <p:nvPr/>
        </p:nvSpPr>
        <p:spPr>
          <a:xfrm>
            <a:off x="3769133" y="5122751"/>
            <a:ext cx="3927067" cy="1298842"/>
          </a:xfrm>
          <a:prstGeom prst="wedgeRoundRectCallout">
            <a:avLst>
              <a:gd name="adj1" fmla="val 15776"/>
              <a:gd name="adj2" fmla="val -4877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Thus, if this same CTRIO2 was placed in a DL-PLC it would have configuration #1; if in a Do-more it would have configuration #2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-(Also, if the...)"/>
          <p:cNvSpPr/>
          <p:nvPr/>
        </p:nvSpPr>
        <p:spPr>
          <a:xfrm>
            <a:off x="3401649" y="5019504"/>
            <a:ext cx="4751751" cy="1298842"/>
          </a:xfrm>
          <a:prstGeom prst="wedgeRoundRectCallout">
            <a:avLst>
              <a:gd name="adj1" fmla="val 15776"/>
              <a:gd name="adj2" fmla="val -4877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Also, if the CTRIO2 was to be replaced there is no need to reconfigure it because on power up the Do-more writes the proper configuration down to the CTRIO2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2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0087 0.1310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26007 0.0652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3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19" grpId="0" animBg="1"/>
      <p:bldP spid="19" grpId="1" animBg="1"/>
      <p:bldP spid="26" grpId="0" animBg="1"/>
      <p:bldP spid="26" grpId="1" animBg="1"/>
      <p:bldP spid="24" grpId="0" animBg="1"/>
      <p:bldP spid="24" grpId="1" animBg="1"/>
      <p:bldP spid="27" grpId="0" animBg="1"/>
      <p:bldP spid="27" grpId="1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TRIO2"/>
          <p:cNvSpPr/>
          <p:nvPr/>
        </p:nvSpPr>
        <p:spPr>
          <a:xfrm>
            <a:off x="3581400" y="1752600"/>
            <a:ext cx="1844040" cy="3810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CTRIO2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14600" y="2514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14600" y="2895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514600" y="3276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514600" y="3657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514600" y="4038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514600" y="4419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514600" y="4800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14600" y="5181600"/>
            <a:ext cx="1066800" cy="0"/>
          </a:xfrm>
          <a:prstGeom prst="line">
            <a:avLst/>
          </a:prstGeom>
          <a:ln w="50800" cap="rnd" cmpd="sng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435139" y="2514600"/>
            <a:ext cx="1066800" cy="0"/>
          </a:xfrm>
          <a:prstGeom prst="line">
            <a:avLst/>
          </a:prstGeom>
          <a:ln w="50800" cap="rnd" cmpd="sng">
            <a:solidFill>
              <a:srgbClr val="C0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35139" y="2895600"/>
            <a:ext cx="1066800" cy="0"/>
          </a:xfrm>
          <a:prstGeom prst="line">
            <a:avLst/>
          </a:prstGeom>
          <a:ln w="50800" cap="rnd" cmpd="sng">
            <a:solidFill>
              <a:srgbClr val="C0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435139" y="3276600"/>
            <a:ext cx="1066800" cy="0"/>
          </a:xfrm>
          <a:prstGeom prst="line">
            <a:avLst/>
          </a:prstGeom>
          <a:ln w="50800" cap="rnd" cmpd="sng">
            <a:solidFill>
              <a:srgbClr val="C0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35139" y="3657600"/>
            <a:ext cx="1066800" cy="0"/>
          </a:xfrm>
          <a:prstGeom prst="line">
            <a:avLst/>
          </a:prstGeom>
          <a:ln w="50800" cap="rnd" cmpd="sng">
            <a:solidFill>
              <a:srgbClr val="C0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828228" y="2133600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1A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828228" y="252984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828228" y="289917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1C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828228" y="3268504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1D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828228" y="365760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828228" y="403860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2B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828228" y="442871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2C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828228" y="48006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2D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524323" y="214526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524323" y="252626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524323" y="2895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524323" y="32882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91604" y="2529840"/>
            <a:ext cx="3609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</a:t>
            </a:r>
          </a:p>
          <a:p>
            <a:pPr algn="ctr"/>
            <a:r>
              <a:rPr lang="en-US" dirty="0" smtClean="0"/>
              <a:t>N</a:t>
            </a:r>
          </a:p>
          <a:p>
            <a:pPr algn="ctr"/>
            <a:r>
              <a:rPr lang="en-US" dirty="0" smtClean="0"/>
              <a:t>P</a:t>
            </a:r>
          </a:p>
          <a:p>
            <a:pPr algn="ctr"/>
            <a:r>
              <a:rPr lang="en-US" dirty="0" smtClean="0"/>
              <a:t>U</a:t>
            </a:r>
          </a:p>
          <a:p>
            <a:pPr algn="ctr"/>
            <a:r>
              <a:rPr lang="en-US" dirty="0" smtClean="0"/>
              <a:t>T</a:t>
            </a:r>
          </a:p>
          <a:p>
            <a:pPr algn="ctr"/>
            <a:r>
              <a:rPr lang="en-US" dirty="0"/>
              <a:t>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315200" y="2502932"/>
            <a:ext cx="3609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</a:t>
            </a:r>
          </a:p>
          <a:p>
            <a:pPr algn="ctr"/>
            <a:r>
              <a:rPr lang="en-US" dirty="0"/>
              <a:t>U</a:t>
            </a:r>
            <a:endParaRPr lang="en-US" dirty="0" smtClean="0"/>
          </a:p>
          <a:p>
            <a:pPr algn="ctr"/>
            <a:r>
              <a:rPr lang="en-US" dirty="0"/>
              <a:t>T</a:t>
            </a:r>
            <a:endParaRPr lang="en-US" dirty="0" smtClean="0"/>
          </a:p>
          <a:p>
            <a:pPr algn="ctr"/>
            <a:r>
              <a:rPr lang="en-US" dirty="0" smtClean="0"/>
              <a:t>P</a:t>
            </a:r>
          </a:p>
          <a:p>
            <a:pPr algn="ctr"/>
            <a:r>
              <a:rPr lang="en-US" dirty="0" smtClean="0"/>
              <a:t>U</a:t>
            </a:r>
          </a:p>
          <a:p>
            <a:pPr algn="ctr"/>
            <a:r>
              <a:rPr lang="en-US" dirty="0" smtClean="0"/>
              <a:t>T</a:t>
            </a:r>
          </a:p>
          <a:p>
            <a:pPr algn="ctr"/>
            <a:r>
              <a:rPr lang="en-US" dirty="0"/>
              <a:t>S</a:t>
            </a:r>
          </a:p>
        </p:txBody>
      </p:sp>
      <p:sp>
        <p:nvSpPr>
          <p:cNvPr id="9" name="Right Brace 8"/>
          <p:cNvSpPr/>
          <p:nvPr/>
        </p:nvSpPr>
        <p:spPr>
          <a:xfrm>
            <a:off x="3657600" y="3886200"/>
            <a:ext cx="533400" cy="1371600"/>
          </a:xfrm>
          <a:prstGeom prst="rightBrace">
            <a:avLst/>
          </a:prstGeom>
          <a:ln w="50800" cap="rnd" cmpd="sng">
            <a:solidFill>
              <a:srgbClr val="FFFF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Brace 63"/>
          <p:cNvSpPr/>
          <p:nvPr/>
        </p:nvSpPr>
        <p:spPr>
          <a:xfrm>
            <a:off x="3657600" y="2362200"/>
            <a:ext cx="533400" cy="1371600"/>
          </a:xfrm>
          <a:prstGeom prst="rightBrace">
            <a:avLst/>
          </a:prstGeom>
          <a:ln w="50800" cap="rnd" cmpd="sng">
            <a:solidFill>
              <a:srgbClr val="FFFF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245390" y="2863334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Ch</a:t>
            </a:r>
            <a:r>
              <a:rPr lang="en-US" dirty="0" smtClean="0">
                <a:solidFill>
                  <a:srgbClr val="FFFF00"/>
                </a:solidFill>
              </a:rPr>
              <a:t> 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45390" y="4387334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Ch</a:t>
            </a:r>
            <a:r>
              <a:rPr lang="en-US" dirty="0" smtClean="0">
                <a:solidFill>
                  <a:srgbClr val="FFFF00"/>
                </a:solidFill>
              </a:rPr>
              <a:t> 2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152" y="1524000"/>
            <a:ext cx="5095615" cy="446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51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 numCol="2">
            <a:normAutofit/>
          </a:bodyPr>
          <a:lstStyle/>
          <a:p>
            <a:r>
              <a:rPr lang="en-US" sz="2400" dirty="0"/>
              <a:t>THE BASICS</a:t>
            </a:r>
          </a:p>
          <a:p>
            <a:pPr lvl="1"/>
            <a:r>
              <a:rPr lang="en-US" sz="2000" dirty="0"/>
              <a:t>181 instructions</a:t>
            </a:r>
          </a:p>
          <a:p>
            <a:pPr lvl="2"/>
            <a:r>
              <a:rPr lang="en-US" sz="2000" dirty="0"/>
              <a:t>Contact (14)</a:t>
            </a:r>
          </a:p>
          <a:p>
            <a:pPr lvl="2"/>
            <a:r>
              <a:rPr lang="en-US" sz="2000" dirty="0"/>
              <a:t>Coil/Bit Output (11)</a:t>
            </a:r>
          </a:p>
          <a:p>
            <a:pPr lvl="2"/>
            <a:r>
              <a:rPr lang="en-US" sz="2000" dirty="0"/>
              <a:t>Analog/Process (13)</a:t>
            </a:r>
          </a:p>
          <a:p>
            <a:pPr lvl="2"/>
            <a:r>
              <a:rPr lang="en-US" sz="2000" dirty="0"/>
              <a:t>Date/Time/Calendar (7)</a:t>
            </a:r>
          </a:p>
          <a:p>
            <a:pPr lvl="2"/>
            <a:r>
              <a:rPr lang="en-US" sz="2000" dirty="0"/>
              <a:t>Ethernet (5)</a:t>
            </a:r>
          </a:p>
          <a:p>
            <a:pPr lvl="2"/>
            <a:r>
              <a:rPr lang="en-US" sz="2000" dirty="0"/>
              <a:t>Hardware/Device (9)</a:t>
            </a:r>
          </a:p>
          <a:p>
            <a:pPr lvl="2"/>
            <a:r>
              <a:rPr lang="en-US" sz="2000" dirty="0">
                <a:solidFill>
                  <a:srgbClr val="FF0000"/>
                </a:solidFill>
              </a:rPr>
              <a:t>High Speed/CTRIO (19)</a:t>
            </a:r>
          </a:p>
          <a:p>
            <a:pPr lvl="2"/>
            <a:r>
              <a:rPr lang="en-US" sz="2000" dirty="0"/>
              <a:t>Math (5)</a:t>
            </a:r>
          </a:p>
          <a:p>
            <a:pPr lvl="2"/>
            <a:r>
              <a:rPr lang="en-US" sz="2000" dirty="0" err="1"/>
              <a:t>Misc</a:t>
            </a:r>
            <a:r>
              <a:rPr lang="en-US" sz="2000" dirty="0"/>
              <a:t>/Data Manipulation (23)</a:t>
            </a:r>
          </a:p>
          <a:p>
            <a:pPr lvl="2"/>
            <a:r>
              <a:rPr lang="en-US" sz="2000" dirty="0"/>
              <a:t>Program Control (20)</a:t>
            </a:r>
          </a:p>
          <a:p>
            <a:pPr lvl="2"/>
            <a:r>
              <a:rPr lang="en-US" sz="2000" dirty="0"/>
              <a:t>Program-Looping (8)</a:t>
            </a:r>
          </a:p>
          <a:p>
            <a:pPr lvl="2"/>
            <a:r>
              <a:rPr lang="en-US" sz="2000" dirty="0"/>
              <a:t>Protocol-Custom/ASCII (7)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lvl="2"/>
            <a:r>
              <a:rPr lang="en-US" sz="2000" dirty="0"/>
              <a:t>Protocol-Standard (10)</a:t>
            </a:r>
          </a:p>
          <a:p>
            <a:pPr lvl="2"/>
            <a:r>
              <a:rPr lang="en-US" sz="2000" dirty="0"/>
              <a:t>String (14)</a:t>
            </a:r>
          </a:p>
          <a:p>
            <a:pPr lvl="2"/>
            <a:r>
              <a:rPr lang="en-US" sz="2000" dirty="0"/>
              <a:t>Timer/Counter/Drum (16)</a:t>
            </a:r>
          </a:p>
        </p:txBody>
      </p:sp>
    </p:spTree>
    <p:extLst>
      <p:ext uri="{BB962C8B-B14F-4D97-AF65-F5344CB8AC3E}">
        <p14:creationId xmlns:p14="http://schemas.microsoft.com/office/powerpoint/2010/main" val="2282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42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83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84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485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826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87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308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89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3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471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932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333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14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/>
              <a:t>Instruction Set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81000" y="1524000"/>
            <a:ext cx="7678800" cy="5050536"/>
          </a:xfrm>
        </p:spPr>
        <p:txBody>
          <a:bodyPr numCol="1">
            <a:normAutofit fontScale="62500" lnSpcReduction="20000"/>
          </a:bodyPr>
          <a:lstStyle/>
          <a:p>
            <a:r>
              <a:rPr lang="en-US" dirty="0"/>
              <a:t>THE BASICS</a:t>
            </a:r>
          </a:p>
          <a:p>
            <a:pPr lvl="1"/>
            <a:r>
              <a:rPr lang="en-US" dirty="0"/>
              <a:t>181 instructions</a:t>
            </a:r>
          </a:p>
          <a:p>
            <a:pPr lvl="2"/>
            <a:r>
              <a:rPr lang="en-US" b="1" dirty="0"/>
              <a:t>In-line</a:t>
            </a:r>
            <a:r>
              <a:rPr lang="en-US" dirty="0"/>
              <a:t> (100) –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flag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/>
            <a:r>
              <a:rPr lang="en-US" dirty="0"/>
              <a:t>Executes completely in-line on same scan</a:t>
            </a:r>
          </a:p>
          <a:p>
            <a:pPr lvl="2"/>
            <a:r>
              <a:rPr lang="en-US" b="1" dirty="0"/>
              <a:t>Fully Asynchronous </a:t>
            </a:r>
            <a:r>
              <a:rPr lang="en-US" dirty="0"/>
              <a:t>(48) –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</a:t>
            </a:r>
          </a:p>
          <a:p>
            <a:pPr lvl="3"/>
            <a:r>
              <a:rPr lang="en-US" dirty="0"/>
              <a:t>Dependent on shared Device’s availability</a:t>
            </a:r>
          </a:p>
          <a:p>
            <a:pPr lvl="3"/>
            <a:r>
              <a:rPr lang="en-US" dirty="0"/>
              <a:t>Locks Device when executed to make it exclusive</a:t>
            </a:r>
          </a:p>
          <a:p>
            <a:pPr lvl="3"/>
            <a:r>
              <a:rPr lang="en-US" dirty="0"/>
              <a:t>Unlocks Device after it is finished</a:t>
            </a:r>
          </a:p>
          <a:p>
            <a:pPr lvl="3"/>
            <a:r>
              <a:rPr lang="en-US" dirty="0"/>
              <a:t>Must not terminate before it is finished</a:t>
            </a:r>
          </a:p>
          <a:p>
            <a:pPr lvl="3"/>
            <a:r>
              <a:rPr lang="en-US" dirty="0"/>
              <a:t>Must wait for Success or Error </a:t>
            </a:r>
            <a:r>
              <a:rPr lang="en-US" dirty="0" smtClean="0"/>
              <a:t>indication</a:t>
            </a:r>
          </a:p>
          <a:p>
            <a:pPr lvl="3"/>
            <a:r>
              <a:rPr lang="en-US" dirty="0" smtClean="0"/>
              <a:t>All CTRIO2 instructions are fully asynchronous</a:t>
            </a:r>
            <a:endParaRPr lang="en-US" dirty="0"/>
          </a:p>
          <a:p>
            <a:pPr lvl="2"/>
            <a:r>
              <a:rPr lang="en-US" b="1" dirty="0"/>
              <a:t>Multi-scan</a:t>
            </a:r>
            <a:r>
              <a:rPr lang="en-US" dirty="0"/>
              <a:t> (20) –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</a:t>
            </a:r>
          </a:p>
          <a:p>
            <a:pPr lvl="3"/>
            <a:r>
              <a:rPr lang="en-US" dirty="0"/>
              <a:t>Takes 2 or more scans to complete or function properly</a:t>
            </a:r>
          </a:p>
          <a:p>
            <a:pPr lvl="3"/>
            <a:r>
              <a:rPr lang="en-US" dirty="0"/>
              <a:t>Depend on the status of the instruction from previous scan</a:t>
            </a:r>
          </a:p>
          <a:p>
            <a:pPr lvl="3"/>
            <a:r>
              <a:rPr lang="en-US" dirty="0"/>
              <a:t>(Edge-triggering inputs normally take 2 </a:t>
            </a:r>
            <a:r>
              <a:rPr lang="en-US" dirty="0" smtClean="0"/>
              <a:t>also)</a:t>
            </a:r>
            <a:endParaRPr lang="en-US" dirty="0"/>
          </a:p>
          <a:p>
            <a:pPr lvl="2"/>
            <a:r>
              <a:rPr lang="en-US" b="1" dirty="0"/>
              <a:t>Yielding</a:t>
            </a:r>
            <a:r>
              <a:rPr lang="en-US" dirty="0"/>
              <a:t> (5) –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</a:p>
          <a:p>
            <a:pPr lvl="3"/>
            <a:r>
              <a:rPr lang="en-US" dirty="0"/>
              <a:t>Can temporarily postpone operation until next scan</a:t>
            </a:r>
          </a:p>
          <a:p>
            <a:pPr lvl="2"/>
            <a:r>
              <a:rPr lang="en-US" b="1" dirty="0"/>
              <a:t>Skipping </a:t>
            </a:r>
            <a:r>
              <a:rPr lang="en-US" dirty="0"/>
              <a:t>(6) –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</a:t>
            </a:r>
          </a:p>
          <a:p>
            <a:pPr lvl="3"/>
            <a:r>
              <a:rPr lang="en-US" dirty="0"/>
              <a:t>Can skip forward or backward in code</a:t>
            </a:r>
            <a:endParaRPr lang="en-US" b="1" dirty="0"/>
          </a:p>
          <a:p>
            <a:pPr lvl="2"/>
            <a:r>
              <a:rPr lang="en-US" b="1" dirty="0"/>
              <a:t>Yielding/Skipping</a:t>
            </a:r>
            <a:r>
              <a:rPr lang="en-US" dirty="0"/>
              <a:t> (2) -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Green</a:t>
            </a:r>
          </a:p>
          <a:p>
            <a:pPr lvl="3"/>
            <a:r>
              <a:rPr lang="en-US" dirty="0"/>
              <a:t>Can temporarily postpone operation until next scan and skip forward or backward in code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363" y="1447800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Box Instruction</a:t>
            </a:r>
          </a:p>
          <a:p>
            <a:pPr algn="ctr"/>
            <a:r>
              <a:rPr lang="en-US" dirty="0"/>
              <a:t>Corner</a:t>
            </a:r>
          </a:p>
        </p:txBody>
      </p:sp>
      <p:pic>
        <p:nvPicPr>
          <p:cNvPr id="2055" name="Pic: NoFla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236219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: R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2895568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: Yello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999" y="340995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: Blu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998" y="396240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: Gre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4495768"/>
            <a:ext cx="543000" cy="4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: BlueGre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81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55000" lnSpcReduction="20000"/>
          </a:bodyPr>
          <a:lstStyle/>
          <a:p>
            <a:r>
              <a:rPr lang="en-US" dirty="0" smtClean="0"/>
              <a:t>High Speed/CTRIO (19)</a:t>
            </a:r>
            <a:endParaRPr lang="en-US" dirty="0"/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CTAXCFG</a:t>
            </a:r>
            <a:r>
              <a:rPr lang="en-US" dirty="0" smtClean="0">
                <a:solidFill>
                  <a:srgbClr val="00B050"/>
                </a:solidFill>
              </a:rPr>
              <a:t> – CTRIO2 Axis Configuration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CTAXDYNP</a:t>
            </a:r>
            <a:r>
              <a:rPr lang="en-US" dirty="0" smtClean="0">
                <a:solidFill>
                  <a:srgbClr val="00B050"/>
                </a:solidFill>
              </a:rPr>
              <a:t> – CTRIO2 Axis Run Dynamic Position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CTAXDYNV</a:t>
            </a:r>
            <a:r>
              <a:rPr lang="en-US" dirty="0" smtClean="0">
                <a:solidFill>
                  <a:srgbClr val="00B050"/>
                </a:solidFill>
              </a:rPr>
              <a:t> – CTRIO2 Axis Run Dynamic Velocity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CTAXJOG</a:t>
            </a:r>
            <a:r>
              <a:rPr lang="en-US" dirty="0" smtClean="0">
                <a:solidFill>
                  <a:srgbClr val="00B050"/>
                </a:solidFill>
              </a:rPr>
              <a:t> – CTRIO2 Axis Jog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CTAXLIMT</a:t>
            </a:r>
            <a:r>
              <a:rPr lang="en-US" dirty="0" smtClean="0">
                <a:solidFill>
                  <a:srgbClr val="00B050"/>
                </a:solidFill>
              </a:rPr>
              <a:t> – CTRIO2 Axis Run Trapezoid w/Limits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CTAXTRAP</a:t>
            </a:r>
            <a:r>
              <a:rPr lang="en-US" dirty="0" smtClean="0">
                <a:solidFill>
                  <a:srgbClr val="00B050"/>
                </a:solidFill>
              </a:rPr>
              <a:t> – CTRIO2 Axis Run Trapezoid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CTDYNPOS</a:t>
            </a:r>
            <a:r>
              <a:rPr lang="en-US" dirty="0" smtClean="0">
                <a:solidFill>
                  <a:srgbClr val="00B050"/>
                </a:solidFill>
              </a:rPr>
              <a:t> – CTRIO Run Dynamic Position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CTDYNVEL</a:t>
            </a:r>
            <a:r>
              <a:rPr lang="en-US" dirty="0" smtClean="0">
                <a:solidFill>
                  <a:srgbClr val="00B050"/>
                </a:solidFill>
              </a:rPr>
              <a:t> – CTRIO Run Dynamic Velocity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CTPLSADD</a:t>
            </a:r>
            <a:r>
              <a:rPr lang="en-US" dirty="0" smtClean="0">
                <a:solidFill>
                  <a:srgbClr val="00B050"/>
                </a:solidFill>
              </a:rPr>
              <a:t> – CTRIO2 Add Entry to PLS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CTPLSEDT</a:t>
            </a:r>
            <a:r>
              <a:rPr lang="en-US" dirty="0" smtClean="0">
                <a:solidFill>
                  <a:srgbClr val="00B050"/>
                </a:solidFill>
              </a:rPr>
              <a:t> – CTRIO2 Edit PLS Entry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CTREGRD</a:t>
            </a:r>
            <a:r>
              <a:rPr lang="en-US" dirty="0" smtClean="0">
                <a:solidFill>
                  <a:srgbClr val="00B050"/>
                </a:solidFill>
              </a:rPr>
              <a:t> – CTRIO Read Register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CTREGWR</a:t>
            </a:r>
            <a:r>
              <a:rPr lang="en-US" dirty="0" smtClean="0">
                <a:solidFill>
                  <a:srgbClr val="00B050"/>
                </a:solidFill>
              </a:rPr>
              <a:t> – CTRIO Write Register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CTRUNPOS</a:t>
            </a:r>
            <a:r>
              <a:rPr lang="en-US" dirty="0" smtClean="0">
                <a:solidFill>
                  <a:srgbClr val="00B050"/>
                </a:solidFill>
              </a:rPr>
              <a:t> – CTRIO Run Position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CTRUNVEL</a:t>
            </a:r>
            <a:r>
              <a:rPr lang="en-US" dirty="0" smtClean="0">
                <a:solidFill>
                  <a:srgbClr val="00B050"/>
                </a:solidFill>
              </a:rPr>
              <a:t> – CTRIO Run Velocity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CTTBLADD</a:t>
            </a:r>
            <a:r>
              <a:rPr lang="en-US" dirty="0" smtClean="0">
                <a:solidFill>
                  <a:srgbClr val="00B050"/>
                </a:solidFill>
              </a:rPr>
              <a:t> – CTRIO Add Entry to Preset Table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CTTBLCLR</a:t>
            </a:r>
            <a:r>
              <a:rPr lang="en-US" dirty="0" smtClean="0">
                <a:solidFill>
                  <a:srgbClr val="00B050"/>
                </a:solidFill>
              </a:rPr>
              <a:t> – CTRIO Clear Table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CTTBLEDT</a:t>
            </a:r>
            <a:r>
              <a:rPr lang="en-US" dirty="0" smtClean="0">
                <a:solidFill>
                  <a:srgbClr val="00B050"/>
                </a:solidFill>
              </a:rPr>
              <a:t> – CTRIO Edit Preset Table Entry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CTTBLLD</a:t>
            </a:r>
            <a:r>
              <a:rPr lang="en-US" dirty="0" smtClean="0">
                <a:solidFill>
                  <a:srgbClr val="00B050"/>
                </a:solidFill>
              </a:rPr>
              <a:t> – CTRIO Load Table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CTUPDLVL</a:t>
            </a:r>
            <a:r>
              <a:rPr lang="en-US" dirty="0" smtClean="0">
                <a:solidFill>
                  <a:srgbClr val="00B050"/>
                </a:solidFill>
              </a:rPr>
              <a:t> – CTRIO Update Level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CTRIO2 – Introduction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790945"/>
            <a:ext cx="1654237" cy="59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dFlag"/>
          <p:cNvSpPr/>
          <p:nvPr/>
        </p:nvSpPr>
        <p:spPr>
          <a:xfrm rot="5400000">
            <a:off x="4550664" y="222673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dFlag"/>
          <p:cNvSpPr/>
          <p:nvPr/>
        </p:nvSpPr>
        <p:spPr>
          <a:xfrm rot="5400000">
            <a:off x="5922264" y="24384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dFlag"/>
          <p:cNvSpPr/>
          <p:nvPr/>
        </p:nvSpPr>
        <p:spPr>
          <a:xfrm rot="5400000">
            <a:off x="5922264" y="26456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dFlag"/>
          <p:cNvSpPr/>
          <p:nvPr/>
        </p:nvSpPr>
        <p:spPr>
          <a:xfrm rot="5400000">
            <a:off x="4233332" y="28573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dFlag"/>
          <p:cNvSpPr/>
          <p:nvPr/>
        </p:nvSpPr>
        <p:spPr>
          <a:xfrm rot="5400000">
            <a:off x="5541264" y="307340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dFlag"/>
          <p:cNvSpPr/>
          <p:nvPr/>
        </p:nvSpPr>
        <p:spPr>
          <a:xfrm rot="5400000">
            <a:off x="4779264" y="32766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dFlag"/>
          <p:cNvSpPr/>
          <p:nvPr/>
        </p:nvSpPr>
        <p:spPr>
          <a:xfrm rot="5400000">
            <a:off x="5388864" y="34838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dFlag"/>
          <p:cNvSpPr/>
          <p:nvPr/>
        </p:nvSpPr>
        <p:spPr>
          <a:xfrm rot="5400000">
            <a:off x="5388864" y="37124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dFlag"/>
          <p:cNvSpPr/>
          <p:nvPr/>
        </p:nvSpPr>
        <p:spPr>
          <a:xfrm rot="5400000">
            <a:off x="4626864" y="3907196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dFlag"/>
          <p:cNvSpPr/>
          <p:nvPr/>
        </p:nvSpPr>
        <p:spPr>
          <a:xfrm rot="5400000">
            <a:off x="4406731" y="4127332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dFlag"/>
          <p:cNvSpPr/>
          <p:nvPr/>
        </p:nvSpPr>
        <p:spPr>
          <a:xfrm rot="5400000">
            <a:off x="4169664" y="433053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dFlag"/>
          <p:cNvSpPr/>
          <p:nvPr/>
        </p:nvSpPr>
        <p:spPr>
          <a:xfrm rot="5400000">
            <a:off x="4254325" y="45337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dFlag"/>
          <p:cNvSpPr/>
          <p:nvPr/>
        </p:nvSpPr>
        <p:spPr>
          <a:xfrm rot="5400000">
            <a:off x="4626873" y="47244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dFlag"/>
          <p:cNvSpPr/>
          <p:nvPr/>
        </p:nvSpPr>
        <p:spPr>
          <a:xfrm rot="5400000">
            <a:off x="4618406" y="49316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dFlag"/>
          <p:cNvSpPr/>
          <p:nvPr/>
        </p:nvSpPr>
        <p:spPr>
          <a:xfrm rot="5400000">
            <a:off x="5160264" y="51602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dFlag"/>
          <p:cNvSpPr/>
          <p:nvPr/>
        </p:nvSpPr>
        <p:spPr>
          <a:xfrm rot="5400000">
            <a:off x="3991848" y="5363463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dFlag"/>
          <p:cNvSpPr/>
          <p:nvPr/>
        </p:nvSpPr>
        <p:spPr>
          <a:xfrm rot="5400000">
            <a:off x="4923197" y="558800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dFlag"/>
          <p:cNvSpPr/>
          <p:nvPr/>
        </p:nvSpPr>
        <p:spPr>
          <a:xfrm rot="5400000">
            <a:off x="3864843" y="5786798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dFlag"/>
          <p:cNvSpPr/>
          <p:nvPr/>
        </p:nvSpPr>
        <p:spPr>
          <a:xfrm rot="5400000">
            <a:off x="4161188" y="59815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CTRIO2 </a:t>
            </a:r>
            <a:r>
              <a:rPr lang="en-US" dirty="0"/>
              <a:t>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TRIO Hardware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219200" y="1524000"/>
            <a:ext cx="6669983" cy="4821238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329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 numCol="1">
            <a:normAutofit fontScale="92500" lnSpcReduction="10000"/>
          </a:bodyPr>
          <a:lstStyle/>
          <a:p>
            <a:r>
              <a:rPr lang="en-US" b="1" dirty="0" smtClean="0">
                <a:sym typeface="Wingdings" panose="05000000000000000000" pitchFamily="2" charset="2"/>
              </a:rPr>
              <a:t>Flash (ROM)</a:t>
            </a:r>
          </a:p>
          <a:p>
            <a:pPr lvl="1"/>
            <a:r>
              <a:rPr lang="en-US" b="1" u="sng" dirty="0" smtClean="0">
                <a:sym typeface="Wingdings" panose="05000000000000000000" pitchFamily="2" charset="2"/>
              </a:rPr>
              <a:t>DL-PLC</a:t>
            </a:r>
            <a:r>
              <a:rPr lang="en-US" dirty="0" smtClean="0">
                <a:sym typeface="Wingdings" panose="05000000000000000000" pitchFamily="2" charset="2"/>
              </a:rPr>
              <a:t>: memory where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CTRIO Workbench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configuration is stored</a:t>
            </a:r>
          </a:p>
          <a:p>
            <a:pPr lvl="1"/>
            <a:r>
              <a:rPr lang="en-US" b="1" u="sng" dirty="0" smtClean="0">
                <a:sym typeface="Wingdings" panose="05000000000000000000" pitchFamily="2" charset="2"/>
              </a:rPr>
              <a:t>Do-more</a:t>
            </a:r>
            <a:r>
              <a:rPr lang="en-US" dirty="0" smtClean="0">
                <a:sym typeface="Wingdings" panose="05000000000000000000" pitchFamily="2" charset="2"/>
              </a:rPr>
              <a:t>: irrelevant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Runtime RAM</a:t>
            </a:r>
          </a:p>
          <a:p>
            <a:pPr lvl="1"/>
            <a:r>
              <a:rPr lang="en-US" b="1" u="sng" dirty="0" smtClean="0">
                <a:sym typeface="Wingdings" panose="05000000000000000000" pitchFamily="2" charset="2"/>
              </a:rPr>
              <a:t>DL-PLC</a:t>
            </a:r>
            <a:r>
              <a:rPr lang="en-US" dirty="0" smtClean="0">
                <a:sym typeface="Wingdings" panose="05000000000000000000" pitchFamily="2" charset="2"/>
              </a:rPr>
              <a:t>: on power-up Flash (ROM) is copied to here</a:t>
            </a:r>
          </a:p>
          <a:p>
            <a:pPr lvl="1"/>
            <a:r>
              <a:rPr lang="en-US" b="1" u="sng" dirty="0" smtClean="0">
                <a:sym typeface="Wingdings" panose="05000000000000000000" pitchFamily="2" charset="2"/>
              </a:rPr>
              <a:t>Do-more</a:t>
            </a:r>
            <a:r>
              <a:rPr lang="en-US" dirty="0" smtClean="0">
                <a:sym typeface="Wingdings" panose="05000000000000000000" pitchFamily="2" charset="2"/>
              </a:rPr>
              <a:t>: overwrites whatever is here with the Module Configuration stored in the Do-more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Active RAM (0-3)</a:t>
            </a:r>
            <a:r>
              <a:rPr lang="en-US" dirty="0" smtClean="0">
                <a:sym typeface="Wingdings" panose="05000000000000000000" pitchFamily="2" charset="2"/>
              </a:rPr>
              <a:t>: memory where the active Table for each Pulse Output is stored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Table #0</a:t>
            </a:r>
            <a:r>
              <a:rPr lang="en-US" dirty="0" smtClean="0">
                <a:sym typeface="Wingdings" panose="05000000000000000000" pitchFamily="2" charset="2"/>
              </a:rPr>
              <a:t>: Special Table that is always active</a:t>
            </a: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11" name="Picture 6" descr="CTRIO Hardwar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219200"/>
            <a:ext cx="3698183" cy="2673142"/>
          </a:xfrm>
          <a:prstGeom prst="rect">
            <a:avLst/>
          </a:prstGeo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383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1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  <a:lumOff val="50000"/>
              </a:schemeClr>
            </a:gs>
            <a:gs pos="50000">
              <a:schemeClr val="bg1"/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L-PLC"/>
          <p:cNvSpPr/>
          <p:nvPr/>
        </p:nvSpPr>
        <p:spPr>
          <a:xfrm>
            <a:off x="4488180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DL-PLC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CTRIO2"/>
          <p:cNvSpPr/>
          <p:nvPr/>
        </p:nvSpPr>
        <p:spPr>
          <a:xfrm>
            <a:off x="6868699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CTRIO2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M"/>
          <p:cNvSpPr/>
          <p:nvPr/>
        </p:nvSpPr>
        <p:spPr>
          <a:xfrm>
            <a:off x="6868699" y="2743200"/>
            <a:ext cx="1844039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3" name="RAM"/>
          <p:cNvSpPr/>
          <p:nvPr/>
        </p:nvSpPr>
        <p:spPr>
          <a:xfrm>
            <a:off x="6868700" y="3657600"/>
            <a:ext cx="1844039" cy="914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" name="CTRIO Workbench"/>
          <p:cNvSpPr/>
          <p:nvPr/>
        </p:nvSpPr>
        <p:spPr>
          <a:xfrm>
            <a:off x="762000" y="3200400"/>
            <a:ext cx="2286000" cy="1295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 Workbench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CWB File"/>
          <p:cNvSpPr/>
          <p:nvPr/>
        </p:nvSpPr>
        <p:spPr>
          <a:xfrm>
            <a:off x="762000" y="5323362"/>
            <a:ext cx="2286000" cy="98015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CWB File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2" name="Config #1 CW"/>
          <p:cNvSpPr/>
          <p:nvPr/>
        </p:nvSpPr>
        <p:spPr>
          <a:xfrm>
            <a:off x="1135379" y="38100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Config #1"/>
          <p:cNvSpPr/>
          <p:nvPr/>
        </p:nvSpPr>
        <p:spPr>
          <a:xfrm>
            <a:off x="1135379" y="38100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ConfigCopy #1"/>
          <p:cNvSpPr/>
          <p:nvPr/>
        </p:nvSpPr>
        <p:spPr>
          <a:xfrm>
            <a:off x="7013477" y="401687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-(A CTRIO configuration...)"/>
          <p:cNvSpPr/>
          <p:nvPr/>
        </p:nvSpPr>
        <p:spPr>
          <a:xfrm>
            <a:off x="2697480" y="5369876"/>
            <a:ext cx="2682240" cy="887126"/>
          </a:xfrm>
          <a:prstGeom prst="wedgeRoundRectCallout">
            <a:avLst>
              <a:gd name="adj1" fmla="val -60502"/>
              <a:gd name="adj2" fmla="val -17831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CTRIO configuration is created in CTRIO Workbench software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-(The configuration is...)"/>
          <p:cNvSpPr/>
          <p:nvPr/>
        </p:nvSpPr>
        <p:spPr>
          <a:xfrm>
            <a:off x="4198928" y="5181600"/>
            <a:ext cx="2682240" cy="887126"/>
          </a:xfrm>
          <a:prstGeom prst="wedgeRoundRectCallout">
            <a:avLst>
              <a:gd name="adj1" fmla="val 52618"/>
              <a:gd name="adj2" fmla="val -12771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configuration is written to CTRIO RAM &amp; then copied to ROM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ConfigCopy #2"/>
          <p:cNvSpPr/>
          <p:nvPr/>
        </p:nvSpPr>
        <p:spPr>
          <a:xfrm>
            <a:off x="1135378" y="38100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-(A CTRIO configuration...)"/>
          <p:cNvSpPr/>
          <p:nvPr/>
        </p:nvSpPr>
        <p:spPr>
          <a:xfrm>
            <a:off x="2985090" y="4092561"/>
            <a:ext cx="3570061" cy="806478"/>
          </a:xfrm>
          <a:prstGeom prst="wedgeRoundRectCallout">
            <a:avLst>
              <a:gd name="adj1" fmla="val -65392"/>
              <a:gd name="adj2" fmla="val 17419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copy must also be stored in a CWB file in case the CTRIO2 ever needs replacement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01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64167 0.0324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232 L -0.00243 -0.128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00121 0.2856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7" grpId="0" animBg="1"/>
      <p:bldP spid="13" grpId="0" animBg="1"/>
      <p:bldP spid="3" grpId="0" animBg="1"/>
      <p:bldP spid="5" grpId="0" animBg="1"/>
      <p:bldP spid="22" grpId="0" animBg="1"/>
      <p:bldP spid="4" grpId="0" animBg="1"/>
      <p:bldP spid="4" grpId="1" animBg="1"/>
      <p:bldP spid="18" grpId="0" animBg="1"/>
      <p:bldP spid="18" grpId="1" animBg="1"/>
      <p:bldP spid="8" grpId="0" animBg="1"/>
      <p:bldP spid="8" grpId="1" animBg="1"/>
      <p:bldP spid="19" grpId="0" animBg="1"/>
      <p:bldP spid="19" grpId="1" animBg="1"/>
      <p:bldP spid="20" grpId="0" animBg="1"/>
      <p:bldP spid="20" grpId="1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50000"/>
              </a:schemeClr>
            </a:gs>
            <a:gs pos="50000">
              <a:schemeClr val="bg1"/>
            </a:gs>
            <a:gs pos="100000">
              <a:schemeClr val="bg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L-PLC"/>
          <p:cNvSpPr/>
          <p:nvPr/>
        </p:nvSpPr>
        <p:spPr>
          <a:xfrm>
            <a:off x="4488180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DL-PLC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CTRIO2"/>
          <p:cNvSpPr/>
          <p:nvPr/>
        </p:nvSpPr>
        <p:spPr>
          <a:xfrm>
            <a:off x="6868699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CTRIO2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M"/>
          <p:cNvSpPr/>
          <p:nvPr/>
        </p:nvSpPr>
        <p:spPr>
          <a:xfrm>
            <a:off x="6868699" y="2743200"/>
            <a:ext cx="1844039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3" name="RAM"/>
          <p:cNvSpPr/>
          <p:nvPr/>
        </p:nvSpPr>
        <p:spPr>
          <a:xfrm>
            <a:off x="6868700" y="3657600"/>
            <a:ext cx="1844039" cy="914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" name="CTRIO Workbench"/>
          <p:cNvSpPr/>
          <p:nvPr/>
        </p:nvSpPr>
        <p:spPr>
          <a:xfrm>
            <a:off x="762000" y="3200400"/>
            <a:ext cx="2286000" cy="1295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 Workbench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CWB File"/>
          <p:cNvSpPr/>
          <p:nvPr/>
        </p:nvSpPr>
        <p:spPr>
          <a:xfrm>
            <a:off x="762000" y="5323362"/>
            <a:ext cx="2286000" cy="98015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CWB File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ConfigCopy #1"/>
          <p:cNvSpPr/>
          <p:nvPr/>
        </p:nvSpPr>
        <p:spPr>
          <a:xfrm>
            <a:off x="7021098" y="31242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-(When everything is...)"/>
          <p:cNvSpPr/>
          <p:nvPr/>
        </p:nvSpPr>
        <p:spPr>
          <a:xfrm>
            <a:off x="304800" y="1638635"/>
            <a:ext cx="3927067" cy="1180765"/>
          </a:xfrm>
          <a:prstGeom prst="wedgeRoundRectCallout">
            <a:avLst>
              <a:gd name="adj1" fmla="val -14944"/>
              <a:gd name="adj2" fmla="val -4525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When everything is powered down, the configuration only exists in the CWB file (if saved!) and the ROM of the CTRIO2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ConfigCopy #2"/>
          <p:cNvSpPr/>
          <p:nvPr/>
        </p:nvSpPr>
        <p:spPr>
          <a:xfrm>
            <a:off x="1135378" y="5714548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-(If the CTRIO2...)"/>
          <p:cNvSpPr/>
          <p:nvPr/>
        </p:nvSpPr>
        <p:spPr>
          <a:xfrm>
            <a:off x="3733800" y="5122751"/>
            <a:ext cx="3927067" cy="1180765"/>
          </a:xfrm>
          <a:prstGeom prst="wedgeRoundRectCallout">
            <a:avLst>
              <a:gd name="adj1" fmla="val 38611"/>
              <a:gd name="adj2" fmla="val -8961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 the CTRIO2 is replaced for any reason then the configuration would be lost if not previously saved in the CWB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-(If the configuration...)"/>
          <p:cNvSpPr/>
          <p:nvPr/>
        </p:nvSpPr>
        <p:spPr>
          <a:xfrm>
            <a:off x="3689846" y="5275151"/>
            <a:ext cx="4319774" cy="1180765"/>
          </a:xfrm>
          <a:prstGeom prst="wedgeRoundRectCallout">
            <a:avLst>
              <a:gd name="adj1" fmla="val -67998"/>
              <a:gd name="adj2" fmla="val -1709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If the configuration was previously saved in the CWB file, then it can be read up into CTRIO Workbench and written back to the new CTRIO2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ConfigCopy CWB"/>
          <p:cNvSpPr/>
          <p:nvPr/>
        </p:nvSpPr>
        <p:spPr>
          <a:xfrm>
            <a:off x="1135379" y="5714548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ConfigCopy CWB"/>
          <p:cNvSpPr/>
          <p:nvPr/>
        </p:nvSpPr>
        <p:spPr>
          <a:xfrm>
            <a:off x="1135379" y="38100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ConfigCopy CWB"/>
          <p:cNvSpPr/>
          <p:nvPr/>
        </p:nvSpPr>
        <p:spPr>
          <a:xfrm>
            <a:off x="7021098" y="400181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5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3.33333E-6 -0.2895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1203 L 0.63976 0.0224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79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533 L -0.00451 -0.13172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7" grpId="0" animBg="1"/>
      <p:bldP spid="7" grpId="1" animBg="1"/>
      <p:bldP spid="13" grpId="0" animBg="1"/>
      <p:bldP spid="13" grpId="1" animBg="1"/>
      <p:bldP spid="18" grpId="0" animBg="1"/>
      <p:bldP spid="8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50000"/>
              </a:schemeClr>
            </a:gs>
            <a:gs pos="50000">
              <a:schemeClr val="bg1"/>
            </a:gs>
            <a:gs pos="100000">
              <a:schemeClr val="bg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CTRIO2 – Introduction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L-PLC"/>
          <p:cNvSpPr/>
          <p:nvPr/>
        </p:nvSpPr>
        <p:spPr>
          <a:xfrm>
            <a:off x="4488180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DL-PLC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CTRIO2"/>
          <p:cNvSpPr/>
          <p:nvPr/>
        </p:nvSpPr>
        <p:spPr>
          <a:xfrm>
            <a:off x="6868699" y="2133600"/>
            <a:ext cx="1844040" cy="26412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CTRIO2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M"/>
          <p:cNvSpPr/>
          <p:nvPr/>
        </p:nvSpPr>
        <p:spPr>
          <a:xfrm>
            <a:off x="6868699" y="2743200"/>
            <a:ext cx="1844039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3" name="RAM"/>
          <p:cNvSpPr/>
          <p:nvPr/>
        </p:nvSpPr>
        <p:spPr>
          <a:xfrm>
            <a:off x="6868700" y="3657600"/>
            <a:ext cx="1844039" cy="914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RAM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" name="CTRIO Workbench"/>
          <p:cNvSpPr/>
          <p:nvPr/>
        </p:nvSpPr>
        <p:spPr>
          <a:xfrm>
            <a:off x="762000" y="3200400"/>
            <a:ext cx="2286000" cy="1295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CTRIO Workbench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CWB File"/>
          <p:cNvSpPr/>
          <p:nvPr/>
        </p:nvSpPr>
        <p:spPr>
          <a:xfrm>
            <a:off x="762000" y="5323362"/>
            <a:ext cx="2286000" cy="98015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CWB File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8" name="ConfigCopy #1"/>
          <p:cNvSpPr/>
          <p:nvPr/>
        </p:nvSpPr>
        <p:spPr>
          <a:xfrm>
            <a:off x="7021098" y="31242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ConfigCopy #2"/>
          <p:cNvSpPr/>
          <p:nvPr/>
        </p:nvSpPr>
        <p:spPr>
          <a:xfrm>
            <a:off x="1135378" y="5714548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ConfigCopy"/>
          <p:cNvSpPr/>
          <p:nvPr/>
        </p:nvSpPr>
        <p:spPr>
          <a:xfrm>
            <a:off x="7021098" y="3124200"/>
            <a:ext cx="1539241" cy="469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CTRIO Configuration #1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-(POWER = OFF)"/>
          <p:cNvSpPr/>
          <p:nvPr/>
        </p:nvSpPr>
        <p:spPr>
          <a:xfrm>
            <a:off x="1352331" y="2040903"/>
            <a:ext cx="1832005" cy="376228"/>
          </a:xfrm>
          <a:prstGeom prst="wedgeRoundRectCallout">
            <a:avLst>
              <a:gd name="adj1" fmla="val -14944"/>
              <a:gd name="adj2" fmla="val -45259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POWER = OFF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-(POWER = ON)"/>
          <p:cNvSpPr/>
          <p:nvPr/>
        </p:nvSpPr>
        <p:spPr>
          <a:xfrm>
            <a:off x="1352892" y="2041801"/>
            <a:ext cx="1832005" cy="376228"/>
          </a:xfrm>
          <a:prstGeom prst="wedgeRoundRectCallout">
            <a:avLst>
              <a:gd name="adj1" fmla="val -14944"/>
              <a:gd name="adj2" fmla="val -45259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POWER = 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-(On power up...)"/>
          <p:cNvSpPr/>
          <p:nvPr/>
        </p:nvSpPr>
        <p:spPr>
          <a:xfrm>
            <a:off x="4478133" y="5122751"/>
            <a:ext cx="2438400" cy="1180765"/>
          </a:xfrm>
          <a:prstGeom prst="wedgeRoundRectCallout">
            <a:avLst>
              <a:gd name="adj1" fmla="val 56338"/>
              <a:gd name="adj2" fmla="val -11636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On power up the CTRIO2 copies the configuration from ROM to 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-(The DL-PLC works...)"/>
          <p:cNvSpPr/>
          <p:nvPr/>
        </p:nvSpPr>
        <p:spPr>
          <a:xfrm>
            <a:off x="4630533" y="5275151"/>
            <a:ext cx="2438400" cy="1180765"/>
          </a:xfrm>
          <a:prstGeom prst="wedgeRoundRectCallout">
            <a:avLst>
              <a:gd name="adj1" fmla="val 56338"/>
              <a:gd name="adj2" fmla="val -11636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DL-PLC works with the RAM copy because it is much faster, of course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83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0087 0.1310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23" grpId="0" animBg="1"/>
      <p:bldP spid="23" grpId="1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50800" cap="rnd" cmpd="sng">
          <a:solidFill>
            <a:srgbClr val="0070C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149095</TotalTime>
  <Words>876</Words>
  <Application>Microsoft Office PowerPoint</Application>
  <PresentationFormat>On-screen Show (4:3)</PresentationFormat>
  <Paragraphs>298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Do-more Technical Training</vt:lpstr>
      <vt:lpstr>Instruction Set</vt:lpstr>
      <vt:lpstr>Instruction Set</vt:lpstr>
      <vt:lpstr>PowerPoint Presentation</vt:lpstr>
      <vt:lpstr>CTRIO2 – Introduction</vt:lpstr>
      <vt:lpstr>CTRIO2 – Introduction</vt:lpstr>
      <vt:lpstr>CTRIO2 – Introduction</vt:lpstr>
      <vt:lpstr>CTRIO2 – Introduction</vt:lpstr>
      <vt:lpstr>CTRIO2 – Introduction</vt:lpstr>
      <vt:lpstr>CTRIO2 – Introduction</vt:lpstr>
      <vt:lpstr>CTRIO2 – Introduction</vt:lpstr>
      <vt:lpstr>CTRIO2 – Introduction</vt:lpstr>
      <vt:lpstr>CTRIO2 – Introduction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1088</cp:revision>
  <dcterms:created xsi:type="dcterms:W3CDTF">2014-08-20T17:24:46Z</dcterms:created>
  <dcterms:modified xsi:type="dcterms:W3CDTF">2016-05-27T20:42:09Z</dcterms:modified>
</cp:coreProperties>
</file>