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39" autoAdjust="0"/>
  </p:normalViewPr>
  <p:slideViewPr>
    <p:cSldViewPr>
      <p:cViewPr>
        <p:scale>
          <a:sx n="109" d="100"/>
          <a:sy n="109" d="100"/>
        </p:scale>
        <p:origin x="-167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Do power up demonstration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Connect</a:t>
            </a:r>
            <a:r>
              <a:rPr lang="en-US" baseline="0" dirty="0" smtClean="0"/>
              <a:t> with Do-more Designer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Goto</a:t>
            </a:r>
            <a:r>
              <a:rPr lang="en-US" baseline="0" dirty="0" smtClean="0"/>
              <a:t> Edit mode in $Main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Add a simple rung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Click &lt;Write PLC&gt; button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Observe ROM light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Make change in Ladder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Press &lt;Write PLC&gt; again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Observe Status bar in Do-more Designer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2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While powered up, pull</a:t>
            </a:r>
            <a:r>
              <a:rPr lang="en-US" baseline="0" dirty="0" smtClean="0"/>
              <a:t> the output module out of the base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Click on the “Error” in the Status Bar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Click on the &lt;Open I/O System View&gt; button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Show progressive detail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Plug module back in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Use PLC </a:t>
            </a:r>
            <a:r>
              <a:rPr lang="en-US" baseline="0" dirty="0" smtClean="0">
                <a:sym typeface="Wingdings" panose="05000000000000000000" pitchFamily="2" charset="2"/>
              </a:rPr>
              <a:t> Re-initialize PLC I/O…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Make a simple C0 to WATCHDOG</a:t>
            </a:r>
            <a:r>
              <a:rPr lang="en-US" baseline="0" dirty="0" smtClean="0"/>
              <a:t> instruction in $Main selecting “Fire Software Watchdog” as the parameter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Create a Data View with $</a:t>
            </a:r>
            <a:r>
              <a:rPr lang="en-US" baseline="0" dirty="0" err="1" smtClean="0"/>
              <a:t>ScanTime</a:t>
            </a:r>
            <a:r>
              <a:rPr lang="en-US" baseline="0" dirty="0" smtClean="0"/>
              <a:t>, C0, $</a:t>
            </a:r>
            <a:r>
              <a:rPr lang="en-US" baseline="0" dirty="0" err="1" smtClean="0"/>
              <a:t>WatchdogTimeVal</a:t>
            </a:r>
            <a:r>
              <a:rPr lang="en-US" baseline="0" dirty="0" smtClean="0"/>
              <a:t>, $</a:t>
            </a:r>
            <a:r>
              <a:rPr lang="en-US" baseline="0" dirty="0" err="1" smtClean="0"/>
              <a:t>WatchdogTimeout</a:t>
            </a:r>
            <a:r>
              <a:rPr lang="en-US" baseline="0" dirty="0" smtClean="0"/>
              <a:t> in them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Discuss the values &amp; make sure C0 is OFF (use Data View’s Edit mode)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Download to PLC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Put in RUN mode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Turn C0 ON and note response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Turn C0 OFF, clear error and go back to RUN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Unplug the Ethernet cable from the built-in port and plug it back in to notice the activity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Notice activity while a link is 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9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Make a USB link with USB cable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Notice activity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1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Flip it and watch the Status 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3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Power down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Remove battery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Power up &amp; note the color of the PWR light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Create Data View and look at ST149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4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1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57.png"/><Relationship Id="rId9" Type="http://schemas.openxmlformats.org/officeDocument/2006/relationships/image" Target="../media/image17.pn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12" Type="http://schemas.openxmlformats.org/officeDocument/2006/relationships/image" Target="../media/image24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19" Type="http://schemas.openxmlformats.org/officeDocument/2006/relationships/image" Target="../media/image65.png"/><Relationship Id="rId4" Type="http://schemas.openxmlformats.org/officeDocument/2006/relationships/image" Target="../media/image57.png"/><Relationship Id="rId9" Type="http://schemas.openxmlformats.org/officeDocument/2006/relationships/image" Target="../media/image16.png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7.png"/><Relationship Id="rId12" Type="http://schemas.openxmlformats.org/officeDocument/2006/relationships/image" Target="../media/image24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19" Type="http://schemas.openxmlformats.org/officeDocument/2006/relationships/image" Target="../media/image65.png"/><Relationship Id="rId4" Type="http://schemas.openxmlformats.org/officeDocument/2006/relationships/image" Target="../media/image57.png"/><Relationship Id="rId9" Type="http://schemas.openxmlformats.org/officeDocument/2006/relationships/image" Target="../media/image16.png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Do-more Technical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 (ERR LED lit)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Error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582168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1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</a:t>
            </a:r>
            <a:r>
              <a:rPr lang="en-US" dirty="0" smtClean="0"/>
              <a:t>: Error</a:t>
            </a:r>
          </a:p>
          <a:p>
            <a:pPr lvl="2"/>
            <a:r>
              <a:rPr lang="en-US" b="1" dirty="0" smtClean="0"/>
              <a:t>OFF</a:t>
            </a:r>
            <a:r>
              <a:rPr lang="en-US" dirty="0" smtClean="0"/>
              <a:t> – Normal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RED</a:t>
            </a:r>
            <a:endParaRPr lang="en-US" dirty="0"/>
          </a:p>
          <a:p>
            <a:pPr marL="978408" lvl="3" indent="0">
              <a:buNone/>
            </a:pPr>
            <a:r>
              <a:rPr lang="en-US" b="1" dirty="0" smtClean="0"/>
              <a:t>(1) Fatal error</a:t>
            </a:r>
            <a:r>
              <a:rPr lang="en-US" dirty="0" smtClean="0"/>
              <a:t>: (e.g. I/O)</a:t>
            </a:r>
          </a:p>
          <a:p>
            <a:pPr marL="978408" lvl="3" indent="0">
              <a:buNone/>
            </a:pPr>
            <a:r>
              <a:rPr lang="en-US" b="1" dirty="0" smtClean="0"/>
              <a:t>(2) Software watchdog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PLC </a:t>
            </a:r>
            <a:r>
              <a:rPr lang="en-US" dirty="0" err="1" smtClean="0"/>
              <a:t>scantime</a:t>
            </a:r>
            <a:r>
              <a:rPr lang="en-US" dirty="0" smtClean="0"/>
              <a:t> greater than</a:t>
            </a:r>
            <a:br>
              <a:rPr lang="en-US" dirty="0" smtClean="0"/>
            </a:br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WatchdogTimeVal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(DST23)</a:t>
            </a:r>
          </a:p>
          <a:p>
            <a:pPr marL="1188720" lvl="4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WatchdogTimeout</a:t>
            </a:r>
            <a:r>
              <a:rPr lang="en-US" dirty="0" smtClean="0">
                <a:solidFill>
                  <a:srgbClr val="0070C0"/>
                </a:solidFill>
              </a:rPr>
              <a:t> (ST128)</a:t>
            </a:r>
            <a:endParaRPr lang="en-US" b="1" i="1" dirty="0" smtClean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8763000" cy="33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</a:t>
            </a:r>
            <a:r>
              <a:rPr lang="en-US" dirty="0" smtClean="0"/>
              <a:t>: Ethernet network</a:t>
            </a:r>
          </a:p>
          <a:p>
            <a:pPr lvl="2"/>
            <a:r>
              <a:rPr lang="en-US" b="1" dirty="0" smtClean="0"/>
              <a:t>OFF</a:t>
            </a:r>
            <a:r>
              <a:rPr lang="en-US" dirty="0" smtClean="0"/>
              <a:t> – No connection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– Link good</a:t>
            </a:r>
          </a:p>
          <a:p>
            <a:pPr lvl="2"/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 – Activity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7424055" y="3733800"/>
            <a:ext cx="5334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2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</a:t>
            </a:r>
            <a:r>
              <a:rPr lang="en-US" dirty="0" smtClean="0"/>
              <a:t>: USB activity</a:t>
            </a:r>
          </a:p>
          <a:p>
            <a:pPr lvl="2"/>
            <a:r>
              <a:rPr lang="en-US" b="1" dirty="0" smtClean="0"/>
              <a:t>OFF</a:t>
            </a:r>
            <a:r>
              <a:rPr lang="en-US" dirty="0" smtClean="0"/>
              <a:t> – No activity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– Receiving data</a:t>
            </a:r>
          </a:p>
          <a:p>
            <a:pPr lvl="2"/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 – Transmitting data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7432764" y="3971109"/>
            <a:ext cx="5334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2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r>
              <a:rPr lang="en-US" dirty="0" smtClean="0"/>
              <a:t>: Serial port transmit</a:t>
            </a:r>
          </a:p>
          <a:p>
            <a:pPr lvl="2"/>
            <a:r>
              <a:rPr lang="en-US" b="1" dirty="0" smtClean="0"/>
              <a:t>OFF</a:t>
            </a:r>
            <a:r>
              <a:rPr lang="en-US" dirty="0" smtClean="0"/>
              <a:t> – No activity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– Transmitting data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en-US" dirty="0" smtClean="0"/>
              <a:t>: Serial port receive</a:t>
            </a:r>
          </a:p>
          <a:p>
            <a:pPr lvl="2"/>
            <a:r>
              <a:rPr lang="en-US" b="1" dirty="0" smtClean="0"/>
              <a:t>OFF</a:t>
            </a:r>
            <a:r>
              <a:rPr lang="en-US" dirty="0" smtClean="0"/>
              <a:t> – No activity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– Receiving data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7397928" y="4208418"/>
            <a:ext cx="5334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91400" y="4430490"/>
            <a:ext cx="5334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94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dirty="0" smtClean="0"/>
              <a:t>: Hardware Watchdog</a:t>
            </a:r>
          </a:p>
          <a:p>
            <a:pPr lvl="2"/>
            <a:r>
              <a:rPr lang="en-US" dirty="0" smtClean="0"/>
              <a:t>Fires if OS stops working for &gt;2 seconds</a:t>
            </a:r>
          </a:p>
          <a:p>
            <a:pPr lvl="3"/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DisableHwWdog</a:t>
            </a:r>
            <a:r>
              <a:rPr lang="en-US" dirty="0" smtClean="0">
                <a:solidFill>
                  <a:srgbClr val="0070C0"/>
                </a:solidFill>
              </a:rPr>
              <a:t> (ST25)</a:t>
            </a:r>
          </a:p>
          <a:p>
            <a:pPr lvl="4"/>
            <a:r>
              <a:rPr lang="en-US" dirty="0" smtClean="0"/>
              <a:t>OFF: Enabled</a:t>
            </a:r>
          </a:p>
          <a:p>
            <a:pPr lvl="4"/>
            <a:r>
              <a:rPr lang="en-US" dirty="0" smtClean="0"/>
              <a:t>ON: Disabled</a:t>
            </a:r>
          </a:p>
          <a:p>
            <a:pPr lvl="5"/>
            <a:r>
              <a:rPr lang="en-US" dirty="0" smtClean="0"/>
              <a:t>Disables H/W Watchdog</a:t>
            </a:r>
          </a:p>
          <a:p>
            <a:pPr lvl="5"/>
            <a:r>
              <a:rPr lang="en-US" dirty="0" smtClean="0"/>
              <a:t>Prevents </a:t>
            </a:r>
            <a:r>
              <a:rPr lang="en-US" b="1" dirty="0" smtClean="0">
                <a:solidFill>
                  <a:srgbClr val="00B050"/>
                </a:solidFill>
              </a:rPr>
              <a:t>WATCHDOG</a:t>
            </a:r>
            <a:r>
              <a:rPr lang="en-US" dirty="0" smtClean="0"/>
              <a:t> instruction from working</a:t>
            </a:r>
          </a:p>
          <a:p>
            <a:pPr lvl="5"/>
            <a:r>
              <a:rPr lang="en-US" dirty="0" smtClean="0"/>
              <a:t>Prevents Designer’s Debug Mode from firing H/W Watchdog</a:t>
            </a:r>
          </a:p>
          <a:p>
            <a:pPr lvl="3"/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HwWatchdogMode</a:t>
            </a:r>
            <a:r>
              <a:rPr lang="en-US" dirty="0" smtClean="0">
                <a:solidFill>
                  <a:srgbClr val="0070C0"/>
                </a:solidFill>
              </a:rPr>
              <a:t> (ST24)</a:t>
            </a:r>
          </a:p>
          <a:p>
            <a:pPr lvl="4"/>
            <a:r>
              <a:rPr lang="en-US" dirty="0" smtClean="0"/>
              <a:t>OFF: Reboot Mode</a:t>
            </a:r>
          </a:p>
          <a:p>
            <a:pPr lvl="5"/>
            <a:r>
              <a:rPr lang="en-US" dirty="0" smtClean="0"/>
              <a:t>Attempts warm reboot</a:t>
            </a:r>
          </a:p>
          <a:p>
            <a:pPr lvl="5"/>
            <a:r>
              <a:rPr lang="en-US" dirty="0" smtClean="0"/>
              <a:t>Makes entry in System Log</a:t>
            </a:r>
          </a:p>
          <a:p>
            <a:pPr lvl="5"/>
            <a:r>
              <a:rPr lang="en-US" dirty="0" smtClean="0"/>
              <a:t>Sets </a:t>
            </a:r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WatchdogReboot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(ST13) </a:t>
            </a:r>
          </a:p>
          <a:p>
            <a:pPr lvl="5"/>
            <a:r>
              <a:rPr lang="en-US" dirty="0" smtClean="0"/>
              <a:t>Increments </a:t>
            </a:r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WatchdogReboots</a:t>
            </a:r>
            <a:r>
              <a:rPr lang="en-US" dirty="0" smtClean="0">
                <a:solidFill>
                  <a:srgbClr val="0070C0"/>
                </a:solidFill>
              </a:rPr>
              <a:t> (DST385)</a:t>
            </a:r>
          </a:p>
          <a:p>
            <a:pPr lvl="6"/>
            <a:r>
              <a:rPr lang="en-US" dirty="0" smtClean="0"/>
              <a:t>If  ≥ 10, CPU stays in Stop (Program) mode</a:t>
            </a:r>
          </a:p>
          <a:p>
            <a:pPr lvl="4"/>
            <a:r>
              <a:rPr lang="en-US" dirty="0" smtClean="0"/>
              <a:t>ON: Shutdown Mode</a:t>
            </a:r>
          </a:p>
          <a:p>
            <a:pPr lvl="5"/>
            <a:r>
              <a:rPr lang="en-US" dirty="0" smtClean="0"/>
              <a:t>No reboots attempted</a:t>
            </a:r>
          </a:p>
          <a:p>
            <a:pPr lvl="5"/>
            <a:r>
              <a:rPr lang="en-US" dirty="0" smtClean="0"/>
              <a:t>Stays in shutdown state</a:t>
            </a:r>
          </a:p>
          <a:p>
            <a:pPr lvl="2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64" y="1752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64" y="1752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46" y="3657574"/>
            <a:ext cx="743054" cy="3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82" y="3657574"/>
            <a:ext cx="724002" cy="3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64" y="3657574"/>
            <a:ext cx="724002" cy="3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00" y="3657574"/>
            <a:ext cx="724002" cy="3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00" y="3657573"/>
            <a:ext cx="724002" cy="3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2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3820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Mode Switch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r>
              <a:rPr lang="en-US" dirty="0" smtClean="0"/>
              <a:t>: Run</a:t>
            </a:r>
          </a:p>
          <a:p>
            <a:pPr lvl="2"/>
            <a:r>
              <a:rPr lang="en-US" dirty="0" smtClean="0"/>
              <a:t>On power-up, goes to Run mode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en-US" dirty="0" smtClean="0"/>
              <a:t>: Terminal; allows Designer to control mode</a:t>
            </a:r>
          </a:p>
          <a:p>
            <a:pPr lvl="2"/>
            <a:r>
              <a:rPr lang="en-US" dirty="0" smtClean="0"/>
              <a:t>On power-up, returns to last mode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r>
              <a:rPr lang="en-US" dirty="0" smtClean="0"/>
              <a:t>: Stop; Program mode</a:t>
            </a:r>
          </a:p>
          <a:p>
            <a:pPr lvl="2"/>
            <a:r>
              <a:rPr lang="en-US" dirty="0" smtClean="0"/>
              <a:t>On power-up, stays in Stop mode</a:t>
            </a:r>
          </a:p>
          <a:p>
            <a:r>
              <a:rPr lang="en-US" dirty="0" smtClean="0"/>
              <a:t>Designer shows mode switch position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08574"/>
            <a:ext cx="30194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20576"/>
            <a:ext cx="8764554" cy="35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87236" y="5784807"/>
            <a:ext cx="1219200" cy="39610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7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8" y="1828800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DIP Switches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 smtClean="0"/>
              <a:t>: Load oldest OS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dirty="0" smtClean="0"/>
              <a:t>: Stay in booter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/>
              <a:t>: Disable H/W Watchdog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/>
              <a:t>: Disable update (OS/FPGA)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 smtClean="0"/>
              <a:t>: &lt;reserved&gt;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dirty="0" smtClean="0"/>
              <a:t>: &lt;reserved&gt;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dirty="0" smtClean="0"/>
              <a:t>: &lt;reserved&gt;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dirty="0" smtClean="0"/>
              <a:t>: Reset TCP/IP network settings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08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DIP Switches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 smtClean="0"/>
              <a:t>: </a:t>
            </a:r>
            <a:r>
              <a:rPr lang="en-US" b="1" dirty="0" smtClean="0"/>
              <a:t>Load oldest OS</a:t>
            </a:r>
            <a:r>
              <a:rPr lang="en-US" dirty="0" smtClean="0"/>
              <a:t> – In case the latest OS failed or features are not wanted, allows reverting to previous version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Power down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Remove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Set DIP #0 ON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Reinstall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 Power up</a:t>
            </a:r>
          </a:p>
          <a:p>
            <a:pPr lvl="1"/>
            <a:r>
              <a:rPr lang="en-US" dirty="0" smtClean="0"/>
              <a:t>Set DIP #0 OFF to revert to latest OS</a:t>
            </a:r>
            <a:endParaRPr lang="en-US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00" y="4038600"/>
            <a:ext cx="46863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3291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05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DIP Switches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 smtClean="0"/>
              <a:t>: </a:t>
            </a:r>
            <a:r>
              <a:rPr lang="en-US" b="1" dirty="0" smtClean="0"/>
              <a:t>Load oldest OS</a:t>
            </a:r>
            <a:endParaRPr lang="en-US" dirty="0" smtClean="0"/>
          </a:p>
        </p:txBody>
      </p:sp>
      <p:pic>
        <p:nvPicPr>
          <p:cNvPr id="27" name="Do-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H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Dip-All 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W-Current"/>
          <p:cNvSpPr/>
          <p:nvPr/>
        </p:nvSpPr>
        <p:spPr>
          <a:xfrm>
            <a:off x="2362200" y="3276600"/>
            <a:ext cx="1905000" cy="304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OS </a:t>
            </a:r>
            <a:br>
              <a:rPr lang="en-US" dirty="0" smtClean="0"/>
            </a:br>
            <a:r>
              <a:rPr lang="en-US" dirty="0" smtClean="0"/>
              <a:t>1.0 </a:t>
            </a:r>
            <a:br>
              <a:rPr lang="en-US" dirty="0" smtClean="0"/>
            </a:br>
            <a:r>
              <a:rPr lang="en-US" dirty="0" smtClean="0"/>
              <a:t>(Running)</a:t>
            </a:r>
            <a:endParaRPr lang="en-US" dirty="0"/>
          </a:p>
        </p:txBody>
      </p:sp>
      <p:sp>
        <p:nvSpPr>
          <p:cNvPr id="10" name="FW-Blank"/>
          <p:cNvSpPr/>
          <p:nvPr/>
        </p:nvSpPr>
        <p:spPr>
          <a:xfrm>
            <a:off x="4267200" y="3276600"/>
            <a:ext cx="19050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172200" y="4267200"/>
            <a:ext cx="1600200" cy="762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FW Update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W-Update"/>
          <p:cNvSpPr/>
          <p:nvPr/>
        </p:nvSpPr>
        <p:spPr>
          <a:xfrm>
            <a:off x="4267200" y="3276600"/>
            <a:ext cx="1905000" cy="304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OS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W-NewCurrent"/>
          <p:cNvSpPr/>
          <p:nvPr/>
        </p:nvSpPr>
        <p:spPr>
          <a:xfrm>
            <a:off x="4267200" y="3276600"/>
            <a:ext cx="1905000" cy="304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OS</a:t>
            </a:r>
            <a:br>
              <a:rPr lang="en-US" dirty="0" smtClean="0"/>
            </a:br>
            <a:r>
              <a:rPr lang="en-US" dirty="0" smtClean="0"/>
              <a:t>1.1</a:t>
            </a:r>
            <a:br>
              <a:rPr lang="en-US" dirty="0" smtClean="0"/>
            </a:br>
            <a:r>
              <a:rPr lang="en-US" dirty="0" smtClean="0"/>
              <a:t>(Running)</a:t>
            </a:r>
            <a:endParaRPr lang="en-US" dirty="0"/>
          </a:p>
        </p:txBody>
      </p:sp>
      <p:sp>
        <p:nvSpPr>
          <p:cNvPr id="14" name="FW-Old"/>
          <p:cNvSpPr/>
          <p:nvPr/>
        </p:nvSpPr>
        <p:spPr>
          <a:xfrm>
            <a:off x="2362200" y="3276600"/>
            <a:ext cx="19050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Old OS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1.0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(not running)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Dip0-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3291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W-NewCurrent"/>
          <p:cNvSpPr/>
          <p:nvPr/>
        </p:nvSpPr>
        <p:spPr>
          <a:xfrm>
            <a:off x="4275909" y="3285309"/>
            <a:ext cx="19050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OS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1.1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(not running)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W-Old"/>
          <p:cNvSpPr/>
          <p:nvPr/>
        </p:nvSpPr>
        <p:spPr>
          <a:xfrm>
            <a:off x="2370909" y="3285309"/>
            <a:ext cx="1905000" cy="304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Old OS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1.0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(Running)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WAR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4686300" cy="16097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W-NewCurrent"/>
          <p:cNvSpPr/>
          <p:nvPr/>
        </p:nvSpPr>
        <p:spPr>
          <a:xfrm>
            <a:off x="4275909" y="3276600"/>
            <a:ext cx="1905000" cy="304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Newer OS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1.2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(not running)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Dip-All 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61182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W-Old"/>
          <p:cNvSpPr/>
          <p:nvPr/>
        </p:nvSpPr>
        <p:spPr>
          <a:xfrm>
            <a:off x="2362200" y="3285309"/>
            <a:ext cx="19050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Old OS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1.0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(not running)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W-NewCurrent"/>
          <p:cNvSpPr/>
          <p:nvPr/>
        </p:nvSpPr>
        <p:spPr>
          <a:xfrm>
            <a:off x="4267200" y="3276600"/>
            <a:ext cx="1905000" cy="304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Newer OS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1.2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(Running)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 animBg="1"/>
      <p:bldP spid="5" grpId="1" animBg="1"/>
      <p:bldP spid="5" grpId="2" animBg="1"/>
      <p:bldP spid="5" grpId="3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dirty="0" smtClean="0"/>
              <a:t>Powered OFF</a:t>
            </a:r>
          </a:p>
          <a:p>
            <a:pPr lvl="1"/>
            <a:r>
              <a:rPr lang="en-US" dirty="0" smtClean="0"/>
              <a:t>All </a:t>
            </a:r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: Booter started</a:t>
            </a:r>
          </a:p>
          <a:p>
            <a:pPr lvl="1"/>
            <a:r>
              <a:rPr lang="en-US" dirty="0" smtClean="0"/>
              <a:t>All </a:t>
            </a:r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: OS started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b="1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/>
              <a:t>-</a:t>
            </a:r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Chase: OS initializing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67400" y="3276600"/>
            <a:ext cx="2307960" cy="17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67760" y="3276599"/>
            <a:ext cx="2307600" cy="17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867400" y="3276600"/>
            <a:ext cx="2307960" cy="17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9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9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9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9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9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9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9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6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1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1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1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1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1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1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1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1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1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1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1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1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DIP Switches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dirty="0" smtClean="0"/>
              <a:t>: </a:t>
            </a:r>
            <a:r>
              <a:rPr lang="en-US" b="1" dirty="0" smtClean="0"/>
              <a:t>Stay in booter</a:t>
            </a:r>
            <a:r>
              <a:rPr lang="en-US" dirty="0" smtClean="0"/>
              <a:t> – Causes CPU to power up, stay in booter &amp; not run OS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Power down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Remove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Set DIP #1 ON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Reinstall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 Power up</a:t>
            </a:r>
          </a:p>
          <a:p>
            <a:pPr lvl="1"/>
            <a:r>
              <a:rPr lang="en-US" dirty="0" smtClean="0"/>
              <a:t>Set DIP #1 OFF to power up normally</a:t>
            </a:r>
            <a:endParaRPr lang="en-US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ower 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ower O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Red - PW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Red - RU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d - ROM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Red - ER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d - ROM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d - RU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Green - PW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Green - RUN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Green - ROM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Green - ER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een - ROM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een - RUN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Yellow - PWR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Yellow - RUN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Yellow - ROM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Yellow - ER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Yellow - ROM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Yellow - RUN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Yellow - PW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4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77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9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DIP Switches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/>
              <a:t>: </a:t>
            </a:r>
            <a:r>
              <a:rPr lang="en-US" b="1" dirty="0" smtClean="0"/>
              <a:t>Disable H/W Watchdog</a:t>
            </a:r>
            <a:endParaRPr lang="en-US" dirty="0"/>
          </a:p>
          <a:p>
            <a:pPr lvl="2"/>
            <a:r>
              <a:rPr lang="en-US" dirty="0" smtClean="0"/>
              <a:t>Disables H/W Watchdog</a:t>
            </a:r>
          </a:p>
          <a:p>
            <a:pPr lvl="2"/>
            <a:r>
              <a:rPr lang="en-US" dirty="0" smtClean="0"/>
              <a:t>Prevents </a:t>
            </a:r>
            <a:r>
              <a:rPr lang="en-US" b="1" dirty="0" smtClean="0">
                <a:solidFill>
                  <a:srgbClr val="00B050"/>
                </a:solidFill>
              </a:rPr>
              <a:t>WATCHDOG</a:t>
            </a:r>
            <a:r>
              <a:rPr lang="en-US" dirty="0" smtClean="0"/>
              <a:t> instruction from working</a:t>
            </a:r>
          </a:p>
          <a:p>
            <a:pPr lvl="2"/>
            <a:r>
              <a:rPr lang="en-US" dirty="0" smtClean="0"/>
              <a:t>Prevents Designer’s Debug Mode from firing H/W Watchdog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Power down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Remove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Set DIP #2 ON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Reinstall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 Power up</a:t>
            </a:r>
          </a:p>
          <a:p>
            <a:pPr lvl="1"/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CAUTION: Not recommended!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4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5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DIP Switches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/>
              <a:t>: </a:t>
            </a:r>
            <a:r>
              <a:rPr lang="en-US" b="1" dirty="0" smtClean="0"/>
              <a:t>Disable update (OS/FPGA)</a:t>
            </a:r>
            <a:r>
              <a:rPr lang="en-US" dirty="0" smtClean="0"/>
              <a:t>: Prevents Designer from being able to update either the OS or the FPGA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Power down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Remove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Set DIP #3 ON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Reinstall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 Power up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4862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44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DIP Switches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dirty="0" smtClean="0"/>
              <a:t>: </a:t>
            </a:r>
            <a:r>
              <a:rPr lang="en-US" b="1" dirty="0" smtClean="0"/>
              <a:t>Reset TCP/IP network settings</a:t>
            </a:r>
            <a:r>
              <a:rPr lang="en-US" dirty="0" smtClean="0"/>
              <a:t>: Resets back to factory defaults:</a:t>
            </a:r>
          </a:p>
          <a:p>
            <a:pPr lvl="2"/>
            <a:r>
              <a:rPr lang="en-US" u="sng" dirty="0" smtClean="0"/>
              <a:t>Module ID</a:t>
            </a:r>
            <a:r>
              <a:rPr lang="en-US" dirty="0" smtClean="0"/>
              <a:t>, </a:t>
            </a:r>
            <a:r>
              <a:rPr lang="en-US" u="sng" dirty="0" smtClean="0"/>
              <a:t>Module Name</a:t>
            </a:r>
            <a:r>
              <a:rPr lang="en-US" dirty="0" smtClean="0"/>
              <a:t>, </a:t>
            </a:r>
            <a:r>
              <a:rPr lang="en-US" u="sng" dirty="0" smtClean="0"/>
              <a:t>Module Description</a:t>
            </a:r>
            <a:r>
              <a:rPr lang="en-US" dirty="0" smtClean="0"/>
              <a:t>, </a:t>
            </a:r>
            <a:r>
              <a:rPr lang="en-US" u="sng" dirty="0" smtClean="0"/>
              <a:t>IP Address</a:t>
            </a:r>
            <a:r>
              <a:rPr lang="en-US" dirty="0" smtClean="0"/>
              <a:t>, </a:t>
            </a:r>
            <a:r>
              <a:rPr lang="en-US" u="sng" dirty="0" smtClean="0"/>
              <a:t>Subnet Mask</a:t>
            </a:r>
            <a:r>
              <a:rPr lang="en-US" dirty="0" smtClean="0"/>
              <a:t>, </a:t>
            </a:r>
            <a:r>
              <a:rPr lang="en-US" u="sng" dirty="0" smtClean="0"/>
              <a:t>Gateway Address</a:t>
            </a:r>
          </a:p>
          <a:p>
            <a:pPr lvl="2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used in conjunction with DIP #1 (Stay in booter)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Power down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Remove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Set DIP #1 &amp; #7 ON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Reinstall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 Set Mode Switch to TERM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(6) Power up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(7) Mode switch: RUN, TERM, RUN, TERM, STOP,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TERM, STOP, TERM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(8) Power down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(9) Remove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 Set DIP #1 &amp; #7 OFF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(11) Reinstall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(12) Power up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d - PW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Red - RUN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ed - ROM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d - ER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Red - ROM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d - RU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een - PW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een - RUN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een - ROM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een - ER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een - ROM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een - RU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Yellow - PW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Yellow - RUN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Yellow - ROM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Yellow - ER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Yellow - ROM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Yellow - RUN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Yellow - PWR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reen - Righ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reen - Lef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ower Dow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3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7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101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101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DIP Switches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0-7</a:t>
            </a:r>
            <a:r>
              <a:rPr lang="en-US" dirty="0" smtClean="0"/>
              <a:t>: </a:t>
            </a:r>
            <a:r>
              <a:rPr lang="en-US" b="1" dirty="0" smtClean="0"/>
              <a:t>Clear All</a:t>
            </a:r>
            <a:r>
              <a:rPr lang="en-US" dirty="0" smtClean="0"/>
              <a:t>: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Clears everything!</a:t>
            </a:r>
          </a:p>
          <a:p>
            <a:pPr lvl="2"/>
            <a:r>
              <a:rPr lang="en-US" u="sng" dirty="0" smtClean="0"/>
              <a:t>TCP/IP network settings</a:t>
            </a:r>
            <a:r>
              <a:rPr lang="en-US" dirty="0" smtClean="0"/>
              <a:t>, </a:t>
            </a:r>
            <a:r>
              <a:rPr lang="en-US" u="sng" dirty="0" smtClean="0"/>
              <a:t>System Configuration</a:t>
            </a:r>
            <a:r>
              <a:rPr lang="en-US" dirty="0" smtClean="0"/>
              <a:t>, </a:t>
            </a:r>
            <a:r>
              <a:rPr lang="en-US" u="sng" dirty="0" smtClean="0"/>
              <a:t>Memory Configuration</a:t>
            </a:r>
            <a:r>
              <a:rPr lang="en-US" dirty="0" smtClean="0"/>
              <a:t>, </a:t>
            </a:r>
            <a:r>
              <a:rPr lang="en-US" u="sng" dirty="0" smtClean="0"/>
              <a:t>Ladders</a:t>
            </a:r>
            <a:r>
              <a:rPr lang="en-US" dirty="0" smtClean="0"/>
              <a:t>, </a:t>
            </a:r>
            <a:r>
              <a:rPr lang="en-US" u="sng" dirty="0" smtClean="0"/>
              <a:t>Documentation</a:t>
            </a:r>
            <a:r>
              <a:rPr lang="en-US" dirty="0" smtClean="0"/>
              <a:t>, </a:t>
            </a:r>
            <a:r>
              <a:rPr lang="en-US" u="sng" dirty="0" smtClean="0"/>
              <a:t>User Accounts</a:t>
            </a:r>
            <a:r>
              <a:rPr lang="en-US" dirty="0" smtClean="0"/>
              <a:t>, </a:t>
            </a:r>
            <a:r>
              <a:rPr lang="en-US" u="sng" dirty="0" smtClean="0"/>
              <a:t>Passwords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Power down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Remove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Set all DIPs ON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Reinstall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 Set Mode Switch to TERM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(6) Power up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(7) Mode switch: RUN, TERM, RUN, TERM,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STOP, TERM, STOP, TERM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(8) Power down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(9) Remove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 Set all DIPs OFF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(11) Reinstall CPU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(12) Power up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d - PW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Red - RUN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ed - ROM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d - ER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Red - ROM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d - RU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een - PW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een - RUN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een - ROM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een - ER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een - ROM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een - RU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Yellow - PW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Yellow - RUN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Yellow - ROM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Yellow - ER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Yellow - ROM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Yellow - RUN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Yellow - PWR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reen - Righ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reen - Lef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ower Dow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DIPs 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759005"/>
            <a:ext cx="800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4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3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9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1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01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101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Battery Backup</a:t>
            </a:r>
          </a:p>
          <a:p>
            <a:pPr lvl="1"/>
            <a:r>
              <a:rPr lang="en-US" dirty="0" smtClean="0"/>
              <a:t>3-year life</a:t>
            </a:r>
          </a:p>
          <a:p>
            <a:pPr lvl="1"/>
            <a:r>
              <a:rPr lang="en-US" dirty="0" smtClean="0"/>
              <a:t>CR2032 (P/N: D0-MC-BAT)</a:t>
            </a:r>
          </a:p>
          <a:p>
            <a:pPr lvl="1"/>
            <a:r>
              <a:rPr lang="en-US" dirty="0" smtClean="0"/>
              <a:t>2-hour capacitor</a:t>
            </a:r>
          </a:p>
          <a:p>
            <a:pPr lvl="2"/>
            <a:r>
              <a:rPr lang="en-US" dirty="0" smtClean="0"/>
              <a:t>Holds up memory while </a:t>
            </a:r>
            <a:br>
              <a:rPr lang="en-US" dirty="0" smtClean="0"/>
            </a:br>
            <a:r>
              <a:rPr lang="en-US" dirty="0" smtClean="0"/>
              <a:t>replacing battery</a:t>
            </a:r>
          </a:p>
          <a:p>
            <a:pPr lvl="1"/>
            <a:r>
              <a:rPr lang="en-US" dirty="0" smtClean="0"/>
              <a:t>Battery low indications</a:t>
            </a:r>
          </a:p>
          <a:p>
            <a:pPr lvl="2"/>
            <a:r>
              <a:rPr lang="en-US" dirty="0" smtClean="0"/>
              <a:t>PWR light is </a:t>
            </a:r>
            <a:r>
              <a:rPr lang="en-US" b="1" dirty="0" smtClean="0">
                <a:solidFill>
                  <a:srgbClr val="FFC000"/>
                </a:solidFill>
              </a:rPr>
              <a:t>YELLOW</a:t>
            </a:r>
          </a:p>
          <a:p>
            <a:pPr lvl="2"/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BatteryLow</a:t>
            </a:r>
            <a:r>
              <a:rPr lang="en-US" dirty="0" smtClean="0">
                <a:solidFill>
                  <a:srgbClr val="0070C0"/>
                </a:solidFill>
              </a:rPr>
              <a:t> (ST149) </a:t>
            </a:r>
            <a:r>
              <a:rPr lang="en-US" dirty="0" smtClean="0"/>
              <a:t>= ON</a:t>
            </a:r>
            <a:endParaRPr lang="en-US" b="1" i="1" dirty="0" smtClean="0"/>
          </a:p>
        </p:txBody>
      </p:sp>
      <p:pic>
        <p:nvPicPr>
          <p:cNvPr id="27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75111"/>
            <a:ext cx="33623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Hos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26" y="11430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Yellow - PWR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26" y="11430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ry It" descr="C:\Users\Greg\Documents\My Received Files\Try It2.png" hidden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7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PWR</a:t>
            </a:r>
            <a:r>
              <a:rPr lang="en-US" dirty="0" smtClean="0"/>
              <a:t>: Power</a:t>
            </a:r>
          </a:p>
          <a:p>
            <a:pPr lvl="2"/>
            <a:r>
              <a:rPr lang="en-US" b="1" dirty="0" smtClean="0"/>
              <a:t>OFF</a:t>
            </a:r>
            <a:r>
              <a:rPr lang="en-US" dirty="0" smtClean="0"/>
              <a:t> – No base power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– Base power,</a:t>
            </a:r>
            <a:br>
              <a:rPr lang="en-US" dirty="0" smtClean="0"/>
            </a:br>
            <a:r>
              <a:rPr lang="en-US" dirty="0" smtClean="0"/>
              <a:t>battery good</a:t>
            </a:r>
          </a:p>
          <a:p>
            <a:pPr lvl="2"/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 – Base power, </a:t>
            </a:r>
            <a:br>
              <a:rPr lang="en-US" dirty="0" smtClean="0"/>
            </a:br>
            <a:r>
              <a:rPr lang="en-US" dirty="0" smtClean="0"/>
              <a:t>battery low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67400" y="3276600"/>
            <a:ext cx="2307960" cy="17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1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448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96000" y="3733800"/>
            <a:ext cx="5334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05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2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r>
              <a:rPr lang="en-US" dirty="0" smtClean="0"/>
              <a:t>: Run mode</a:t>
            </a:r>
          </a:p>
          <a:p>
            <a:pPr lvl="2"/>
            <a:r>
              <a:rPr lang="en-US" b="1" dirty="0" smtClean="0"/>
              <a:t>OFF</a:t>
            </a:r>
            <a:r>
              <a:rPr lang="en-US" dirty="0" smtClean="0"/>
              <a:t> – Stop (Program) mode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– Run mode</a:t>
            </a:r>
            <a:endParaRPr lang="en-US" b="1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104709" y="3968943"/>
            <a:ext cx="5334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09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en-US" dirty="0" smtClean="0"/>
              <a:t>: Non-volatile read-only</a:t>
            </a:r>
            <a:br>
              <a:rPr lang="en-US" dirty="0" smtClean="0"/>
            </a:br>
            <a:r>
              <a:rPr lang="en-US" dirty="0" smtClean="0"/>
              <a:t>memory (ROM)</a:t>
            </a:r>
          </a:p>
          <a:p>
            <a:pPr lvl="2"/>
            <a:r>
              <a:rPr lang="en-US" b="1" dirty="0" smtClean="0"/>
              <a:t>OFF</a:t>
            </a:r>
            <a:r>
              <a:rPr lang="en-US" dirty="0" smtClean="0"/>
              <a:t> – ROM not being updated</a:t>
            </a:r>
          </a:p>
          <a:p>
            <a:pPr lvl="2"/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 – ROM being</a:t>
            </a:r>
            <a:br>
              <a:rPr lang="en-US" dirty="0" smtClean="0"/>
            </a:br>
            <a:r>
              <a:rPr lang="en-US" dirty="0" smtClean="0"/>
              <a:t>updated</a:t>
            </a:r>
            <a:endParaRPr lang="en-US" b="1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104709" y="4204086"/>
            <a:ext cx="5334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69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2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</a:t>
            </a:r>
            <a:r>
              <a:rPr lang="en-US" dirty="0" smtClean="0"/>
              <a:t>: Error</a:t>
            </a:r>
          </a:p>
          <a:p>
            <a:pPr lvl="2"/>
            <a:r>
              <a:rPr lang="en-US" b="1" dirty="0" smtClean="0"/>
              <a:t>OFF</a:t>
            </a:r>
            <a:r>
              <a:rPr lang="en-US" dirty="0" smtClean="0"/>
              <a:t> – Normal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RED</a:t>
            </a:r>
            <a:endParaRPr lang="en-US" dirty="0"/>
          </a:p>
          <a:p>
            <a:pPr marL="978408" lvl="3" indent="0">
              <a:buNone/>
            </a:pPr>
            <a:r>
              <a:rPr lang="en-US" b="1" dirty="0" smtClean="0"/>
              <a:t>(1) Fatal error</a:t>
            </a:r>
            <a:r>
              <a:rPr lang="en-US" dirty="0" smtClean="0"/>
              <a:t>: (e.g. I/O)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8763000" cy="33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113418" y="4430520"/>
            <a:ext cx="5334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6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 (ERR LED lit)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Error</a:t>
            </a:r>
          </a:p>
          <a:p>
            <a:r>
              <a:rPr lang="en-US" dirty="0" smtClean="0"/>
              <a:t>Click on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Open I/O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System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View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582168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0" y="2109787"/>
            <a:ext cx="54102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0" y="2109787"/>
            <a:ext cx="54102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0" y="2109786"/>
            <a:ext cx="54102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7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</a:t>
            </a:r>
            <a:r>
              <a:rPr lang="en-US" dirty="0" smtClean="0"/>
              <a:t>: Error</a:t>
            </a:r>
          </a:p>
          <a:p>
            <a:pPr lvl="2"/>
            <a:r>
              <a:rPr lang="en-US" b="1" dirty="0" smtClean="0"/>
              <a:t>OFF</a:t>
            </a:r>
            <a:r>
              <a:rPr lang="en-US" dirty="0" smtClean="0"/>
              <a:t> – Normal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RED</a:t>
            </a:r>
            <a:endParaRPr lang="en-US" dirty="0"/>
          </a:p>
          <a:p>
            <a:pPr marL="1435608" lvl="3" indent="-457200">
              <a:buAutoNum type="arabicParenBoth"/>
            </a:pPr>
            <a:r>
              <a:rPr lang="en-US" b="1" dirty="0" smtClean="0"/>
              <a:t>Fatal error</a:t>
            </a:r>
            <a:r>
              <a:rPr lang="en-US" dirty="0" smtClean="0"/>
              <a:t>: (e.g. I/O)</a:t>
            </a:r>
          </a:p>
          <a:p>
            <a:pPr marL="1188720" lvl="4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IOError</a:t>
            </a:r>
            <a:r>
              <a:rPr lang="en-US" dirty="0" smtClean="0">
                <a:solidFill>
                  <a:srgbClr val="0070C0"/>
                </a:solidFill>
              </a:rPr>
              <a:t> (ST152)</a:t>
            </a:r>
          </a:p>
          <a:p>
            <a:pPr marL="1188720" lvl="4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IOMasterErrors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(DST28)</a:t>
            </a:r>
          </a:p>
          <a:p>
            <a:pPr marL="1188720" lvl="4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LocalIOMaster.Slot0_31</a:t>
            </a:r>
            <a:endParaRPr lang="en-US" b="1" i="1" dirty="0">
              <a:solidFill>
                <a:srgbClr val="0070C0"/>
              </a:solidFill>
            </a:endParaRPr>
          </a:p>
          <a:p>
            <a:pPr marL="1645920" lvl="4" indent="-457200">
              <a:buAutoNum type="arabicParenBoth"/>
            </a:pPr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8763000" cy="33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LEDs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</a:t>
            </a:r>
            <a:r>
              <a:rPr lang="en-US" dirty="0" smtClean="0"/>
              <a:t>: Error</a:t>
            </a:r>
          </a:p>
          <a:p>
            <a:pPr lvl="2"/>
            <a:r>
              <a:rPr lang="en-US" b="1" dirty="0" smtClean="0"/>
              <a:t>OFF</a:t>
            </a:r>
            <a:r>
              <a:rPr lang="en-US" dirty="0" smtClean="0"/>
              <a:t> – Normal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RED</a:t>
            </a:r>
            <a:endParaRPr lang="en-US" dirty="0"/>
          </a:p>
          <a:p>
            <a:pPr marL="978408" lvl="3" indent="0">
              <a:buNone/>
            </a:pPr>
            <a:r>
              <a:rPr lang="en-US" b="1" dirty="0" smtClean="0"/>
              <a:t>(1) Fatal error</a:t>
            </a:r>
            <a:r>
              <a:rPr lang="en-US" dirty="0" smtClean="0"/>
              <a:t>: (e.g. I/O)</a:t>
            </a:r>
          </a:p>
          <a:p>
            <a:pPr marL="978408" lvl="3" indent="0">
              <a:buNone/>
            </a:pPr>
            <a:r>
              <a:rPr lang="en-US" b="1" dirty="0" smtClean="0"/>
              <a:t>(2) Software watchdog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PLC </a:t>
            </a:r>
            <a:r>
              <a:rPr lang="en-US" dirty="0" err="1" smtClean="0"/>
              <a:t>scantime</a:t>
            </a:r>
            <a:r>
              <a:rPr lang="en-US" dirty="0" smtClean="0"/>
              <a:t> greater than</a:t>
            </a:r>
            <a:br>
              <a:rPr lang="en-US" dirty="0" smtClean="0"/>
            </a:br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WatchdogTimeVal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(DST23)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8763000" cy="33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0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33507</TotalTime>
  <Words>1142</Words>
  <Application>Microsoft Office PowerPoint</Application>
  <PresentationFormat>On-screen Show (4:3)</PresentationFormat>
  <Paragraphs>251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Do-more Technical Training</vt:lpstr>
      <vt:lpstr>CPU Hardware</vt:lpstr>
      <vt:lpstr>CPU Hardware</vt:lpstr>
      <vt:lpstr>CPU Hardware</vt:lpstr>
      <vt:lpstr>CPU Hardware</vt:lpstr>
      <vt:lpstr>CPU Hardware</vt:lpstr>
      <vt:lpstr>CPU Hardware (ERR LED lit)</vt:lpstr>
      <vt:lpstr>CPU Hardware</vt:lpstr>
      <vt:lpstr>CPU Hardware</vt:lpstr>
      <vt:lpstr>CPU Hardware (ERR LED lit)</vt:lpstr>
      <vt:lpstr>CPU Hardware</vt:lpstr>
      <vt:lpstr>CPU Hardware</vt:lpstr>
      <vt:lpstr>CPU Hardware</vt:lpstr>
      <vt:lpstr>CPU Hardware</vt:lpstr>
      <vt:lpstr>CPU Hardware</vt:lpstr>
      <vt:lpstr>CPU Hardware</vt:lpstr>
      <vt:lpstr>CPU Hardware</vt:lpstr>
      <vt:lpstr>CPU Hardware</vt:lpstr>
      <vt:lpstr>CPU Hardware</vt:lpstr>
      <vt:lpstr>CPU Hardware</vt:lpstr>
      <vt:lpstr>CPU Hardware</vt:lpstr>
      <vt:lpstr>CPU Hardware</vt:lpstr>
      <vt:lpstr>CPU Hardware</vt:lpstr>
      <vt:lpstr>CPU Hardware</vt:lpstr>
      <vt:lpstr>CPU Hardware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382</cp:revision>
  <dcterms:created xsi:type="dcterms:W3CDTF">2014-08-20T17:24:46Z</dcterms:created>
  <dcterms:modified xsi:type="dcterms:W3CDTF">2016-05-13T15:46:21Z</dcterms:modified>
</cp:coreProperties>
</file>