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sldIdLst>
    <p:sldId id="256" r:id="rId2"/>
    <p:sldId id="295" r:id="rId3"/>
    <p:sldId id="305" r:id="rId4"/>
    <p:sldId id="306" r:id="rId5"/>
    <p:sldId id="308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4" r:id="rId19"/>
    <p:sldId id="362" r:id="rId20"/>
    <p:sldId id="363" r:id="rId21"/>
    <p:sldId id="365" r:id="rId22"/>
    <p:sldId id="366" r:id="rId23"/>
    <p:sldId id="368" r:id="rId24"/>
    <p:sldId id="367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30" r:id="rId33"/>
    <p:sldId id="376" r:id="rId34"/>
    <p:sldId id="34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9106"/>
    <a:srgbClr val="FF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7" autoAdjust="0"/>
    <p:restoredTop sz="95733" autoAdjust="0"/>
  </p:normalViewPr>
  <p:slideViewPr>
    <p:cSldViewPr>
      <p:cViewPr varScale="1">
        <p:scale>
          <a:sx n="115" d="100"/>
          <a:sy n="115" d="100"/>
        </p:scale>
        <p:origin x="-10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8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91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30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63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7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11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11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7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5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32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18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14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3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17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696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4E30C1-4646-4205-B170-9C298C5E2638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BRX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High-Speed I/O (Axis &amp; Pulse Outputs)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“Axis Configuration” (continued)</a:t>
            </a:r>
          </a:p>
          <a:p>
            <a:pPr lvl="1"/>
            <a:r>
              <a:rPr lang="en-US" dirty="0"/>
              <a:t>Enable this if using an encoder for feedback</a:t>
            </a:r>
          </a:p>
          <a:p>
            <a:pPr lvl="1"/>
            <a:r>
              <a:rPr lang="en-US" dirty="0"/>
              <a:t>If used for position feedback the Axis’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FollowingError</a:t>
            </a:r>
            <a:r>
              <a:rPr lang="en-US" dirty="0"/>
              <a:t> = difference between the</a:t>
            </a:r>
            <a:br>
              <a:rPr lang="en-US" dirty="0"/>
            </a:br>
            <a:r>
              <a:rPr lang="en-US" dirty="0"/>
              <a:t> output pulse count (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TargetPosition</a:t>
            </a:r>
            <a:r>
              <a:rPr lang="en-US" dirty="0"/>
              <a:t>) and the</a:t>
            </a:r>
            <a:br>
              <a:rPr lang="en-US" dirty="0"/>
            </a:br>
            <a:r>
              <a:rPr lang="en-US" dirty="0"/>
              <a:t> encoder input value (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CurrentPosition</a:t>
            </a:r>
            <a:r>
              <a:rPr lang="en-US" dirty="0"/>
              <a:t>)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If this number keeps increasing there is a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 problem</a:t>
            </a:r>
          </a:p>
          <a:p>
            <a:pPr lvl="1"/>
            <a:r>
              <a:rPr lang="en-US" dirty="0"/>
              <a:t>Pick the encoder: High Speed Input Function 1</a:t>
            </a:r>
            <a:br>
              <a:rPr lang="en-US" dirty="0"/>
            </a:br>
            <a:r>
              <a:rPr lang="en-US" dirty="0"/>
              <a:t> (</a:t>
            </a:r>
            <a:r>
              <a:rPr lang="en-US" b="1" i="1" dirty="0">
                <a:solidFill>
                  <a:srgbClr val="0070C0"/>
                </a:solidFill>
              </a:rPr>
              <a:t>$HsCtrTmr1.Acc</a:t>
            </a:r>
            <a:r>
              <a:rPr lang="en-US" dirty="0"/>
              <a:t>), etc.</a:t>
            </a:r>
          </a:p>
          <a:p>
            <a:pPr lvl="1"/>
            <a:r>
              <a:rPr lang="en-US" dirty="0"/>
              <a:t>Can configure the counter from the instruction</a:t>
            </a:r>
            <a:br>
              <a:rPr lang="en-US" dirty="0"/>
            </a:br>
            <a:r>
              <a:rPr lang="en-US" dirty="0"/>
              <a:t> using the &lt;Configure High Speed Input…&gt;</a:t>
            </a:r>
            <a:br>
              <a:rPr lang="en-US" dirty="0"/>
            </a:br>
            <a:r>
              <a:rPr lang="en-US" dirty="0"/>
              <a:t> button</a:t>
            </a:r>
          </a:p>
          <a:p>
            <a:pPr lvl="1"/>
            <a:r>
              <a:rPr lang="en-US" u="sng" dirty="0"/>
              <a:t>Position Based on</a:t>
            </a:r>
          </a:p>
          <a:p>
            <a:pPr lvl="2"/>
            <a:r>
              <a:rPr lang="en-US" u="sng" dirty="0"/>
              <a:t>Encoder</a:t>
            </a:r>
            <a:r>
              <a:rPr lang="en-US" dirty="0"/>
              <a:t> – uses the encoder’s current value for</a:t>
            </a:r>
            <a:br>
              <a:rPr lang="en-US" dirty="0"/>
            </a:br>
            <a:r>
              <a:rPr lang="en-US" dirty="0"/>
              <a:t> Axis position</a:t>
            </a:r>
          </a:p>
          <a:p>
            <a:pPr lvl="2"/>
            <a:r>
              <a:rPr lang="en-US" u="sng" dirty="0"/>
              <a:t>Pulse Output</a:t>
            </a:r>
            <a:r>
              <a:rPr lang="en-US" dirty="0"/>
              <a:t> – uses output pulse count for Axis</a:t>
            </a:r>
            <a:br>
              <a:rPr lang="en-US" dirty="0"/>
            </a:br>
            <a:r>
              <a:rPr lang="en-US" dirty="0"/>
              <a:t> position</a:t>
            </a:r>
          </a:p>
          <a:p>
            <a:pPr lvl="1"/>
            <a:r>
              <a:rPr lang="en-US" u="sng" dirty="0"/>
              <a:t>Pulse Output/Encoder Scale Factor</a:t>
            </a:r>
            <a:r>
              <a:rPr lang="en-US" dirty="0"/>
              <a:t> – enter scaling factor for the application (e.g. motor’s </a:t>
            </a:r>
            <a:r>
              <a:rPr lang="en-US" dirty="0" err="1"/>
              <a:t>ppr</a:t>
            </a:r>
            <a:r>
              <a:rPr lang="en-US" dirty="0"/>
              <a:t> / encoder </a:t>
            </a:r>
            <a:r>
              <a:rPr lang="en-US" dirty="0" err="1"/>
              <a:t>ppr</a:t>
            </a:r>
            <a:r>
              <a:rPr lang="en-US" dirty="0"/>
              <a:t>; or there could be mechanical gearing, etc.)</a:t>
            </a:r>
          </a:p>
          <a:p>
            <a:pPr lvl="1"/>
            <a:r>
              <a:rPr lang="en-US" u="sng" dirty="0"/>
              <a:t>Encoder </a:t>
            </a:r>
            <a:r>
              <a:rPr lang="en-US" u="sng" dirty="0" err="1"/>
              <a:t>Deadband</a:t>
            </a:r>
            <a:r>
              <a:rPr lang="en-US" u="sng" dirty="0"/>
              <a:t> (counts)</a:t>
            </a:r>
            <a:r>
              <a:rPr lang="en-US" dirty="0"/>
              <a:t> – value that is applied above and below the encoder value; helps prevent “seeking”</a:t>
            </a:r>
          </a:p>
        </p:txBody>
      </p:sp>
      <p:pic>
        <p:nvPicPr>
          <p:cNvPr id="7170" name="P-EncoderFeedb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562350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1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“Axis Configuration” (continued)</a:t>
            </a:r>
          </a:p>
          <a:p>
            <a:pPr lvl="1"/>
            <a:r>
              <a:rPr lang="en-US" dirty="0"/>
              <a:t>Enable these if you have a limit switch/sensor for this purpose</a:t>
            </a:r>
          </a:p>
          <a:p>
            <a:pPr lvl="1"/>
            <a:r>
              <a:rPr lang="en-US" dirty="0"/>
              <a:t>When these inputs are</a:t>
            </a:r>
            <a:br>
              <a:rPr lang="en-US" dirty="0"/>
            </a:br>
            <a:r>
              <a:rPr lang="en-US" dirty="0"/>
              <a:t> activated it will cause the</a:t>
            </a:r>
            <a:br>
              <a:rPr lang="en-US" dirty="0"/>
            </a:br>
            <a:r>
              <a:rPr lang="en-US" dirty="0"/>
              <a:t> Axis to go into a fault</a:t>
            </a:r>
            <a:br>
              <a:rPr lang="en-US" dirty="0"/>
            </a:br>
            <a:r>
              <a:rPr lang="en-US" dirty="0"/>
              <a:t> and decelerate to a stop</a:t>
            </a:r>
          </a:p>
          <a:p>
            <a:pPr lvl="2"/>
            <a:r>
              <a:rPr lang="en-US" dirty="0"/>
              <a:t>Monitor </a:t>
            </a:r>
            <a:r>
              <a:rPr lang="en-US" b="1" i="1" dirty="0">
                <a:solidFill>
                  <a:srgbClr val="0070C0"/>
                </a:solidFill>
              </a:rPr>
              <a:t>.Fault</a:t>
            </a:r>
          </a:p>
          <a:p>
            <a:pPr lvl="2"/>
            <a:r>
              <a:rPr lang="en-US" dirty="0"/>
              <a:t>To reset the fault:</a:t>
            </a:r>
          </a:p>
          <a:p>
            <a:pPr lvl="3"/>
            <a:r>
              <a:rPr lang="en-US" dirty="0"/>
              <a:t>Use </a:t>
            </a:r>
            <a:r>
              <a:rPr lang="en-US" b="1" dirty="0">
                <a:solidFill>
                  <a:srgbClr val="00B050"/>
                </a:solidFill>
              </a:rPr>
              <a:t>AXRSTFAULT</a:t>
            </a:r>
            <a:r>
              <a:rPr lang="en-US" dirty="0"/>
              <a:t> instruction, or…</a:t>
            </a:r>
          </a:p>
          <a:p>
            <a:pPr lvl="3"/>
            <a:r>
              <a:rPr lang="en-US" dirty="0"/>
              <a:t>Use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instruction to reconfigure Axis</a:t>
            </a:r>
          </a:p>
        </p:txBody>
      </p:sp>
      <p:pic>
        <p:nvPicPr>
          <p:cNvPr id="8194" name="P-FaultLim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75" y="2362200"/>
            <a:ext cx="3752850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AXJOG</a:t>
            </a:r>
            <a:r>
              <a:rPr lang="en-US" dirty="0"/>
              <a:t> “Axis Jog Mode”</a:t>
            </a:r>
          </a:p>
          <a:p>
            <a:pPr lvl="1"/>
            <a:r>
              <a:rPr lang="en-US" dirty="0"/>
              <a:t>Allows the manual adjustment of an</a:t>
            </a:r>
            <a:br>
              <a:rPr lang="en-US" dirty="0"/>
            </a:br>
            <a:r>
              <a:rPr lang="en-US" dirty="0"/>
              <a:t> Axis’ position</a:t>
            </a:r>
          </a:p>
          <a:p>
            <a:pPr lvl="1"/>
            <a:r>
              <a:rPr lang="en-US" dirty="0"/>
              <a:t>Uses the acceleration and</a:t>
            </a:r>
            <a:br>
              <a:rPr lang="en-US" dirty="0"/>
            </a:br>
            <a:r>
              <a:rPr lang="en-US" dirty="0"/>
              <a:t> deceleration parameters setup in the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Maximum velocity is determined by</a:t>
            </a:r>
            <a:br>
              <a:rPr lang="en-US" dirty="0"/>
            </a:br>
            <a:r>
              <a:rPr lang="en-US" dirty="0"/>
              <a:t> either the </a:t>
            </a:r>
            <a:r>
              <a:rPr lang="en-US" u="sng" dirty="0"/>
              <a:t>Maximum Velocity</a:t>
            </a:r>
            <a:br>
              <a:rPr lang="en-US" u="sng" dirty="0"/>
            </a:br>
            <a:r>
              <a:rPr lang="en-US" dirty="0"/>
              <a:t> specified here or in the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dirty="0"/>
              <a:t> instruction; whichever is lower</a:t>
            </a:r>
          </a:p>
          <a:p>
            <a:pPr lvl="1"/>
            <a:r>
              <a:rPr lang="en-US" dirty="0"/>
              <a:t>Can zero the count after adjustment (e.g. a manual homing)</a:t>
            </a:r>
          </a:p>
          <a:p>
            <a:pPr lvl="1"/>
            <a:r>
              <a:rPr lang="en-US" dirty="0"/>
              <a:t>Input legs:</a:t>
            </a:r>
          </a:p>
          <a:p>
            <a:pPr lvl="2"/>
            <a:r>
              <a:rPr lang="en-US" b="1" dirty="0"/>
              <a:t>E/R</a:t>
            </a:r>
            <a:r>
              <a:rPr lang="en-US" dirty="0"/>
              <a:t> – Enable/Reset; when ON Axis is in jog</a:t>
            </a:r>
            <a:br>
              <a:rPr lang="en-US" dirty="0"/>
            </a:br>
            <a:r>
              <a:rPr lang="en-US" dirty="0"/>
              <a:t> mode</a:t>
            </a:r>
          </a:p>
          <a:p>
            <a:pPr lvl="2"/>
            <a:r>
              <a:rPr lang="en-US" b="1" dirty="0"/>
              <a:t>FW</a:t>
            </a:r>
            <a:r>
              <a:rPr lang="en-US" dirty="0"/>
              <a:t> – Forward; move Axis forward</a:t>
            </a:r>
          </a:p>
          <a:p>
            <a:pPr lvl="2"/>
            <a:r>
              <a:rPr lang="en-US" b="1" dirty="0"/>
              <a:t>RV</a:t>
            </a:r>
            <a:r>
              <a:rPr lang="en-US" dirty="0"/>
              <a:t> – Reverse; move Axis in reverse</a:t>
            </a:r>
          </a:p>
          <a:p>
            <a:pPr lvl="2"/>
            <a:r>
              <a:rPr lang="en-US" dirty="0"/>
              <a:t>If both </a:t>
            </a:r>
            <a:r>
              <a:rPr lang="en-US" b="1" dirty="0"/>
              <a:t>FW</a:t>
            </a:r>
            <a:r>
              <a:rPr lang="en-US" dirty="0"/>
              <a:t> &amp; </a:t>
            </a:r>
            <a:r>
              <a:rPr lang="en-US" b="1" dirty="0"/>
              <a:t>RV</a:t>
            </a:r>
            <a:r>
              <a:rPr lang="en-US" dirty="0"/>
              <a:t> are ON, Axis decelerates</a:t>
            </a:r>
            <a:br>
              <a:rPr lang="en-US" dirty="0"/>
            </a:br>
            <a:r>
              <a:rPr lang="en-US" dirty="0"/>
              <a:t> to stop</a:t>
            </a:r>
          </a:p>
          <a:p>
            <a:pPr lvl="1"/>
            <a:r>
              <a:rPr lang="en-US" dirty="0"/>
              <a:t>Success or Error on come on when E/R goes OFF</a:t>
            </a:r>
          </a:p>
        </p:txBody>
      </p:sp>
      <p:pic>
        <p:nvPicPr>
          <p:cNvPr id="9218" name="P-AXJOG 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69" y="1219200"/>
            <a:ext cx="3876675" cy="20478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-AXJOG Displ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886200"/>
            <a:ext cx="3162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0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AXVEL</a:t>
            </a:r>
            <a:r>
              <a:rPr lang="en-US" dirty="0"/>
              <a:t> “Axis Set Velocity Mode”</a:t>
            </a:r>
          </a:p>
          <a:p>
            <a:pPr lvl="1"/>
            <a:r>
              <a:rPr lang="en-US" dirty="0"/>
              <a:t>Allows Axis to be put in velocity mode</a:t>
            </a:r>
            <a:br>
              <a:rPr lang="en-US" dirty="0"/>
            </a:br>
            <a:r>
              <a:rPr lang="en-US" dirty="0"/>
              <a:t> where movement is controlled by</a:t>
            </a:r>
            <a:br>
              <a:rPr lang="en-US" dirty="0"/>
            </a:br>
            <a:r>
              <a:rPr lang="en-US" dirty="0"/>
              <a:t> velocity (vs position)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TargetVelocity</a:t>
            </a:r>
            <a:r>
              <a:rPr lang="en-US" dirty="0"/>
              <a:t> can be changed</a:t>
            </a:r>
            <a:br>
              <a:rPr lang="en-US" dirty="0"/>
            </a:br>
            <a:r>
              <a:rPr lang="en-US" dirty="0"/>
              <a:t> on-the-fly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parameters unless</a:t>
            </a:r>
            <a:br>
              <a:rPr lang="en-US" dirty="0"/>
            </a:br>
            <a:r>
              <a:rPr lang="en-US" dirty="0"/>
              <a:t> otherwise selected</a:t>
            </a:r>
          </a:p>
          <a:p>
            <a:pPr lvl="1"/>
            <a:r>
              <a:rPr lang="en-US" dirty="0"/>
              <a:t>Can use an initial velocity when the</a:t>
            </a:r>
            <a:br>
              <a:rPr lang="en-US" dirty="0"/>
            </a:br>
            <a:r>
              <a:rPr lang="en-US" dirty="0"/>
              <a:t> instruction is enabled</a:t>
            </a:r>
          </a:p>
          <a:p>
            <a:pPr lvl="1"/>
            <a:r>
              <a:rPr lang="en-US" dirty="0"/>
              <a:t>Can select acceleration / deceleration</a:t>
            </a:r>
            <a:br>
              <a:rPr lang="en-US" dirty="0"/>
            </a:br>
            <a:r>
              <a:rPr lang="en-US" dirty="0"/>
              <a:t> mode:</a:t>
            </a:r>
          </a:p>
          <a:p>
            <a:pPr lvl="2"/>
            <a:r>
              <a:rPr lang="en-US" u="sng" dirty="0"/>
              <a:t>Trapezoid</a:t>
            </a:r>
          </a:p>
          <a:p>
            <a:pPr lvl="2"/>
            <a:r>
              <a:rPr lang="en-US" u="sng" dirty="0"/>
              <a:t>S-Curve</a:t>
            </a:r>
          </a:p>
          <a:p>
            <a:pPr lvl="3"/>
            <a:r>
              <a:rPr lang="en-US" u="sng" dirty="0"/>
              <a:t>Jerk</a:t>
            </a:r>
            <a:r>
              <a:rPr lang="en-US" dirty="0"/>
              <a:t> parameter</a:t>
            </a:r>
          </a:p>
          <a:p>
            <a:pPr lvl="2"/>
            <a:r>
              <a:rPr lang="en-US" u="sng" dirty="0"/>
              <a:t>Instantaneous</a:t>
            </a:r>
          </a:p>
          <a:p>
            <a:pPr lvl="1"/>
            <a:r>
              <a:rPr lang="en-US" dirty="0"/>
              <a:t>Can use different acceleration / deceleration than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</a:p>
          <a:p>
            <a:pPr lvl="1"/>
            <a:r>
              <a:rPr lang="en-US" dirty="0"/>
              <a:t>Success or Error only come on when </a:t>
            </a:r>
            <a:r>
              <a:rPr lang="en-US" b="1" dirty="0"/>
              <a:t>E/R</a:t>
            </a:r>
            <a:r>
              <a:rPr lang="en-US" dirty="0"/>
              <a:t> leg goes OFF</a:t>
            </a:r>
          </a:p>
        </p:txBody>
      </p:sp>
      <p:pic>
        <p:nvPicPr>
          <p:cNvPr id="10242" name="P-AXVEL Tr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67" y="1626522"/>
            <a:ext cx="3271838" cy="3564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-S-Cur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88" y="2870661"/>
            <a:ext cx="3150394" cy="17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-Instantaneo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501" y="2896983"/>
            <a:ext cx="31146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1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1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AXHOME</a:t>
            </a:r>
            <a:r>
              <a:rPr lang="en-US" dirty="0"/>
              <a:t> “Axis Perform Home Search”</a:t>
            </a:r>
          </a:p>
          <a:p>
            <a:pPr lvl="1"/>
            <a:r>
              <a:rPr lang="en-US" dirty="0"/>
              <a:t>Performs homing function to move Axis to</a:t>
            </a:r>
            <a:br>
              <a:rPr lang="en-US" dirty="0"/>
            </a:br>
            <a:r>
              <a:rPr lang="en-US" dirty="0"/>
              <a:t> physical starting position</a:t>
            </a:r>
          </a:p>
          <a:p>
            <a:pPr lvl="1"/>
            <a:r>
              <a:rPr lang="en-US" u="sng" dirty="0"/>
              <a:t>Homing Velocity</a:t>
            </a:r>
            <a:r>
              <a:rPr lang="en-US" dirty="0"/>
              <a:t> – sign determines</a:t>
            </a:r>
            <a:br>
              <a:rPr lang="en-US" dirty="0"/>
            </a:br>
            <a:r>
              <a:rPr lang="en-US" dirty="0"/>
              <a:t> direction</a:t>
            </a:r>
          </a:p>
          <a:p>
            <a:pPr lvl="1"/>
            <a:r>
              <a:rPr lang="en-US" dirty="0"/>
              <a:t>Choose input for home switch (</a:t>
            </a:r>
            <a:r>
              <a:rPr lang="en-US" u="sng" dirty="0"/>
              <a:t>Limit 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Choose termination</a:t>
            </a:r>
          </a:p>
          <a:p>
            <a:pPr lvl="2"/>
            <a:r>
              <a:rPr lang="en-US" u="sng" dirty="0"/>
              <a:t>Position</a:t>
            </a:r>
            <a:r>
              <a:rPr lang="en-US" dirty="0"/>
              <a:t> – an offset from the home switch</a:t>
            </a:r>
            <a:br>
              <a:rPr lang="en-US" dirty="0"/>
            </a:br>
            <a:r>
              <a:rPr lang="en-US" dirty="0"/>
              <a:t> (sign determines direction)</a:t>
            </a:r>
          </a:p>
          <a:p>
            <a:pPr lvl="2"/>
            <a:r>
              <a:rPr lang="en-US" u="sng" dirty="0"/>
              <a:t>Creep to Second Limit</a:t>
            </a:r>
            <a:r>
              <a:rPr lang="en-US" dirty="0"/>
              <a:t> – can be the same input;</a:t>
            </a:r>
            <a:br>
              <a:rPr lang="en-US" dirty="0"/>
            </a:br>
            <a:r>
              <a:rPr lang="en-US" dirty="0"/>
              <a:t> Creep Velocity’s sign determines direction</a:t>
            </a:r>
          </a:p>
          <a:p>
            <a:pPr lvl="2"/>
            <a:r>
              <a:rPr lang="en-US" u="sng" dirty="0"/>
              <a:t>Decelerate to 0 Velocity</a:t>
            </a:r>
          </a:p>
          <a:p>
            <a:pPr lvl="1"/>
            <a:r>
              <a:rPr lang="en-US" dirty="0"/>
              <a:t>Choose where zero position is</a:t>
            </a:r>
          </a:p>
          <a:p>
            <a:pPr lvl="1"/>
            <a:r>
              <a:rPr lang="en-US" dirty="0"/>
              <a:t>Input leg can be </a:t>
            </a:r>
            <a:r>
              <a:rPr lang="en-US" u="sng" dirty="0"/>
              <a:t>Edge triggered</a:t>
            </a:r>
            <a:r>
              <a:rPr lang="en-US" dirty="0"/>
              <a:t> or </a:t>
            </a:r>
            <a:r>
              <a:rPr lang="en-US" u="sng" dirty="0"/>
              <a:t>Power</a:t>
            </a:r>
            <a:br>
              <a:rPr lang="en-US" u="sng" dirty="0"/>
            </a:br>
            <a:r>
              <a:rPr lang="en-US" dirty="0"/>
              <a:t> </a:t>
            </a:r>
            <a:r>
              <a:rPr lang="en-US" u="sng" dirty="0"/>
              <a:t>flow enabled</a:t>
            </a:r>
          </a:p>
          <a:p>
            <a:pPr lvl="2"/>
            <a:r>
              <a:rPr lang="en-US" dirty="0"/>
              <a:t>Use </a:t>
            </a:r>
            <a:r>
              <a:rPr lang="en-US" u="sng" dirty="0"/>
              <a:t>Power Flow</a:t>
            </a:r>
            <a:r>
              <a:rPr lang="en-US" dirty="0"/>
              <a:t> if you might want to abort the</a:t>
            </a:r>
            <a:br>
              <a:rPr lang="en-US" dirty="0"/>
            </a:br>
            <a:r>
              <a:rPr lang="en-US" dirty="0"/>
              <a:t> operation with the input leg logic</a:t>
            </a:r>
          </a:p>
          <a:p>
            <a:pPr lvl="1"/>
            <a:r>
              <a:rPr lang="en-US" u="sng" dirty="0"/>
              <a:t>Success</a:t>
            </a:r>
            <a:r>
              <a:rPr lang="en-US" dirty="0"/>
              <a:t> or </a:t>
            </a:r>
            <a:r>
              <a:rPr lang="en-US" u="sng" dirty="0"/>
              <a:t>Error</a:t>
            </a:r>
            <a:r>
              <a:rPr lang="en-US" dirty="0"/>
              <a:t> only occurs after homing</a:t>
            </a:r>
            <a:br>
              <a:rPr lang="en-US" dirty="0"/>
            </a:br>
            <a:r>
              <a:rPr lang="en-US" dirty="0"/>
              <a:t> is complete</a:t>
            </a:r>
          </a:p>
        </p:txBody>
      </p:sp>
      <p:pic>
        <p:nvPicPr>
          <p:cNvPr id="11266" name="P-AX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81" y="1338262"/>
            <a:ext cx="2825804" cy="525546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0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“Axis Move to Position Using Trapezoid”</a:t>
            </a:r>
          </a:p>
          <a:p>
            <a:pPr lvl="1"/>
            <a:r>
              <a:rPr lang="en-US" dirty="0"/>
              <a:t>Causes Axis to move to a </a:t>
            </a:r>
            <a:br>
              <a:rPr lang="en-US" dirty="0"/>
            </a:br>
            <a:r>
              <a:rPr lang="en-US" u="sng" dirty="0"/>
              <a:t>Position Value</a:t>
            </a:r>
            <a:r>
              <a:rPr lang="en-US" dirty="0"/>
              <a:t> via an</a:t>
            </a:r>
            <a:br>
              <a:rPr lang="en-US" dirty="0"/>
            </a:br>
            <a:r>
              <a:rPr lang="en-US" dirty="0"/>
              <a:t> absolute or relative</a:t>
            </a:r>
            <a:br>
              <a:rPr lang="en-US" dirty="0"/>
            </a:br>
            <a:r>
              <a:rPr lang="en-US" dirty="0"/>
              <a:t> position value</a:t>
            </a:r>
          </a:p>
          <a:p>
            <a:pPr lvl="1"/>
            <a:r>
              <a:rPr lang="en-US" dirty="0"/>
              <a:t>Uses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parameters unless</a:t>
            </a:r>
            <a:br>
              <a:rPr lang="en-US" dirty="0"/>
            </a:br>
            <a:r>
              <a:rPr lang="en-US" dirty="0"/>
              <a:t> superseded here</a:t>
            </a:r>
          </a:p>
          <a:p>
            <a:pPr lvl="1"/>
            <a:r>
              <a:rPr lang="en-US" dirty="0"/>
              <a:t>Works with </a:t>
            </a:r>
            <a:r>
              <a:rPr lang="en-US" u="sng" dirty="0"/>
              <a:t>linear</a:t>
            </a:r>
            <a:r>
              <a:rPr lang="en-US" dirty="0"/>
              <a:t> or</a:t>
            </a:r>
            <a:br>
              <a:rPr lang="en-US" dirty="0"/>
            </a:br>
            <a:r>
              <a:rPr lang="en-US" dirty="0"/>
              <a:t> </a:t>
            </a:r>
            <a:r>
              <a:rPr lang="en-US" u="sng" dirty="0"/>
              <a:t>rotary</a:t>
            </a:r>
            <a:r>
              <a:rPr lang="en-US" dirty="0"/>
              <a:t> axes</a:t>
            </a:r>
          </a:p>
          <a:p>
            <a:pPr lvl="1"/>
            <a:r>
              <a:rPr lang="en-US" dirty="0"/>
              <a:t>Can also be a </a:t>
            </a:r>
            <a:r>
              <a:rPr lang="en-US" u="sng" dirty="0"/>
              <a:t>multi-</a:t>
            </a:r>
            <a:br>
              <a:rPr lang="en-US" u="sng" dirty="0"/>
            </a:br>
            <a:r>
              <a:rPr lang="en-US" u="sng" dirty="0"/>
              <a:t>move</a:t>
            </a:r>
            <a:r>
              <a:rPr lang="en-US" dirty="0"/>
              <a:t> instruction using the </a:t>
            </a:r>
            <a:r>
              <a:rPr lang="en-US" u="sng" dirty="0"/>
              <a:t>Update Target Position</a:t>
            </a:r>
            <a:r>
              <a:rPr lang="en-US" dirty="0"/>
              <a:t> bit</a:t>
            </a:r>
          </a:p>
        </p:txBody>
      </p:sp>
      <p:pic>
        <p:nvPicPr>
          <p:cNvPr id="12290" name="P-AXPOSTR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322625" cy="3579067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1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“Axis Move to Position Using Trapezoid” (continued)</a:t>
            </a:r>
          </a:p>
          <a:p>
            <a:pPr lvl="1"/>
            <a:r>
              <a:rPr lang="en-US" dirty="0"/>
              <a:t>Move Type</a:t>
            </a:r>
          </a:p>
          <a:p>
            <a:pPr lvl="2"/>
            <a:r>
              <a:rPr lang="en-US" u="sng" dirty="0"/>
              <a:t>Single move</a:t>
            </a:r>
            <a:r>
              <a:rPr lang="en-US" dirty="0"/>
              <a:t> – one move is executed</a:t>
            </a:r>
            <a:br>
              <a:rPr lang="en-US" dirty="0"/>
            </a:br>
            <a:r>
              <a:rPr lang="en-US" dirty="0"/>
              <a:t> when input leg is either:</a:t>
            </a:r>
          </a:p>
          <a:p>
            <a:pPr lvl="3"/>
            <a:r>
              <a:rPr lang="en-US" u="sng" dirty="0"/>
              <a:t>Edge triggered</a:t>
            </a:r>
            <a:r>
              <a:rPr lang="en-US" dirty="0"/>
              <a:t>, or…</a:t>
            </a:r>
          </a:p>
          <a:p>
            <a:pPr lvl="3"/>
            <a:r>
              <a:rPr lang="en-US" u="sng" dirty="0"/>
              <a:t>Power flow enabled</a:t>
            </a:r>
            <a:r>
              <a:rPr lang="en-US" dirty="0"/>
              <a:t> – use this if you</a:t>
            </a:r>
            <a:br>
              <a:rPr lang="en-US" dirty="0"/>
            </a:br>
            <a:r>
              <a:rPr lang="en-US" dirty="0"/>
              <a:t> want to abort (causing a fault) during</a:t>
            </a:r>
            <a:br>
              <a:rPr lang="en-US" dirty="0"/>
            </a:br>
            <a:r>
              <a:rPr lang="en-US" dirty="0"/>
              <a:t> the move using the input leg logic</a:t>
            </a:r>
          </a:p>
          <a:p>
            <a:pPr lvl="2"/>
            <a:r>
              <a:rPr lang="en-US" u="sng" dirty="0"/>
              <a:t>Multi-move</a:t>
            </a:r>
            <a:r>
              <a:rPr lang="en-US" dirty="0"/>
              <a:t> – multiple moves are possible using the following bit and the </a:t>
            </a:r>
            <a:r>
              <a:rPr lang="en-US" u="sng" dirty="0"/>
              <a:t>Position Value</a:t>
            </a:r>
            <a:r>
              <a:rPr lang="en-US" dirty="0"/>
              <a:t> (variable)</a:t>
            </a:r>
          </a:p>
          <a:p>
            <a:pPr lvl="3"/>
            <a:r>
              <a:rPr lang="en-US" u="sng" dirty="0"/>
              <a:t>Update Target Position</a:t>
            </a:r>
            <a:r>
              <a:rPr lang="en-US" dirty="0"/>
              <a:t> bit</a:t>
            </a:r>
          </a:p>
          <a:p>
            <a:pPr marL="1485900" lvl="4" indent="-342900">
              <a:buFont typeface="+mj-lt"/>
              <a:buAutoNum type="arabicPeriod"/>
            </a:pPr>
            <a:r>
              <a:rPr lang="en-US" dirty="0"/>
              <a:t>Write new position to </a:t>
            </a:r>
            <a:r>
              <a:rPr lang="en-US" u="sng" dirty="0"/>
              <a:t>Position Value</a:t>
            </a:r>
            <a:r>
              <a:rPr lang="en-US" dirty="0"/>
              <a:t> variable</a:t>
            </a:r>
          </a:p>
          <a:p>
            <a:pPr marL="1485900" lvl="4" indent="-342900">
              <a:buFont typeface="+mj-lt"/>
              <a:buAutoNum type="arabicPeriod"/>
            </a:pPr>
            <a:r>
              <a:rPr lang="en-US" dirty="0"/>
              <a:t>Set </a:t>
            </a:r>
            <a:r>
              <a:rPr lang="en-US" u="sng" dirty="0"/>
              <a:t>Update Target Position</a:t>
            </a:r>
            <a:r>
              <a:rPr lang="en-US" dirty="0"/>
              <a:t> bit ON</a:t>
            </a:r>
          </a:p>
          <a:p>
            <a:pPr marL="1485900" lvl="4" indent="-342900">
              <a:buFont typeface="+mj-lt"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will reset </a:t>
            </a:r>
            <a:r>
              <a:rPr lang="en-US" u="sng" dirty="0"/>
              <a:t>Update Target Position</a:t>
            </a:r>
            <a:r>
              <a:rPr lang="en-US" dirty="0"/>
              <a:t> bit OFF when new position is recognized</a:t>
            </a:r>
          </a:p>
          <a:p>
            <a:pPr marL="1485900" lvl="4" indent="-342900">
              <a:buFont typeface="+mj-lt"/>
              <a:buAutoNum type="arabicPeriod"/>
            </a:pPr>
            <a:r>
              <a:rPr lang="en-US" dirty="0"/>
              <a:t>Wait for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AtPosition</a:t>
            </a:r>
            <a:r>
              <a:rPr lang="en-US" dirty="0"/>
              <a:t> bit to come ON</a:t>
            </a:r>
          </a:p>
        </p:txBody>
      </p:sp>
      <p:pic>
        <p:nvPicPr>
          <p:cNvPr id="13315" name="P-MoveTypeS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33" y="1859930"/>
            <a:ext cx="2868949" cy="178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-MoveTypeMul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93" y="1855677"/>
            <a:ext cx="2882628" cy="17916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83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61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“Axis Move to Position Using Trapezoid” (continued)</a:t>
            </a:r>
          </a:p>
          <a:p>
            <a:pPr lvl="1"/>
            <a:r>
              <a:rPr lang="en-US" dirty="0"/>
              <a:t>Target Type</a:t>
            </a:r>
          </a:p>
          <a:p>
            <a:pPr lvl="2"/>
            <a:r>
              <a:rPr lang="en-US" u="sng" dirty="0"/>
              <a:t>Absolute</a:t>
            </a:r>
            <a:r>
              <a:rPr lang="en-US" dirty="0"/>
              <a:t> – </a:t>
            </a:r>
            <a:r>
              <a:rPr lang="en-US" u="sng" dirty="0"/>
              <a:t>Position Value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 measured from the Axis’ zero position</a:t>
            </a:r>
          </a:p>
          <a:p>
            <a:pPr lvl="2"/>
            <a:r>
              <a:rPr lang="en-US" u="sng" dirty="0"/>
              <a:t>Relative</a:t>
            </a:r>
            <a:r>
              <a:rPr lang="en-US" dirty="0"/>
              <a:t> – </a:t>
            </a:r>
            <a:r>
              <a:rPr lang="en-US" u="sng" dirty="0"/>
              <a:t>Position Value</a:t>
            </a:r>
            <a:r>
              <a:rPr lang="en-US" dirty="0"/>
              <a:t> is measured</a:t>
            </a:r>
            <a:br>
              <a:rPr lang="en-US" dirty="0"/>
            </a:br>
            <a:r>
              <a:rPr lang="en-US" dirty="0"/>
              <a:t> from the Axis’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CurrentPosition</a:t>
            </a:r>
            <a:endParaRPr lang="en-US" b="1" i="1" dirty="0">
              <a:solidFill>
                <a:srgbClr val="0070C0"/>
              </a:solidFill>
            </a:endParaRPr>
          </a:p>
          <a:p>
            <a:pPr lvl="2"/>
            <a:r>
              <a:rPr lang="en-US" u="sng" dirty="0"/>
              <a:t>Zero out .</a:t>
            </a:r>
            <a:r>
              <a:rPr lang="en-US" u="sng" dirty="0" err="1"/>
              <a:t>CurrentPosition</a:t>
            </a:r>
            <a:r>
              <a:rPr lang="en-US" u="sng" dirty="0"/>
              <a:t> before initial</a:t>
            </a:r>
            <a:br>
              <a:rPr lang="en-US" u="sng" dirty="0"/>
            </a:br>
            <a:r>
              <a:rPr lang="en-US" dirty="0"/>
              <a:t> </a:t>
            </a:r>
            <a:r>
              <a:rPr lang="en-US" u="sng" dirty="0"/>
              <a:t>run</a:t>
            </a:r>
          </a:p>
          <a:p>
            <a:pPr lvl="3"/>
            <a:r>
              <a:rPr lang="en-US" dirty="0"/>
              <a:t>If Single Move Type, zeroed out before the move</a:t>
            </a:r>
          </a:p>
          <a:p>
            <a:pPr lvl="3"/>
            <a:r>
              <a:rPr lang="en-US" dirty="0"/>
              <a:t>If Multi-move Type, zeroed on the first move only</a:t>
            </a:r>
          </a:p>
        </p:txBody>
      </p:sp>
      <p:pic>
        <p:nvPicPr>
          <p:cNvPr id="3" name="P-TargetAb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869" y="1886705"/>
            <a:ext cx="3562350" cy="108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4" name="P-Absolut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844" y="3426361"/>
            <a:ext cx="1857375" cy="914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6" name="P-TargetRe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869" y="1886705"/>
            <a:ext cx="3562350" cy="108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7" name="P-Relativ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8843" y="3426361"/>
            <a:ext cx="1857375" cy="914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8" name="P-TargetRelZero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869" y="1886705"/>
            <a:ext cx="3562350" cy="10858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9" name="P-RelativeZero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8843" y="3432134"/>
            <a:ext cx="1857375" cy="10477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83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81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“Axis Move to Position Using Trapezoid” (continued)</a:t>
            </a:r>
          </a:p>
          <a:p>
            <a:pPr lvl="1"/>
            <a:r>
              <a:rPr lang="en-US" u="sng" dirty="0"/>
              <a:t>Rotary</a:t>
            </a:r>
            <a:r>
              <a:rPr lang="en-US" dirty="0"/>
              <a:t> (Absolute)</a:t>
            </a:r>
          </a:p>
          <a:p>
            <a:pPr lvl="2"/>
            <a:r>
              <a:rPr lang="en-US" dirty="0"/>
              <a:t>Clockwise only</a:t>
            </a:r>
          </a:p>
          <a:p>
            <a:pPr lvl="2"/>
            <a:r>
              <a:rPr lang="en-US" dirty="0"/>
              <a:t>Counterclockwise only</a:t>
            </a:r>
          </a:p>
          <a:p>
            <a:pPr lvl="2"/>
            <a:r>
              <a:rPr lang="en-US" dirty="0"/>
              <a:t>Shortest Direction</a:t>
            </a:r>
          </a:p>
          <a:p>
            <a:pPr lvl="1"/>
            <a:r>
              <a:rPr lang="en-US" dirty="0"/>
              <a:t>Rotary (Relative)</a:t>
            </a:r>
          </a:p>
          <a:p>
            <a:pPr lvl="2"/>
            <a:r>
              <a:rPr lang="en-US" dirty="0"/>
              <a:t>Sign of Position Value is direction</a:t>
            </a:r>
          </a:p>
          <a:p>
            <a:pPr lvl="2"/>
            <a:r>
              <a:rPr lang="en-US" u="sng" dirty="0"/>
              <a:t>Zero-out .Current Position before</a:t>
            </a:r>
            <a:br>
              <a:rPr lang="en-US" u="sng" dirty="0"/>
            </a:br>
            <a:r>
              <a:rPr lang="en-US" u="sng" dirty="0"/>
              <a:t> initial run</a:t>
            </a:r>
          </a:p>
        </p:txBody>
      </p:sp>
      <p:pic>
        <p:nvPicPr>
          <p:cNvPr id="11" name="P-LinVRotC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1149" y="1945018"/>
            <a:ext cx="3562350" cy="16478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0" name="P-RotC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3649" y="3939389"/>
            <a:ext cx="2609850" cy="2009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2" name="P-LinVRotCC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1149" y="1945017"/>
            <a:ext cx="3562350" cy="16478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3" name="P-RotCCW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3649" y="3948914"/>
            <a:ext cx="2609850" cy="19907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4" name="P-LinVRotShor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1149" y="1942923"/>
            <a:ext cx="3562350" cy="16478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5" name="P-RotShor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0335" y="3927340"/>
            <a:ext cx="2587847" cy="201063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6" name="P-LinVRotRel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31149" y="1942923"/>
            <a:ext cx="3562350" cy="16478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7" name="P-RotRel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70335" y="3925245"/>
            <a:ext cx="2343150" cy="2000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8" name="P-RotRelZer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3649" y="3923150"/>
            <a:ext cx="2324100" cy="2000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2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1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1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1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81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“Axis Move to Position Using Trapezoid” (</a:t>
            </a:r>
            <a:r>
              <a:rPr lang="en-US" dirty="0" err="1"/>
              <a:t>continuted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Supersede Default Properties</a:t>
            </a:r>
            <a:r>
              <a:rPr lang="en-US" dirty="0"/>
              <a:t> – pick which ones to use; indicated by red graphic color</a:t>
            </a:r>
          </a:p>
          <a:p>
            <a:pPr lvl="2"/>
            <a:r>
              <a:rPr lang="en-US" u="sng" dirty="0"/>
              <a:t>Maximum Velocity</a:t>
            </a:r>
          </a:p>
          <a:p>
            <a:pPr lvl="2"/>
            <a:r>
              <a:rPr lang="en-US" u="sng" dirty="0"/>
              <a:t>Acceleration</a:t>
            </a:r>
          </a:p>
          <a:p>
            <a:pPr lvl="2"/>
            <a:r>
              <a:rPr lang="en-US" u="sng" dirty="0"/>
              <a:t>Deceleration</a:t>
            </a:r>
          </a:p>
          <a:p>
            <a:pPr lvl="1"/>
            <a:r>
              <a:rPr lang="en-US" dirty="0"/>
              <a:t>Success or Error come on:</a:t>
            </a:r>
          </a:p>
          <a:p>
            <a:pPr lvl="2"/>
            <a:r>
              <a:rPr lang="en-US" dirty="0"/>
              <a:t>After a Single Move is</a:t>
            </a:r>
            <a:br>
              <a:rPr lang="en-US" dirty="0"/>
            </a:br>
            <a:r>
              <a:rPr lang="en-US" dirty="0"/>
              <a:t> complete</a:t>
            </a:r>
          </a:p>
          <a:p>
            <a:pPr lvl="2"/>
            <a:r>
              <a:rPr lang="en-US" dirty="0"/>
              <a:t>If a Multi-Move Type; after the input leg loses power flow</a:t>
            </a:r>
          </a:p>
        </p:txBody>
      </p:sp>
      <p:pic>
        <p:nvPicPr>
          <p:cNvPr id="10" name="P-Superse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844" y="3200400"/>
            <a:ext cx="3762375" cy="1905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3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BX10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6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2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analog IN</a:t>
            </a:r>
          </a:p>
          <a:p>
            <a:pPr lvl="1"/>
            <a:r>
              <a:rPr lang="en-US" dirty="0"/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BX10E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6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4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2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analog IN</a:t>
            </a:r>
          </a:p>
          <a:p>
            <a:pPr lvl="1"/>
            <a:r>
              <a:rPr lang="en-US" dirty="0"/>
              <a:t>1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1680210" cy="2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69" y="3768025"/>
            <a:ext cx="1573530" cy="21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4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2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6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2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AXPOSSCRV</a:t>
            </a:r>
            <a:r>
              <a:rPr lang="en-US" dirty="0"/>
              <a:t> “Axis Move to Position Using</a:t>
            </a:r>
            <a:br>
              <a:rPr lang="en-US" dirty="0"/>
            </a:br>
            <a:r>
              <a:rPr lang="en-US" dirty="0"/>
              <a:t> S-Curve”</a:t>
            </a:r>
          </a:p>
          <a:p>
            <a:pPr lvl="1"/>
            <a:r>
              <a:rPr lang="en-US" dirty="0"/>
              <a:t>Almost identical to </a:t>
            </a:r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except:</a:t>
            </a:r>
          </a:p>
          <a:p>
            <a:pPr lvl="2"/>
            <a:r>
              <a:rPr lang="en-US" dirty="0"/>
              <a:t>No multi-moves are allowed</a:t>
            </a:r>
          </a:p>
          <a:p>
            <a:pPr lvl="2"/>
            <a:r>
              <a:rPr lang="en-US" dirty="0"/>
              <a:t>Jerk parameter required (rate of change of acceleration / deceleration)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519" y="4753540"/>
            <a:ext cx="2971800" cy="1536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8843" y="4077929"/>
            <a:ext cx="6187715" cy="37596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8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-Gears" descr="Image result for gea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04" y="472206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AXGEAR</a:t>
            </a:r>
            <a:r>
              <a:rPr lang="en-US" dirty="0"/>
              <a:t> “Axis Electronic Gearing”</a:t>
            </a:r>
          </a:p>
          <a:p>
            <a:pPr lvl="1"/>
            <a:r>
              <a:rPr lang="en-US" dirty="0"/>
              <a:t>Creates a Master / Slave connection that will synchronized the movement of one Axis to another Axis or a High-Speed Counter / Timer.</a:t>
            </a:r>
          </a:p>
          <a:p>
            <a:pPr lvl="1"/>
            <a:r>
              <a:rPr lang="en-US" dirty="0"/>
              <a:t>If velocity-centric:</a:t>
            </a:r>
          </a:p>
          <a:p>
            <a:pPr lvl="2"/>
            <a:r>
              <a:rPr lang="en-US" dirty="0"/>
              <a:t>Slave's velocity is derived from the</a:t>
            </a:r>
            <a:br>
              <a:rPr lang="en-US" dirty="0"/>
            </a:br>
            <a:r>
              <a:rPr lang="en-US" dirty="0"/>
              <a:t> Master's velocity (adjusted by gear</a:t>
            </a:r>
            <a:br>
              <a:rPr lang="en-US" dirty="0"/>
            </a:br>
            <a:r>
              <a:rPr lang="en-US" dirty="0"/>
              <a:t> ratio)</a:t>
            </a:r>
          </a:p>
          <a:p>
            <a:pPr lvl="2"/>
            <a:r>
              <a:rPr lang="en-US" u="sng" dirty="0"/>
              <a:t>Gear Ratio</a:t>
            </a:r>
            <a:r>
              <a:rPr lang="en-US" dirty="0"/>
              <a:t> and the Master's Target</a:t>
            </a:r>
            <a:br>
              <a:rPr lang="en-US" dirty="0"/>
            </a:br>
            <a:r>
              <a:rPr lang="en-US" dirty="0"/>
              <a:t> Velocity can be changed</a:t>
            </a:r>
            <a:br>
              <a:rPr lang="en-US" dirty="0"/>
            </a:br>
            <a:r>
              <a:rPr lang="en-US" dirty="0"/>
              <a:t> on-the-fly</a:t>
            </a:r>
          </a:p>
          <a:p>
            <a:pPr lvl="1"/>
            <a:r>
              <a:rPr lang="en-US" dirty="0"/>
              <a:t>If position-centric:</a:t>
            </a:r>
          </a:p>
          <a:p>
            <a:pPr lvl="2"/>
            <a:r>
              <a:rPr lang="en-US" dirty="0"/>
              <a:t>Slave's position is derived from the Master position (modified by </a:t>
            </a:r>
            <a:r>
              <a:rPr lang="en-US" u="sng" dirty="0"/>
              <a:t>Gear Ratio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Changes to </a:t>
            </a:r>
            <a:r>
              <a:rPr lang="en-US" u="sng" dirty="0"/>
              <a:t>Gear Ratio</a:t>
            </a:r>
            <a:r>
              <a:rPr lang="en-US" dirty="0"/>
              <a:t> and the Master's Target Position on-the-fly</a:t>
            </a:r>
            <a:br>
              <a:rPr lang="en-US" dirty="0"/>
            </a:br>
            <a:r>
              <a:rPr lang="en-US" dirty="0"/>
              <a:t> are ignored</a:t>
            </a:r>
          </a:p>
          <a:p>
            <a:pPr lvl="1"/>
            <a:r>
              <a:rPr lang="en-US" dirty="0"/>
              <a:t>Use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MstSlvCoordError</a:t>
            </a:r>
            <a:r>
              <a:rPr lang="en-US" dirty="0"/>
              <a:t> to monitor the difference between the</a:t>
            </a:r>
            <a:br>
              <a:rPr lang="en-US" dirty="0"/>
            </a:br>
            <a:r>
              <a:rPr lang="en-US" dirty="0"/>
              <a:t> Master Axis' position and the Slave Axis' position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-AXGE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621" y="2238828"/>
            <a:ext cx="4017318" cy="1915951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130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-Gears" descr="Image result for gear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604" y="4722067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AXGEAR</a:t>
            </a:r>
            <a:r>
              <a:rPr lang="en-US" dirty="0"/>
              <a:t> “Axis Electronic Gearing” (continued)</a:t>
            </a:r>
          </a:p>
          <a:p>
            <a:pPr lvl="1"/>
            <a:r>
              <a:rPr lang="en-US" u="sng" dirty="0"/>
              <a:t>Maser Register</a:t>
            </a:r>
          </a:p>
          <a:p>
            <a:pPr lvl="2"/>
            <a:r>
              <a:rPr lang="en-US" dirty="0"/>
              <a:t>Axis0-3 Position</a:t>
            </a:r>
          </a:p>
          <a:p>
            <a:pPr lvl="2"/>
            <a:r>
              <a:rPr lang="en-US" dirty="0"/>
              <a:t>High-Speed Counter /</a:t>
            </a:r>
            <a:br>
              <a:rPr lang="en-US" dirty="0"/>
            </a:br>
            <a:r>
              <a:rPr lang="en-US" dirty="0"/>
              <a:t> Timer 1-3 </a:t>
            </a:r>
            <a:r>
              <a:rPr lang="en-US" dirty="0" err="1"/>
              <a:t>Acc</a:t>
            </a:r>
            <a:endParaRPr lang="en-US" dirty="0"/>
          </a:p>
          <a:p>
            <a:pPr lvl="1"/>
            <a:r>
              <a:rPr lang="en-US" u="sng" dirty="0"/>
              <a:t>Non-Axis Master Filter</a:t>
            </a:r>
            <a:br>
              <a:rPr lang="en-US" u="sng" dirty="0"/>
            </a:br>
            <a:r>
              <a:rPr lang="en-US" dirty="0"/>
              <a:t> </a:t>
            </a:r>
            <a:r>
              <a:rPr lang="en-US" u="sng" dirty="0"/>
              <a:t>Time</a:t>
            </a:r>
            <a:r>
              <a:rPr lang="en-US" dirty="0"/>
              <a:t> – only for Counter /</a:t>
            </a:r>
            <a:br>
              <a:rPr lang="en-US" dirty="0"/>
            </a:br>
            <a:r>
              <a:rPr lang="en-US" dirty="0"/>
              <a:t> Timer inputs; how often Slave’s position is</a:t>
            </a:r>
            <a:br>
              <a:rPr lang="en-US" dirty="0"/>
            </a:br>
            <a:r>
              <a:rPr lang="en-US" dirty="0"/>
              <a:t> calculated</a:t>
            </a:r>
          </a:p>
          <a:p>
            <a:pPr lvl="1"/>
            <a:r>
              <a:rPr lang="en-US" u="sng" dirty="0"/>
              <a:t>Gear Ratio Multiplier</a:t>
            </a:r>
            <a:r>
              <a:rPr lang="en-US" dirty="0"/>
              <a:t> - multiplier applied to</a:t>
            </a:r>
            <a:br>
              <a:rPr lang="en-US" dirty="0"/>
            </a:br>
            <a:r>
              <a:rPr lang="en-US" dirty="0"/>
              <a:t> Slave's position or velocity; 0 (zero) means stop;</a:t>
            </a:r>
            <a:br>
              <a:rPr lang="en-US" dirty="0"/>
            </a:br>
            <a:r>
              <a:rPr lang="en-US" dirty="0"/>
              <a:t> negative values cause opposite motion</a:t>
            </a:r>
          </a:p>
        </p:txBody>
      </p:sp>
      <p:pic>
        <p:nvPicPr>
          <p:cNvPr id="6" name="P-AXGEA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621" y="1905000"/>
            <a:ext cx="4017318" cy="1915951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9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AXFOLLOW</a:t>
            </a:r>
            <a:r>
              <a:rPr lang="en-US" dirty="0"/>
              <a:t> “Axis Position Following with Offset”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00B050"/>
                </a:solidFill>
              </a:rPr>
              <a:t>AXGEAR</a:t>
            </a:r>
            <a:r>
              <a:rPr lang="en-US" dirty="0"/>
              <a:t> except:</a:t>
            </a:r>
          </a:p>
          <a:p>
            <a:pPr lvl="2"/>
            <a:r>
              <a:rPr lang="en-US" dirty="0"/>
              <a:t>Can go to an offset relative</a:t>
            </a:r>
            <a:br>
              <a:rPr lang="en-US" dirty="0"/>
            </a:br>
            <a:r>
              <a:rPr lang="en-US" dirty="0"/>
              <a:t> position</a:t>
            </a:r>
          </a:p>
          <a:p>
            <a:pPr lvl="2"/>
            <a:r>
              <a:rPr lang="en-US" dirty="0"/>
              <a:t>Can use an offset relative</a:t>
            </a:r>
            <a:br>
              <a:rPr lang="en-US" dirty="0"/>
            </a:br>
            <a:r>
              <a:rPr lang="en-US" dirty="0"/>
              <a:t> velocity</a:t>
            </a:r>
          </a:p>
          <a:p>
            <a:pPr lvl="1"/>
            <a:r>
              <a:rPr lang="en-US" dirty="0"/>
              <a:t>Causes an Axis to follow a</a:t>
            </a:r>
            <a:br>
              <a:rPr lang="en-US" dirty="0"/>
            </a:br>
            <a:r>
              <a:rPr lang="en-US" dirty="0"/>
              <a:t> Master’s movement</a:t>
            </a:r>
            <a:br>
              <a:rPr lang="en-US" dirty="0"/>
            </a:br>
            <a:r>
              <a:rPr lang="en-US" dirty="0"/>
              <a:t> (another Axis or a High-</a:t>
            </a:r>
            <a:br>
              <a:rPr lang="en-US" dirty="0"/>
            </a:br>
            <a:r>
              <a:rPr lang="en-US" dirty="0"/>
              <a:t> Speed Counter / Timer</a:t>
            </a:r>
          </a:p>
          <a:p>
            <a:pPr lvl="1"/>
            <a:r>
              <a:rPr lang="en-US" dirty="0"/>
              <a:t>Follower Axis needs to</a:t>
            </a:r>
            <a:br>
              <a:rPr lang="en-US" dirty="0"/>
            </a:br>
            <a:r>
              <a:rPr lang="en-US" dirty="0"/>
              <a:t> overtake the Master Axis if a </a:t>
            </a:r>
            <a:r>
              <a:rPr lang="en-US" dirty="0" err="1"/>
              <a:t>Goto</a:t>
            </a:r>
            <a:r>
              <a:rPr lang="en-US" dirty="0"/>
              <a:t> Relative Offset is</a:t>
            </a:r>
            <a:br>
              <a:rPr lang="en-US" dirty="0"/>
            </a:br>
            <a:r>
              <a:rPr lang="en-US" dirty="0"/>
              <a:t> commanded so Follower’s Maximum Velocity and</a:t>
            </a:r>
            <a:br>
              <a:rPr lang="en-US" dirty="0"/>
            </a:br>
            <a:r>
              <a:rPr lang="en-US" dirty="0"/>
              <a:t> Acceleration &amp; Deceleration parameters need to be</a:t>
            </a:r>
            <a:br>
              <a:rPr lang="en-US" dirty="0"/>
            </a:br>
            <a:r>
              <a:rPr lang="en-US" dirty="0"/>
              <a:t> larger than the Master’s</a:t>
            </a:r>
          </a:p>
          <a:p>
            <a:pPr lvl="1"/>
            <a:r>
              <a:rPr lang="en-US" dirty="0"/>
              <a:t>Use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MstSlvCoordError</a:t>
            </a:r>
            <a:r>
              <a:rPr lang="en-US" dirty="0"/>
              <a:t> to monitor the difference between</a:t>
            </a:r>
            <a:br>
              <a:rPr lang="en-US" dirty="0"/>
            </a:br>
            <a:r>
              <a:rPr lang="en-US" dirty="0"/>
              <a:t> the Master Axis' position and the Slave Axis' position</a:t>
            </a:r>
          </a:p>
        </p:txBody>
      </p:sp>
      <p:pic>
        <p:nvPicPr>
          <p:cNvPr id="3" name="P-AXFOLLO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947" y="1804359"/>
            <a:ext cx="4153961" cy="2428469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0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AXFOLLOW</a:t>
            </a:r>
            <a:r>
              <a:rPr lang="en-US" dirty="0"/>
              <a:t> “Axis Position Following with Offset” (continued)</a:t>
            </a:r>
          </a:p>
          <a:p>
            <a:pPr lvl="1"/>
            <a:r>
              <a:rPr lang="en-US" u="sng" dirty="0"/>
              <a:t>Relative Offset Position</a:t>
            </a:r>
            <a:r>
              <a:rPr lang="en-US" dirty="0"/>
              <a:t> –</a:t>
            </a:r>
            <a:br>
              <a:rPr lang="en-US" dirty="0"/>
            </a:br>
            <a:r>
              <a:rPr lang="en-US" dirty="0"/>
              <a:t> Follower's position will be</a:t>
            </a:r>
            <a:br>
              <a:rPr lang="en-US" dirty="0"/>
            </a:br>
            <a:r>
              <a:rPr lang="en-US" dirty="0"/>
              <a:t> adjusted by this pulse count</a:t>
            </a:r>
            <a:br>
              <a:rPr lang="en-US" dirty="0"/>
            </a:br>
            <a:r>
              <a:rPr lang="en-US" dirty="0"/>
              <a:t> value each time the </a:t>
            </a:r>
            <a:r>
              <a:rPr lang="en-US" u="sng" dirty="0" err="1"/>
              <a:t>Goto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 </a:t>
            </a:r>
            <a:r>
              <a:rPr lang="en-US" u="sng" dirty="0"/>
              <a:t>Offset Signal</a:t>
            </a:r>
            <a:r>
              <a:rPr lang="en-US" dirty="0"/>
              <a:t> turns ON</a:t>
            </a:r>
          </a:p>
          <a:p>
            <a:pPr lvl="1"/>
            <a:r>
              <a:rPr lang="en-US" u="sng" dirty="0"/>
              <a:t>Relative Offset Velocity</a:t>
            </a:r>
            <a:r>
              <a:rPr lang="en-US" dirty="0"/>
              <a:t> –</a:t>
            </a:r>
            <a:br>
              <a:rPr lang="en-US" dirty="0"/>
            </a:br>
            <a:r>
              <a:rPr lang="en-US" dirty="0"/>
              <a:t> additional velocity (relative to</a:t>
            </a:r>
            <a:br>
              <a:rPr lang="en-US" dirty="0"/>
            </a:br>
            <a:r>
              <a:rPr lang="en-US" dirty="0"/>
              <a:t> the Master’s velocity) the</a:t>
            </a:r>
            <a:br>
              <a:rPr lang="en-US" dirty="0"/>
            </a:br>
            <a:r>
              <a:rPr lang="en-US" dirty="0"/>
              <a:t> Follower will use when moving</a:t>
            </a:r>
            <a:br>
              <a:rPr lang="en-US" dirty="0"/>
            </a:br>
            <a:r>
              <a:rPr lang="en-US" dirty="0"/>
              <a:t> to the </a:t>
            </a:r>
            <a:r>
              <a:rPr lang="en-US" u="sng" dirty="0"/>
              <a:t>Relative Offset Position</a:t>
            </a:r>
          </a:p>
          <a:p>
            <a:pPr lvl="1"/>
            <a:r>
              <a:rPr lang="en-US" u="sng" dirty="0" err="1"/>
              <a:t>Goto</a:t>
            </a:r>
            <a:r>
              <a:rPr lang="en-US" u="sng" dirty="0"/>
              <a:t> Offset Signal</a:t>
            </a:r>
            <a:r>
              <a:rPr lang="en-US" dirty="0"/>
              <a:t> - each time this bit comes ON the Follower will attempt to move to the </a:t>
            </a:r>
            <a:r>
              <a:rPr lang="en-US" u="sng" dirty="0"/>
              <a:t>Relative Offset Position</a:t>
            </a:r>
            <a:r>
              <a:rPr lang="en-US" dirty="0"/>
              <a:t> using the </a:t>
            </a:r>
            <a:r>
              <a:rPr lang="en-US" u="sng" dirty="0"/>
              <a:t>Relative Offset Velocity</a:t>
            </a:r>
          </a:p>
          <a:p>
            <a:pPr lvl="2"/>
            <a:r>
              <a:rPr lang="en-US" dirty="0"/>
              <a:t>When Follower reaches </a:t>
            </a:r>
            <a:r>
              <a:rPr lang="en-US" u="sng" dirty="0"/>
              <a:t>Relative Offset Position</a:t>
            </a:r>
            <a:r>
              <a:rPr lang="en-US" dirty="0"/>
              <a:t> this bit is turned OFF</a:t>
            </a:r>
          </a:p>
          <a:p>
            <a:pPr lvl="2"/>
            <a:r>
              <a:rPr lang="en-US" dirty="0"/>
              <a:t>If it stays ON then the Follower can’t catch up to the Master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Adjust for higher maximum velocity and/or faster acceleration / deceleration</a:t>
            </a:r>
          </a:p>
          <a:p>
            <a:pPr lvl="1"/>
            <a:endParaRPr lang="en-US" dirty="0"/>
          </a:p>
        </p:txBody>
      </p:sp>
      <p:pic>
        <p:nvPicPr>
          <p:cNvPr id="3" name="P-AXFOLLO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947" y="1752843"/>
            <a:ext cx="4153961" cy="2428469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19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66310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AXCAM</a:t>
            </a:r>
            <a:r>
              <a:rPr lang="en-US" dirty="0"/>
              <a:t> “Axis Electronic Camming”</a:t>
            </a:r>
          </a:p>
          <a:p>
            <a:pPr lvl="1"/>
            <a:r>
              <a:rPr lang="en-US" dirty="0"/>
              <a:t>Causes an Axis to synchronize its movement to a Master Axis so that its position corresponds to values in the cam table</a:t>
            </a:r>
          </a:p>
          <a:p>
            <a:pPr lvl="1"/>
            <a:r>
              <a:rPr lang="en-US" dirty="0"/>
              <a:t>Cam Tables can be located right in the instruction, or in PLC memory</a:t>
            </a:r>
          </a:p>
          <a:p>
            <a:pPr lvl="2"/>
            <a:r>
              <a:rPr lang="en-US" dirty="0"/>
              <a:t>There is a configurator dialog to aid in creating Cam Tables in memory</a:t>
            </a:r>
          </a:p>
          <a:p>
            <a:pPr lvl="1"/>
            <a:r>
              <a:rPr lang="en-US" dirty="0"/>
              <a:t>Cam Tables can have up to 64 points</a:t>
            </a:r>
          </a:p>
          <a:p>
            <a:pPr lvl="1"/>
            <a:r>
              <a:rPr lang="en-US" dirty="0"/>
              <a:t>Uses “Cubic Interpolation” to generate a trajectory between each pair of entries in the table</a:t>
            </a:r>
          </a:p>
          <a:p>
            <a:pPr lvl="1"/>
            <a:r>
              <a:rPr lang="en-US" dirty="0"/>
              <a:t>The CPU will fit a smooth curve to the data which will pass through every point in the table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74" y="5115903"/>
            <a:ext cx="3991274" cy="160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282" y="1808533"/>
            <a:ext cx="8123836" cy="4762249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8"/>
            <a:ext cx="8229600" cy="49679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AXCAM</a:t>
            </a:r>
            <a:r>
              <a:rPr lang="en-US" dirty="0"/>
              <a:t> “Axis Electronic Camming” (continued)</a:t>
            </a:r>
          </a:p>
          <a:p>
            <a:pPr lvl="1"/>
            <a:r>
              <a:rPr lang="en-US" u="sng" dirty="0"/>
              <a:t>Master Position Offset</a:t>
            </a:r>
            <a:r>
              <a:rPr lang="en-US" dirty="0"/>
              <a:t> –</a:t>
            </a:r>
            <a:br>
              <a:rPr lang="en-US" dirty="0"/>
            </a:br>
            <a:r>
              <a:rPr lang="en-US" dirty="0"/>
              <a:t> added to the Master Axis</a:t>
            </a:r>
            <a:br>
              <a:rPr lang="en-US" dirty="0"/>
            </a:br>
            <a:r>
              <a:rPr lang="en-US" dirty="0"/>
              <a:t> position before the</a:t>
            </a:r>
            <a:br>
              <a:rPr lang="en-US" dirty="0"/>
            </a:br>
            <a:r>
              <a:rPr lang="en-US" dirty="0"/>
              <a:t> associated Slave position</a:t>
            </a:r>
            <a:br>
              <a:rPr lang="en-US" dirty="0"/>
            </a:br>
            <a:r>
              <a:rPr lang="en-US" dirty="0"/>
              <a:t> value is calculated (cam</a:t>
            </a:r>
            <a:br>
              <a:rPr lang="en-US" dirty="0"/>
            </a:br>
            <a:r>
              <a:rPr lang="en-US" dirty="0"/>
              <a:t> table can start at an offset)</a:t>
            </a:r>
          </a:p>
          <a:p>
            <a:pPr lvl="2"/>
            <a:r>
              <a:rPr lang="en-US" dirty="0"/>
              <a:t>Table graph will display the value</a:t>
            </a:r>
          </a:p>
          <a:p>
            <a:pPr lvl="1"/>
            <a:r>
              <a:rPr lang="en-US" u="sng" dirty="0"/>
              <a:t>Load Slave Curve Fitting Points from Data Block</a:t>
            </a:r>
            <a:r>
              <a:rPr lang="en-US" dirty="0"/>
              <a:t> – choose this if the cam table is located in PLC memory</a:t>
            </a:r>
          </a:p>
          <a:p>
            <a:pPr lvl="2"/>
            <a:r>
              <a:rPr lang="en-US" u="sng" dirty="0"/>
              <a:t>Length from Starting Master Position</a:t>
            </a:r>
            <a:r>
              <a:rPr lang="en-US" dirty="0"/>
              <a:t> - total number of pulse counts the Master will move</a:t>
            </a:r>
          </a:p>
          <a:p>
            <a:pPr lvl="2"/>
            <a:r>
              <a:rPr lang="en-US" u="sng" dirty="0"/>
              <a:t>Number of Curve Fitting Points</a:t>
            </a:r>
            <a:r>
              <a:rPr lang="en-US" dirty="0"/>
              <a:t> - number of equal-length segments the Length from Master Position will be divided into; 3-64</a:t>
            </a:r>
          </a:p>
          <a:p>
            <a:pPr lvl="2"/>
            <a:r>
              <a:rPr lang="en-US" u="sng" dirty="0"/>
              <a:t>Slave Curve Fitting Table Starting Address</a:t>
            </a:r>
            <a:r>
              <a:rPr lang="en-US" dirty="0"/>
              <a:t> - PLC memory address</a:t>
            </a:r>
          </a:p>
          <a:p>
            <a:pPr lvl="2"/>
            <a:r>
              <a:rPr lang="en-US" dirty="0"/>
              <a:t>Use the &lt;PLC AXCAM Curve Fitting Editor...&gt; button if online to the PLC to generation the table in memory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5142" y="1777107"/>
            <a:ext cx="4381500" cy="13049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0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8"/>
            <a:ext cx="8229600" cy="49679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AXCAM</a:t>
            </a:r>
            <a:r>
              <a:rPr lang="en-US" dirty="0"/>
              <a:t> “Axis Electronic Camming” (continued)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347298"/>
            <a:ext cx="6629400" cy="393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8"/>
            <a:ext cx="8229600" cy="49679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AXCAM</a:t>
            </a:r>
            <a:r>
              <a:rPr lang="en-US" dirty="0"/>
              <a:t> “Axis Electronic Camming” (continued)</a:t>
            </a:r>
          </a:p>
          <a:p>
            <a:pPr lvl="1"/>
            <a:r>
              <a:rPr lang="en-US" u="sng" dirty="0"/>
              <a:t>Fixed Curve Fitting</a:t>
            </a:r>
            <a:br>
              <a:rPr lang="en-US" u="sng" dirty="0"/>
            </a:br>
            <a:r>
              <a:rPr lang="en-US" dirty="0"/>
              <a:t> </a:t>
            </a:r>
            <a:r>
              <a:rPr lang="en-US" u="sng" dirty="0"/>
              <a:t>Points</a:t>
            </a:r>
            <a:r>
              <a:rPr lang="en-US" dirty="0"/>
              <a:t> – choose this if</a:t>
            </a:r>
            <a:br>
              <a:rPr lang="en-US" dirty="0"/>
            </a:br>
            <a:r>
              <a:rPr lang="en-US" dirty="0"/>
              <a:t> the cam table is located in the instruction itself </a:t>
            </a:r>
          </a:p>
          <a:p>
            <a:pPr lvl="2"/>
            <a:r>
              <a:rPr lang="en-US" u="sng" dirty="0"/>
              <a:t>Length from Starting Master Position</a:t>
            </a:r>
          </a:p>
          <a:p>
            <a:pPr lvl="2"/>
            <a:r>
              <a:rPr lang="en-US" u="sng" dirty="0"/>
              <a:t>Number of Curve Fitting Points</a:t>
            </a:r>
          </a:p>
          <a:p>
            <a:pPr lvl="2"/>
            <a:r>
              <a:rPr lang="en-US" dirty="0"/>
              <a:t>Use the &lt;Apply to table&gt; button to graph the changes</a:t>
            </a:r>
          </a:p>
          <a:p>
            <a:pPr lvl="1"/>
            <a:r>
              <a:rPr lang="en-US" u="sng" dirty="0"/>
              <a:t>Enable Relative Mode</a:t>
            </a:r>
            <a:r>
              <a:rPr lang="en-US" dirty="0"/>
              <a:t> – if enabled then when the instruction is enabled, the Slave Axis' current position is stored internally and becomes the new 0 (zero) for the Slave Axis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868424"/>
            <a:ext cx="4371975" cy="10953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5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8"/>
            <a:ext cx="8229600" cy="49679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AXCAM</a:t>
            </a:r>
            <a:r>
              <a:rPr lang="en-US" dirty="0"/>
              <a:t> “Axis Electronic Camming” (continued)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dirty="0"/>
              <a:t> – velocity</a:t>
            </a:r>
            <a:br>
              <a:rPr lang="en-US" dirty="0"/>
            </a:br>
            <a:r>
              <a:rPr lang="en-US" dirty="0"/>
              <a:t> offset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Blue</a:t>
            </a:r>
            <a:r>
              <a:rPr lang="en-US" dirty="0"/>
              <a:t> – position</a:t>
            </a:r>
            <a:br>
              <a:rPr lang="en-US" dirty="0"/>
            </a:br>
            <a:r>
              <a:rPr lang="en-US" dirty="0"/>
              <a:t> offset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 – data points</a:t>
            </a:r>
            <a:br>
              <a:rPr lang="en-US" dirty="0"/>
            </a:br>
            <a:r>
              <a:rPr lang="en-US" dirty="0"/>
              <a:t> from table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890249"/>
            <a:ext cx="4729162" cy="467247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1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BX18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4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analog IN</a:t>
            </a:r>
          </a:p>
          <a:p>
            <a:pPr lvl="1"/>
            <a:r>
              <a:rPr lang="en-US" dirty="0"/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BX18E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10</a:t>
            </a:r>
            <a:r>
              <a:rPr lang="en-US" dirty="0"/>
              <a:t> discrete IN (</a:t>
            </a:r>
            <a:r>
              <a:rPr lang="en-US" b="1" dirty="0">
                <a:solidFill>
                  <a:srgbClr val="C00000"/>
                </a:solidFill>
              </a:rPr>
              <a:t>all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8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4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1 analog IN</a:t>
            </a:r>
          </a:p>
          <a:p>
            <a:pPr lvl="1"/>
            <a:r>
              <a:rPr lang="en-US" dirty="0"/>
              <a:t>1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72" y="1600201"/>
            <a:ext cx="243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2495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1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8"/>
            <a:ext cx="8229600" cy="49679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AXRSTFAULT</a:t>
            </a:r>
            <a:r>
              <a:rPr lang="en-US" dirty="0"/>
              <a:t> “Reset Axis Limit Fault”</a:t>
            </a:r>
          </a:p>
          <a:p>
            <a:pPr lvl="1"/>
            <a:r>
              <a:rPr lang="en-US" dirty="0"/>
              <a:t>Clears the fault of an</a:t>
            </a:r>
            <a:br>
              <a:rPr lang="en-US" dirty="0"/>
            </a:br>
            <a:r>
              <a:rPr lang="en-US" dirty="0"/>
              <a:t> Axis that has either:</a:t>
            </a:r>
          </a:p>
          <a:p>
            <a:pPr lvl="2"/>
            <a:r>
              <a:rPr lang="en-US" dirty="0"/>
              <a:t>Triggered one of its Fault</a:t>
            </a:r>
            <a:br>
              <a:rPr lang="en-US" dirty="0"/>
            </a:br>
            <a:r>
              <a:rPr lang="en-US" dirty="0"/>
              <a:t> Limits, or…</a:t>
            </a:r>
          </a:p>
          <a:p>
            <a:pPr lvl="2"/>
            <a:r>
              <a:rPr lang="en-US" dirty="0"/>
              <a:t>Has had its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MasterEnable</a:t>
            </a:r>
            <a:r>
              <a:rPr lang="en-US" b="1" i="1" dirty="0">
                <a:solidFill>
                  <a:srgbClr val="0070C0"/>
                </a:solidFill>
              </a:rPr>
              <a:t/>
            </a:r>
            <a:br>
              <a:rPr lang="en-US" b="1" i="1" dirty="0">
                <a:solidFill>
                  <a:srgbClr val="0070C0"/>
                </a:solidFill>
              </a:rPr>
            </a:br>
            <a:r>
              <a:rPr lang="en-US" dirty="0"/>
              <a:t> manually turned OFF</a:t>
            </a:r>
          </a:p>
          <a:p>
            <a:pPr lvl="1"/>
            <a:r>
              <a:rPr lang="en-US" dirty="0"/>
              <a:t>After clearing the fault any move in the same direction that caused the fault will immediately generate another fault condition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instruction will also reset an Axis that is in a fault state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244" y="1905000"/>
            <a:ext cx="3990975" cy="1704975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85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8"/>
            <a:ext cx="8229600" cy="49679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AXSETPROP</a:t>
            </a:r>
            <a:r>
              <a:rPr lang="en-US" dirty="0"/>
              <a:t> “Set Axis Properties”</a:t>
            </a:r>
          </a:p>
          <a:p>
            <a:pPr lvl="1"/>
            <a:r>
              <a:rPr lang="en-US" dirty="0"/>
              <a:t>Used to make changes</a:t>
            </a:r>
            <a:br>
              <a:rPr lang="en-US" dirty="0"/>
            </a:br>
            <a:r>
              <a:rPr lang="en-US" dirty="0"/>
              <a:t> to some of the</a:t>
            </a:r>
            <a:br>
              <a:rPr lang="en-US" dirty="0"/>
            </a:br>
            <a:r>
              <a:rPr lang="en-US" dirty="0"/>
              <a:t> configured</a:t>
            </a:r>
            <a:br>
              <a:rPr lang="en-US" dirty="0"/>
            </a:br>
            <a:r>
              <a:rPr lang="en-US" dirty="0"/>
              <a:t> parameters of an Axis</a:t>
            </a:r>
            <a:br>
              <a:rPr lang="en-US" dirty="0"/>
            </a:br>
            <a:r>
              <a:rPr lang="en-US" dirty="0"/>
              <a:t> without having to</a:t>
            </a:r>
            <a:br>
              <a:rPr lang="en-US" dirty="0"/>
            </a:br>
            <a:r>
              <a:rPr lang="en-US" dirty="0"/>
              <a:t> re-run an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</a:p>
          <a:p>
            <a:pPr lvl="1"/>
            <a:r>
              <a:rPr lang="en-US" dirty="0"/>
              <a:t>Changes made are</a:t>
            </a:r>
            <a:br>
              <a:rPr lang="en-US" dirty="0"/>
            </a:br>
            <a:r>
              <a:rPr lang="en-US" dirty="0"/>
              <a:t> reflected in all</a:t>
            </a:r>
            <a:br>
              <a:rPr lang="en-US" dirty="0"/>
            </a:br>
            <a:r>
              <a:rPr lang="en-US" dirty="0"/>
              <a:t> subsequent</a:t>
            </a:r>
            <a:br>
              <a:rPr lang="en-US" dirty="0"/>
            </a:br>
            <a:r>
              <a:rPr lang="en-US" dirty="0"/>
              <a:t> instructions that</a:t>
            </a:r>
            <a:br>
              <a:rPr lang="en-US" dirty="0"/>
            </a:br>
            <a:r>
              <a:rPr lang="en-US" dirty="0"/>
              <a:t> reference this Axis</a:t>
            </a:r>
          </a:p>
          <a:p>
            <a:pPr lvl="1"/>
            <a:r>
              <a:rPr lang="en-US" dirty="0"/>
              <a:t>Changes will not affect any Axis instructions that are currently running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544" y="1868904"/>
            <a:ext cx="4257675" cy="3467100"/>
          </a:xfrm>
          <a:prstGeom prst="rect">
            <a:avLst/>
          </a:prstGeom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4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6633"/>
            <a:ext cx="8229600" cy="51124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Axis (</a:t>
            </a:r>
            <a:r>
              <a:rPr lang="en-US" b="1" i="1" dirty="0">
                <a:solidFill>
                  <a:srgbClr val="0070C0"/>
                </a:solidFill>
              </a:rPr>
              <a:t>$Axis0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b="1" i="1" dirty="0">
                <a:solidFill>
                  <a:srgbClr val="0070C0"/>
                </a:solidFill>
              </a:rPr>
              <a:t> 1</a:t>
            </a:r>
            <a:r>
              <a:rPr lang="en-US" dirty="0"/>
              <a:t>, </a:t>
            </a:r>
            <a:r>
              <a:rPr lang="en-US" b="1" i="1" dirty="0">
                <a:solidFill>
                  <a:srgbClr val="0070C0"/>
                </a:solidFill>
              </a:rPr>
              <a:t>2</a:t>
            </a:r>
            <a:r>
              <a:rPr lang="en-US" dirty="0"/>
              <a:t> &amp; </a:t>
            </a:r>
            <a:r>
              <a:rPr lang="en-US" b="1" i="1" dirty="0">
                <a:solidFill>
                  <a:srgbClr val="0070C0"/>
                </a:solidFill>
              </a:rPr>
              <a:t>3</a:t>
            </a:r>
            <a:r>
              <a:rPr lang="en-US" dirty="0"/>
              <a:t>) Structure members: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TargetVelocity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(signed DW;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R/W</a:t>
            </a:r>
            <a:r>
              <a:rPr lang="en-US" dirty="0"/>
              <a:t>) – velocity (</a:t>
            </a:r>
            <a:r>
              <a:rPr lang="en-US" dirty="0" err="1"/>
              <a:t>pps</a:t>
            </a:r>
            <a:r>
              <a:rPr lang="en-US" dirty="0"/>
              <a:t>) the Axis is accelerating / decelerating toward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CurRateOfChg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(signed DW;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R/W</a:t>
            </a:r>
            <a:r>
              <a:rPr lang="en-US" dirty="0"/>
              <a:t>) – current velocity (</a:t>
            </a:r>
            <a:r>
              <a:rPr lang="en-US" dirty="0" err="1"/>
              <a:t>pps</a:t>
            </a:r>
            <a:r>
              <a:rPr lang="en-US" dirty="0"/>
              <a:t>) being used during acceleration / deceleration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TargetPosition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(signed DW;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– pulse count the Axis is moving toward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CurrentVelocity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(signed DW;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– current velocity (</a:t>
            </a:r>
            <a:r>
              <a:rPr lang="en-US" dirty="0" err="1"/>
              <a:t>pps</a:t>
            </a:r>
            <a:r>
              <a:rPr lang="en-US" dirty="0"/>
              <a:t>) of the Axis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CurrentPosition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(signed DW;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– current position (pulse count) of the Axis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FollowingError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(signed DW;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– when using encoder feedback as Axis position, this value (in pulse counts; not encoder counts) is the difference between the output pulse count (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TargetPosition</a:t>
            </a:r>
            <a:r>
              <a:rPr lang="en-US" dirty="0"/>
              <a:t>) and the encoder input value (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CurrentPosition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Large increasing value could indicate: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Motor stalled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Mechanical slippage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Filter Time Constant is too large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Resolution of encoder is too small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6633"/>
            <a:ext cx="8229600" cy="511240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Axis (</a:t>
            </a:r>
            <a:r>
              <a:rPr lang="en-US" b="1" i="1" dirty="0">
                <a:solidFill>
                  <a:srgbClr val="0070C0"/>
                </a:solidFill>
              </a:rPr>
              <a:t>$Axis0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b="1" i="1" dirty="0">
                <a:solidFill>
                  <a:srgbClr val="0070C0"/>
                </a:solidFill>
              </a:rPr>
              <a:t> 1</a:t>
            </a:r>
            <a:r>
              <a:rPr lang="en-US" dirty="0"/>
              <a:t>, </a:t>
            </a:r>
            <a:r>
              <a:rPr lang="en-US" b="1" i="1" dirty="0">
                <a:solidFill>
                  <a:srgbClr val="0070C0"/>
                </a:solidFill>
              </a:rPr>
              <a:t>2</a:t>
            </a:r>
            <a:r>
              <a:rPr lang="en-US" dirty="0"/>
              <a:t> &amp; </a:t>
            </a:r>
            <a:r>
              <a:rPr lang="en-US" b="1" i="1" dirty="0">
                <a:solidFill>
                  <a:srgbClr val="0070C0"/>
                </a:solidFill>
              </a:rPr>
              <a:t>3</a:t>
            </a:r>
            <a:r>
              <a:rPr lang="en-US" dirty="0"/>
              <a:t>) Structure members (continued):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MstSlvCoordError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(signed DW;</a:t>
            </a:r>
            <a:r>
              <a:rPr lang="en-US" b="1" dirty="0">
                <a:solidFill>
                  <a:srgbClr val="C00000"/>
                </a:solidFill>
              </a:rPr>
              <a:t> RO</a:t>
            </a:r>
            <a:r>
              <a:rPr lang="en-US" dirty="0"/>
              <a:t>) – when a slave axis in </a:t>
            </a:r>
            <a:r>
              <a:rPr lang="en-US" b="1" dirty="0">
                <a:solidFill>
                  <a:srgbClr val="00B050"/>
                </a:solidFill>
              </a:rPr>
              <a:t>AXGEAR</a:t>
            </a:r>
            <a:r>
              <a:rPr lang="en-US" dirty="0"/>
              <a:t>, a follower in </a:t>
            </a:r>
            <a:r>
              <a:rPr lang="en-US" b="1" dirty="0">
                <a:solidFill>
                  <a:srgbClr val="00B050"/>
                </a:solidFill>
              </a:rPr>
              <a:t>AXFOLLOW</a:t>
            </a:r>
            <a:r>
              <a:rPr lang="en-US" dirty="0"/>
              <a:t> mode, or a slave in </a:t>
            </a:r>
            <a:r>
              <a:rPr lang="en-US" b="1" dirty="0">
                <a:solidFill>
                  <a:srgbClr val="00B050"/>
                </a:solidFill>
              </a:rPr>
              <a:t>AXCAM</a:t>
            </a:r>
            <a:r>
              <a:rPr lang="en-US" dirty="0"/>
              <a:t> mode, value (pulse counts, not encoder counts) is difference between the position of the master axis and the projected location of the slave axis; negative value means it is behind; positive value means it is ahead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.Suspend </a:t>
            </a:r>
            <a:r>
              <a:rPr lang="en-US" dirty="0"/>
              <a:t>(bit;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R/W</a:t>
            </a:r>
            <a:r>
              <a:rPr lang="en-US" dirty="0"/>
              <a:t>) – set ON to cause axis to decelerate to stop using the Axis’ deceleration rate; reset OFF to cause axis to acceleration back to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TargetVelocity</a:t>
            </a:r>
            <a:endParaRPr lang="en-US" b="1" i="1" dirty="0">
              <a:solidFill>
                <a:srgbClr val="0070C0"/>
              </a:solidFill>
            </a:endParaRP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MasterEnable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(bit;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R/W</a:t>
            </a:r>
            <a:r>
              <a:rPr lang="en-US" dirty="0"/>
              <a:t>) – automatically set ON when axis is properly configured; reset OFF to cause axis to decelerate to stop using the axis’ Fault Deceleration Rate; use </a:t>
            </a:r>
            <a:r>
              <a:rPr lang="en-US" b="1" dirty="0">
                <a:solidFill>
                  <a:srgbClr val="00B050"/>
                </a:solidFill>
              </a:rPr>
              <a:t>AXRSTFAULT</a:t>
            </a:r>
            <a:r>
              <a:rPr lang="en-US" dirty="0"/>
              <a:t> or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to clear the fault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EnableOutput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(bit;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R/W</a:t>
            </a:r>
            <a:r>
              <a:rPr lang="en-US" dirty="0"/>
              <a:t>) – automatically set ON when the Axis is properly configured; reset OFF to cause axis to immediately stop (no deceleration rate)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.Configured</a:t>
            </a:r>
            <a:r>
              <a:rPr lang="en-US" dirty="0"/>
              <a:t> (bit;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- ON if an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has successfully executed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.Active</a:t>
            </a:r>
            <a:r>
              <a:rPr lang="en-US" dirty="0"/>
              <a:t> (bit;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- ON any time the Axis is enabled and in any mode other than idle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AtVelocity</a:t>
            </a:r>
            <a:r>
              <a:rPr lang="en-US" dirty="0"/>
              <a:t> (bit;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- ON when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TargetVelocity</a:t>
            </a:r>
            <a:r>
              <a:rPr lang="en-US" dirty="0"/>
              <a:t> =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CurrentVelocity</a:t>
            </a:r>
            <a:endParaRPr lang="en-US" dirty="0"/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AtPosition</a:t>
            </a:r>
            <a:r>
              <a:rPr lang="en-US" dirty="0"/>
              <a:t> (bit;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- ON when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TargetPosition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=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CurrentPosition</a:t>
            </a:r>
            <a:endParaRPr lang="en-US" dirty="0"/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ScriptBusy</a:t>
            </a:r>
            <a:r>
              <a:rPr lang="en-US" dirty="0"/>
              <a:t> (bit;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- ON when the Axis is running a script (reserved)</a:t>
            </a:r>
          </a:p>
        </p:txBody>
      </p:sp>
    </p:spTree>
    <p:extLst>
      <p:ext uri="{BB962C8B-B14F-4D97-AF65-F5344CB8AC3E}">
        <p14:creationId xmlns:p14="http://schemas.microsoft.com/office/powerpoint/2010/main" val="37135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56633"/>
            <a:ext cx="8229600" cy="51124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Axis (</a:t>
            </a:r>
            <a:r>
              <a:rPr lang="en-US" b="1" i="1" dirty="0">
                <a:solidFill>
                  <a:srgbClr val="0070C0"/>
                </a:solidFill>
              </a:rPr>
              <a:t>$Axis0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</a:t>
            </a:r>
            <a:r>
              <a:rPr lang="en-US" b="1" i="1" dirty="0">
                <a:solidFill>
                  <a:srgbClr val="0070C0"/>
                </a:solidFill>
              </a:rPr>
              <a:t> 1</a:t>
            </a:r>
            <a:r>
              <a:rPr lang="en-US" dirty="0"/>
              <a:t>, </a:t>
            </a:r>
            <a:r>
              <a:rPr lang="en-US" b="1" i="1" dirty="0">
                <a:solidFill>
                  <a:srgbClr val="0070C0"/>
                </a:solidFill>
              </a:rPr>
              <a:t>2</a:t>
            </a:r>
            <a:r>
              <a:rPr lang="en-US" dirty="0"/>
              <a:t> &amp; </a:t>
            </a:r>
            <a:r>
              <a:rPr lang="en-US" b="1" i="1" dirty="0">
                <a:solidFill>
                  <a:srgbClr val="0070C0"/>
                </a:solidFill>
              </a:rPr>
              <a:t>3</a:t>
            </a:r>
            <a:r>
              <a:rPr lang="en-US" dirty="0"/>
              <a:t>) Structure members (continued):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.Fault</a:t>
            </a:r>
            <a:r>
              <a:rPr lang="en-US" dirty="0"/>
              <a:t> (bit;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- ON when:</a:t>
            </a:r>
          </a:p>
          <a:p>
            <a:pPr lvl="2"/>
            <a:r>
              <a:rPr lang="en-US" dirty="0"/>
              <a:t>Fault Limit has been triggered, or…</a:t>
            </a:r>
          </a:p>
          <a:p>
            <a:pPr lvl="2"/>
            <a:r>
              <a:rPr lang="en-US" dirty="0"/>
              <a:t>If Axis' </a:t>
            </a:r>
            <a:r>
              <a:rPr lang="en-US" b="1" i="1" dirty="0">
                <a:solidFill>
                  <a:srgbClr val="0070C0"/>
                </a:solidFill>
              </a:rPr>
              <a:t>.</a:t>
            </a:r>
            <a:r>
              <a:rPr lang="en-US" b="1" i="1" dirty="0" err="1">
                <a:solidFill>
                  <a:srgbClr val="0070C0"/>
                </a:solidFill>
              </a:rPr>
              <a:t>MasterEnable</a:t>
            </a:r>
            <a:r>
              <a:rPr lang="en-US" dirty="0"/>
              <a:t> has been manually turned OFF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AXRSTFAULT</a:t>
            </a:r>
            <a:r>
              <a:rPr lang="en-US" dirty="0"/>
              <a:t> or an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must be executed to reset OFF</a:t>
            </a:r>
          </a:p>
          <a:p>
            <a:pPr lvl="1"/>
            <a:r>
              <a:rPr lang="en-US" b="1" i="1" dirty="0">
                <a:solidFill>
                  <a:srgbClr val="0070C0"/>
                </a:solidFill>
              </a:rPr>
              <a:t>.Mode</a:t>
            </a:r>
            <a:r>
              <a:rPr lang="en-US" dirty="0"/>
              <a:t> (unsigned byte; </a:t>
            </a:r>
            <a:r>
              <a:rPr lang="en-US" b="1" dirty="0">
                <a:solidFill>
                  <a:srgbClr val="C00000"/>
                </a:solidFill>
              </a:rPr>
              <a:t>RO</a:t>
            </a:r>
            <a:r>
              <a:rPr lang="en-US" dirty="0"/>
              <a:t>) - execution mode</a:t>
            </a:r>
          </a:p>
          <a:p>
            <a:pPr lvl="2"/>
            <a:r>
              <a:rPr lang="en-US" dirty="0"/>
              <a:t>00 (Unconfigured) 		130 (Smart Position) </a:t>
            </a:r>
          </a:p>
          <a:p>
            <a:pPr lvl="2"/>
            <a:r>
              <a:rPr lang="en-US" dirty="0"/>
              <a:t>01 (Idle) 			131 (Electronic Gearing)</a:t>
            </a:r>
          </a:p>
          <a:p>
            <a:pPr lvl="2"/>
            <a:r>
              <a:rPr lang="en-US" dirty="0"/>
              <a:t>65 (Positive Limit Fault) 	132 (Follower)</a:t>
            </a:r>
          </a:p>
          <a:p>
            <a:pPr lvl="2"/>
            <a:r>
              <a:rPr lang="en-US" dirty="0"/>
              <a:t>66 (Negative Limit Fault) 	133 (Cam)</a:t>
            </a:r>
          </a:p>
          <a:p>
            <a:pPr lvl="2"/>
            <a:r>
              <a:rPr lang="en-US" dirty="0"/>
              <a:t>67 (Fault Both Limits) 		134 (Terminate)</a:t>
            </a:r>
          </a:p>
          <a:p>
            <a:pPr lvl="2"/>
            <a:r>
              <a:rPr lang="en-US" dirty="0"/>
              <a:t>68 (Fault Master Enable) 	135 (S-Curve Velocity)</a:t>
            </a:r>
          </a:p>
          <a:p>
            <a:pPr lvl="2"/>
            <a:r>
              <a:rPr lang="en-US" dirty="0"/>
              <a:t>128 (Velocity) 			136 (S-Curve-Terminate)</a:t>
            </a:r>
          </a:p>
          <a:p>
            <a:pPr lvl="2"/>
            <a:r>
              <a:rPr lang="en-US" dirty="0"/>
              <a:t>129 (Smart Velocity)</a:t>
            </a:r>
          </a:p>
        </p:txBody>
      </p:sp>
    </p:spTree>
    <p:extLst>
      <p:ext uri="{BB962C8B-B14F-4D97-AF65-F5344CB8AC3E}">
        <p14:creationId xmlns:p14="http://schemas.microsoft.com/office/powerpoint/2010/main" val="10897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1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42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23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4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45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46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627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I/O</a:t>
            </a:r>
            <a:endParaRPr lang="en-US" sz="16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BX36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20</a:t>
            </a:r>
            <a:r>
              <a:rPr lang="en-US" dirty="0"/>
              <a:t> discrete IN (</a:t>
            </a:r>
            <a:r>
              <a:rPr lang="en-US" b="1" u="sng" dirty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 high-speed</a:t>
            </a:r>
            <a:r>
              <a:rPr lang="en-US" dirty="0"/>
              <a:t>)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16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8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analog IN</a:t>
            </a:r>
          </a:p>
          <a:p>
            <a:pPr lvl="1"/>
            <a:r>
              <a:rPr lang="en-US" dirty="0"/>
              <a:t>No analog OUT</a:t>
            </a:r>
          </a:p>
          <a:p>
            <a:pPr lvl="1"/>
            <a:r>
              <a:rPr lang="en-US" dirty="0"/>
              <a:t>No Ethernet port</a:t>
            </a:r>
          </a:p>
          <a:p>
            <a:r>
              <a:rPr lang="en-US" dirty="0"/>
              <a:t>BX36E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20</a:t>
            </a:r>
            <a:r>
              <a:rPr lang="en-US" dirty="0"/>
              <a:t> discrete IN (</a:t>
            </a:r>
            <a:r>
              <a:rPr lang="en-US" b="1" u="sng" dirty="0">
                <a:solidFill>
                  <a:srgbClr val="C00000"/>
                </a:solidFill>
              </a:rPr>
              <a:t>10</a:t>
            </a:r>
            <a:r>
              <a:rPr lang="en-US" b="1" dirty="0">
                <a:solidFill>
                  <a:srgbClr val="C00000"/>
                </a:solidFill>
              </a:rPr>
              <a:t> high-speed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16</a:t>
            </a:r>
            <a:r>
              <a:rPr lang="en-US" dirty="0"/>
              <a:t> discrete OUT (</a:t>
            </a:r>
            <a:r>
              <a:rPr lang="en-US" b="1" dirty="0">
                <a:solidFill>
                  <a:srgbClr val="C00000"/>
                </a:solidFill>
              </a:rPr>
              <a:t>8 high-speed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 analog IN</a:t>
            </a:r>
          </a:p>
          <a:p>
            <a:pPr lvl="1"/>
            <a:r>
              <a:rPr lang="en-US" dirty="0"/>
              <a:t>2 analog OUT</a:t>
            </a:r>
          </a:p>
          <a:p>
            <a:pPr lvl="1"/>
            <a:r>
              <a:rPr lang="en-US" dirty="0"/>
              <a:t>Ethernet port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25" y="1752600"/>
            <a:ext cx="32385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68" y="3962400"/>
            <a:ext cx="317658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6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4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1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2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3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44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25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Default Device Name: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@Axis0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/>
              <a:t>,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/>
              <a:t> &amp;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3</a:t>
            </a:r>
          </a:p>
          <a:p>
            <a:r>
              <a:rPr lang="en-US" dirty="0"/>
              <a:t>Default Structure:</a:t>
            </a:r>
            <a:br>
              <a:rPr lang="en-US" dirty="0"/>
            </a:b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$Axis0</a:t>
            </a:r>
            <a:r>
              <a:rPr lang="en-US" dirty="0"/>
              <a:t>,</a:t>
            </a:r>
            <a:r>
              <a:rPr lang="en-US" b="1" i="1" dirty="0">
                <a:solidFill>
                  <a:srgbClr val="0070C0"/>
                </a:solidFill>
              </a:rPr>
              <a:t> 1</a:t>
            </a:r>
            <a:r>
              <a:rPr lang="en-US" dirty="0"/>
              <a:t>, </a:t>
            </a:r>
            <a:r>
              <a:rPr lang="en-US" b="1" i="1" dirty="0">
                <a:solidFill>
                  <a:srgbClr val="0070C0"/>
                </a:solidFill>
              </a:rPr>
              <a:t>2</a:t>
            </a:r>
            <a:r>
              <a:rPr lang="en-US" dirty="0"/>
              <a:t> &amp; </a:t>
            </a:r>
            <a:r>
              <a:rPr lang="en-US" b="1" i="1" dirty="0">
                <a:solidFill>
                  <a:srgbClr val="0070C0"/>
                </a:solidFill>
              </a:rPr>
              <a:t>3</a:t>
            </a:r>
          </a:p>
          <a:p>
            <a:r>
              <a:rPr lang="en-US" u="sng" dirty="0"/>
              <a:t>Virtual</a:t>
            </a:r>
            <a:r>
              <a:rPr lang="en-US" dirty="0"/>
              <a:t> – configured</a:t>
            </a:r>
            <a:br>
              <a:rPr lang="en-US" dirty="0"/>
            </a:br>
            <a:r>
              <a:rPr lang="en-US" dirty="0"/>
              <a:t> only with </a:t>
            </a:r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instruction; no actual physical I/O is used</a:t>
            </a:r>
          </a:p>
          <a:p>
            <a:pPr lvl="1"/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@Axis0</a:t>
            </a:r>
            <a:r>
              <a:rPr lang="en-US" dirty="0"/>
              <a:t> is only a virtual axis</a:t>
            </a:r>
          </a:p>
          <a:p>
            <a:pPr lvl="1"/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@Axis1-3</a:t>
            </a:r>
            <a:r>
              <a:rPr lang="en-US" dirty="0"/>
              <a:t> can be virtual (by default) but can also be</a:t>
            </a:r>
            <a:br>
              <a:rPr lang="en-US" dirty="0"/>
            </a:br>
            <a:r>
              <a:rPr lang="en-US" dirty="0"/>
              <a:t> configured to drive physical high-speed outputs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981200"/>
            <a:ext cx="4070119" cy="15201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/>
          </a:bodyPr>
          <a:lstStyle/>
          <a:p>
            <a:r>
              <a:rPr lang="en-US" u="sng" dirty="0"/>
              <a:t>Pulse Output Configuration</a:t>
            </a:r>
            <a:endParaRPr lang="en-US" dirty="0"/>
          </a:p>
          <a:p>
            <a:pPr lvl="1"/>
            <a:r>
              <a:rPr lang="en-US" dirty="0"/>
              <a:t>Step/Direction (2 outputs)</a:t>
            </a:r>
          </a:p>
          <a:p>
            <a:pPr lvl="2"/>
            <a:r>
              <a:rPr lang="en-US" dirty="0"/>
              <a:t>1 for step pulses</a:t>
            </a:r>
          </a:p>
          <a:p>
            <a:pPr lvl="2"/>
            <a:r>
              <a:rPr lang="en-US" dirty="0"/>
              <a:t>1 for selecting direction</a:t>
            </a:r>
          </a:p>
          <a:p>
            <a:pPr lvl="1"/>
            <a:r>
              <a:rPr lang="en-US" dirty="0"/>
              <a:t>CW/CCW (2 outputs)</a:t>
            </a:r>
          </a:p>
          <a:p>
            <a:pPr lvl="2"/>
            <a:r>
              <a:rPr lang="en-US" dirty="0"/>
              <a:t>1 for clockwise pulses</a:t>
            </a:r>
          </a:p>
          <a:p>
            <a:pPr lvl="2"/>
            <a:r>
              <a:rPr lang="en-US" dirty="0"/>
              <a:t>1 for counter-clockwise</a:t>
            </a:r>
            <a:br>
              <a:rPr lang="en-US" dirty="0"/>
            </a:br>
            <a:r>
              <a:rPr lang="en-US" dirty="0"/>
              <a:t> pulses</a:t>
            </a:r>
          </a:p>
          <a:p>
            <a:pPr lvl="1"/>
            <a:r>
              <a:rPr lang="en-US" dirty="0"/>
              <a:t>Quadrature (2 outputs)</a:t>
            </a:r>
          </a:p>
          <a:p>
            <a:pPr lvl="2"/>
            <a:r>
              <a:rPr lang="en-US" dirty="0"/>
              <a:t>1 for A output</a:t>
            </a:r>
          </a:p>
          <a:p>
            <a:pPr lvl="2"/>
            <a:r>
              <a:rPr lang="en-US" dirty="0"/>
              <a:t>1 for B output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219574" cy="2726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3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Instructions: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“Axis Configuration”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AXJOG</a:t>
            </a:r>
            <a:r>
              <a:rPr lang="en-US" dirty="0"/>
              <a:t> “Axis Jog Mode”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AXVEL</a:t>
            </a:r>
            <a:r>
              <a:rPr lang="en-US" dirty="0"/>
              <a:t> “Axis Set Velocity Mode”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AXHOME</a:t>
            </a:r>
            <a:r>
              <a:rPr lang="en-US" dirty="0"/>
              <a:t> “Axis Perform Home Search”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AXPOSTRAP</a:t>
            </a:r>
            <a:r>
              <a:rPr lang="en-US" dirty="0"/>
              <a:t> “Axis Move to Position Using Trapezoid”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AXPOSSCRV</a:t>
            </a:r>
            <a:r>
              <a:rPr lang="en-US" dirty="0"/>
              <a:t> “Axis Move to Position Using S-Curve”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AXGEAR</a:t>
            </a:r>
            <a:r>
              <a:rPr lang="en-US" dirty="0"/>
              <a:t> “Axis Electronic Gearing”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AXFOLLOW</a:t>
            </a:r>
            <a:r>
              <a:rPr lang="en-US" dirty="0"/>
              <a:t> “Axis Position Following with Offset”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AXCAM</a:t>
            </a:r>
            <a:r>
              <a:rPr lang="en-US" dirty="0"/>
              <a:t> “Axis Electronic </a:t>
            </a:r>
            <a:r>
              <a:rPr lang="en-US" dirty="0" err="1"/>
              <a:t>Camming</a:t>
            </a:r>
            <a:r>
              <a:rPr lang="en-US" dirty="0"/>
              <a:t>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AXRSTFAULT</a:t>
            </a:r>
            <a:r>
              <a:rPr lang="en-US" dirty="0"/>
              <a:t> “Reset Axis Limit Fault”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AXSETPROP</a:t>
            </a:r>
            <a:r>
              <a:rPr lang="en-US" dirty="0"/>
              <a:t> “Set Axis Properties”</a:t>
            </a:r>
          </a:p>
        </p:txBody>
      </p:sp>
    </p:spTree>
    <p:extLst>
      <p:ext uri="{BB962C8B-B14F-4D97-AF65-F5344CB8AC3E}">
        <p14:creationId xmlns:p14="http://schemas.microsoft.com/office/powerpoint/2010/main" val="17481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“Axis Configuration”</a:t>
            </a:r>
          </a:p>
          <a:p>
            <a:pPr lvl="1"/>
            <a:r>
              <a:rPr lang="en-US" dirty="0"/>
              <a:t>Pick Device Name</a:t>
            </a:r>
          </a:p>
          <a:p>
            <a:pPr lvl="1"/>
            <a:r>
              <a:rPr lang="en-US" dirty="0"/>
              <a:t>Can configure axis directly</a:t>
            </a:r>
            <a:br>
              <a:rPr lang="en-US" dirty="0"/>
            </a:br>
            <a:r>
              <a:rPr lang="en-US" dirty="0"/>
              <a:t> from the instruction using</a:t>
            </a:r>
            <a:br>
              <a:rPr lang="en-US" dirty="0"/>
            </a:br>
            <a:r>
              <a:rPr lang="en-US" dirty="0"/>
              <a:t> the &lt;Configure Axis…&gt;</a:t>
            </a:r>
            <a:br>
              <a:rPr lang="en-US" dirty="0"/>
            </a:br>
            <a:r>
              <a:rPr lang="en-US" dirty="0"/>
              <a:t> button</a:t>
            </a:r>
          </a:p>
          <a:p>
            <a:pPr lvl="1"/>
            <a:r>
              <a:rPr lang="en-US" dirty="0"/>
              <a:t>Linear vs Rotary</a:t>
            </a:r>
          </a:p>
          <a:p>
            <a:pPr lvl="2"/>
            <a:r>
              <a:rPr lang="en-US" u="sng" dirty="0"/>
              <a:t>Linear</a:t>
            </a:r>
            <a:r>
              <a:rPr lang="en-US" dirty="0"/>
              <a:t> moves forward or backward along a linear path</a:t>
            </a:r>
          </a:p>
          <a:p>
            <a:pPr lvl="2"/>
            <a:r>
              <a:rPr lang="en-US" u="sng" dirty="0"/>
              <a:t>Rotary</a:t>
            </a:r>
            <a:r>
              <a:rPr lang="en-US" dirty="0"/>
              <a:t> revolves so the position stays within a defined range; usually related to 360° of motion</a:t>
            </a:r>
          </a:p>
          <a:p>
            <a:pPr lvl="2"/>
            <a:endParaRPr lang="en-US" dirty="0"/>
          </a:p>
        </p:txBody>
      </p:sp>
      <p:pic>
        <p:nvPicPr>
          <p:cNvPr id="5122" name="P-AXCONF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58136" cy="457919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-DeviceLinR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514725" cy="180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-LinearActuator" descr="Image result for linear actua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32722"/>
            <a:ext cx="2894060" cy="217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&lt;--&gt;LinearPositioning"/>
          <p:cNvCxnSpPr/>
          <p:nvPr/>
        </p:nvCxnSpPr>
        <p:spPr>
          <a:xfrm flipV="1">
            <a:off x="3998418" y="5627398"/>
            <a:ext cx="1676400" cy="1073309"/>
          </a:xfrm>
          <a:prstGeom prst="straightConnector1">
            <a:avLst/>
          </a:prstGeom>
          <a:ln w="508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()-Position0"/>
          <p:cNvSpPr/>
          <p:nvPr/>
        </p:nvSpPr>
        <p:spPr>
          <a:xfrm>
            <a:off x="6208067" y="5328140"/>
            <a:ext cx="1952798" cy="304800"/>
          </a:xfrm>
          <a:prstGeom prst="wedgeRoundRectCallout">
            <a:avLst>
              <a:gd name="adj1" fmla="val -77028"/>
              <a:gd name="adj2" fmla="val -11558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Position: 0 (home)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()-Position100,000"/>
          <p:cNvSpPr/>
          <p:nvPr/>
        </p:nvSpPr>
        <p:spPr>
          <a:xfrm>
            <a:off x="1066800" y="5617994"/>
            <a:ext cx="1952798" cy="304800"/>
          </a:xfrm>
          <a:prstGeom prst="wedgeRoundRectCallout">
            <a:avLst>
              <a:gd name="adj1" fmla="val 74515"/>
              <a:gd name="adj2" fmla="val 168442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Position: +100,000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-RotaryTab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94606"/>
            <a:ext cx="2572289" cy="150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5444835" y="5226472"/>
            <a:ext cx="1143000" cy="538964"/>
          </a:xfrm>
          <a:prstGeom prst="ellipse">
            <a:avLst/>
          </a:prstGeom>
          <a:solidFill>
            <a:srgbClr val="C00000"/>
          </a:solidFill>
          <a:ln w="508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()-Position0°"/>
          <p:cNvSpPr/>
          <p:nvPr/>
        </p:nvSpPr>
        <p:spPr>
          <a:xfrm>
            <a:off x="2133600" y="4419600"/>
            <a:ext cx="2057400" cy="304800"/>
          </a:xfrm>
          <a:prstGeom prst="wedgeRoundRectCallout">
            <a:avLst>
              <a:gd name="adj1" fmla="val -15614"/>
              <a:gd name="adj2" fmla="val 247533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Position: 0° (home)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()-Position90°"/>
          <p:cNvSpPr/>
          <p:nvPr/>
        </p:nvSpPr>
        <p:spPr>
          <a:xfrm>
            <a:off x="3733800" y="5462581"/>
            <a:ext cx="1600200" cy="304800"/>
          </a:xfrm>
          <a:prstGeom prst="wedgeRoundRectCallout">
            <a:avLst>
              <a:gd name="adj1" fmla="val -66653"/>
              <a:gd name="adj2" fmla="val 10260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Position: 90°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()-Position180°"/>
          <p:cNvSpPr/>
          <p:nvPr/>
        </p:nvSpPr>
        <p:spPr>
          <a:xfrm>
            <a:off x="2133600" y="6394482"/>
            <a:ext cx="1572492" cy="304800"/>
          </a:xfrm>
          <a:prstGeom prst="wedgeRoundRectCallout">
            <a:avLst>
              <a:gd name="adj1" fmla="val -5095"/>
              <a:gd name="adj2" fmla="val -202467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Position: 180°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()-Position270°"/>
          <p:cNvSpPr/>
          <p:nvPr/>
        </p:nvSpPr>
        <p:spPr>
          <a:xfrm>
            <a:off x="228600" y="5460636"/>
            <a:ext cx="1572492" cy="304800"/>
          </a:xfrm>
          <a:prstGeom prst="wedgeRoundRectCallout">
            <a:avLst>
              <a:gd name="adj1" fmla="val 75786"/>
              <a:gd name="adj2" fmla="val 7533"/>
              <a:gd name="adj3" fmla="val 16667"/>
            </a:avLst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Position: 270°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5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6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61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61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61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111E-6 L -0.34966 0.0208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3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dirty="0"/>
              <a:t>High-Speed Outputs </a:t>
            </a:r>
            <a:r>
              <a:rPr lang="en-US" sz="4000" dirty="0"/>
              <a:t>(Axis)</a:t>
            </a:r>
            <a:endParaRPr lang="en-US" sz="12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3289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AXCONFIG</a:t>
            </a:r>
            <a:r>
              <a:rPr lang="en-US" dirty="0"/>
              <a:t> “Axis Configuration” (continued)</a:t>
            </a:r>
          </a:p>
          <a:p>
            <a:pPr lvl="1"/>
            <a:r>
              <a:rPr lang="en-US" dirty="0"/>
              <a:t>These are the main parameters</a:t>
            </a:r>
          </a:p>
          <a:p>
            <a:pPr lvl="1"/>
            <a:r>
              <a:rPr lang="en-US" u="sng" dirty="0"/>
              <a:t>Initial Output Position</a:t>
            </a:r>
            <a:r>
              <a:rPr lang="en-US" dirty="0"/>
              <a:t> – when</a:t>
            </a:r>
            <a:br>
              <a:rPr lang="en-US" dirty="0"/>
            </a:br>
            <a:r>
              <a:rPr lang="en-US" dirty="0"/>
              <a:t> the Axis is first enabled, this</a:t>
            </a:r>
            <a:br>
              <a:rPr lang="en-US" dirty="0"/>
            </a:br>
            <a:r>
              <a:rPr lang="en-US" dirty="0"/>
              <a:t> will be the current position</a:t>
            </a:r>
            <a:br>
              <a:rPr lang="en-US" dirty="0"/>
            </a:br>
            <a:r>
              <a:rPr lang="en-US" dirty="0"/>
              <a:t> value</a:t>
            </a:r>
          </a:p>
          <a:p>
            <a:pPr lvl="1"/>
            <a:r>
              <a:rPr lang="en-US" u="sng" dirty="0"/>
              <a:t>Minimum Velocity</a:t>
            </a:r>
            <a:r>
              <a:rPr lang="en-US" dirty="0"/>
              <a:t> – slowest</a:t>
            </a:r>
            <a:br>
              <a:rPr lang="en-US" dirty="0"/>
            </a:br>
            <a:r>
              <a:rPr lang="en-US" dirty="0"/>
              <a:t> frequency of output</a:t>
            </a:r>
          </a:p>
          <a:p>
            <a:pPr lvl="1"/>
            <a:r>
              <a:rPr lang="en-US" u="sng" dirty="0"/>
              <a:t>Maximum Velocity</a:t>
            </a:r>
            <a:r>
              <a:rPr lang="en-US" dirty="0"/>
              <a:t> – fastest frequency of output</a:t>
            </a:r>
          </a:p>
          <a:p>
            <a:pPr lvl="1"/>
            <a:r>
              <a:rPr lang="en-US" u="sng" dirty="0"/>
              <a:t>Acceleration</a:t>
            </a:r>
            <a:r>
              <a:rPr lang="en-US" dirty="0"/>
              <a:t> – rate of acceleration</a:t>
            </a:r>
          </a:p>
          <a:p>
            <a:pPr lvl="1"/>
            <a:r>
              <a:rPr lang="en-US" u="sng" dirty="0"/>
              <a:t>Deceleration</a:t>
            </a:r>
            <a:r>
              <a:rPr lang="en-US" dirty="0"/>
              <a:t> – rate of deceleration</a:t>
            </a:r>
          </a:p>
          <a:p>
            <a:pPr lvl="1"/>
            <a:r>
              <a:rPr lang="en-US" u="sng" dirty="0"/>
              <a:t>Fault Deceleration</a:t>
            </a:r>
            <a:r>
              <a:rPr lang="en-US" dirty="0"/>
              <a:t> – any time a Fault Limit is reached or the Axis’ Master Enable is manually turned OFF, the Axis will decelerate to stop using this rate; if 0 (zero), then pulses will stop immediately</a:t>
            </a:r>
          </a:p>
        </p:txBody>
      </p:sp>
      <p:pic>
        <p:nvPicPr>
          <p:cNvPr id="6146" name="P-MainParm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209800"/>
            <a:ext cx="3533775" cy="133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44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192587</TotalTime>
  <Words>1532</Words>
  <Application>Microsoft Office PowerPoint</Application>
  <PresentationFormat>On-screen Show (4:3)</PresentationFormat>
  <Paragraphs>349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BRX Technical Training</vt:lpstr>
      <vt:lpstr>High-Speed I/O</vt:lpstr>
      <vt:lpstr>High-Speed I/O</vt:lpstr>
      <vt:lpstr>High-Speed I/O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  <vt:lpstr>High-Speed Outputs (Axis)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1734</cp:revision>
  <dcterms:created xsi:type="dcterms:W3CDTF">2014-08-20T17:24:46Z</dcterms:created>
  <dcterms:modified xsi:type="dcterms:W3CDTF">2017-02-01T16:40:24Z</dcterms:modified>
</cp:coreProperties>
</file>