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304" r:id="rId3"/>
    <p:sldId id="282" r:id="rId4"/>
    <p:sldId id="306" r:id="rId5"/>
    <p:sldId id="307" r:id="rId6"/>
    <p:sldId id="303" r:id="rId7"/>
    <p:sldId id="310" r:id="rId8"/>
    <p:sldId id="305" r:id="rId9"/>
    <p:sldId id="309" r:id="rId10"/>
    <p:sldId id="294" r:id="rId11"/>
    <p:sldId id="313" r:id="rId12"/>
    <p:sldId id="311" r:id="rId13"/>
    <p:sldId id="296" r:id="rId14"/>
    <p:sldId id="300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00"/>
    <a:srgbClr val="008000"/>
    <a:srgbClr val="FA9106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1" autoAdjust="0"/>
    <p:restoredTop sz="95733" autoAdjust="0"/>
  </p:normalViewPr>
  <p:slideViewPr>
    <p:cSldViewPr>
      <p:cViewPr varScale="1">
        <p:scale>
          <a:sx n="51" d="100"/>
          <a:sy n="51" d="100"/>
        </p:scale>
        <p:origin x="-96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  <a:p>
            <a:r>
              <a:rPr lang="en-US" sz="2000" dirty="0"/>
              <a:t>(Custom </a:t>
            </a:r>
            <a:r>
              <a:rPr lang="en-US" sz="2000" dirty="0" smtClean="0"/>
              <a:t>TCP)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 fontScale="77500" lnSpcReduction="20000"/>
          </a:bodyPr>
          <a:lstStyle/>
          <a:p>
            <a:r>
              <a:rPr lang="en-US" b="1" dirty="0" smtClean="0"/>
              <a:t>OPENTCP “Open TCP Connection”</a:t>
            </a:r>
            <a:endParaRPr lang="en-US" b="1" dirty="0"/>
          </a:p>
          <a:p>
            <a:pPr lvl="1"/>
            <a:r>
              <a:rPr lang="en-US" dirty="0" smtClean="0"/>
              <a:t>Opens TCP Client Device &amp; attempts to establish a TCP connection to a TCP server device</a:t>
            </a:r>
          </a:p>
          <a:p>
            <a:pPr lvl="1"/>
            <a:r>
              <a:rPr lang="en-US" dirty="0" smtClean="0"/>
              <a:t>Structure member </a:t>
            </a:r>
            <a:r>
              <a:rPr lang="en-US" b="1" i="1" dirty="0" smtClean="0">
                <a:solidFill>
                  <a:srgbClr val="0070C0"/>
                </a:solidFill>
              </a:rPr>
              <a:t>Open</a:t>
            </a:r>
            <a:r>
              <a:rPr lang="en-US" dirty="0" smtClean="0"/>
              <a:t> comes ON when the TCP Client is opened</a:t>
            </a:r>
          </a:p>
          <a:p>
            <a:pPr lvl="1"/>
            <a:r>
              <a:rPr lang="en-US" dirty="0" smtClean="0"/>
              <a:t>Structure member </a:t>
            </a:r>
            <a:r>
              <a:rPr lang="en-US" b="1" i="1" dirty="0" smtClean="0">
                <a:solidFill>
                  <a:srgbClr val="0070C0"/>
                </a:solidFill>
              </a:rPr>
              <a:t>Connected</a:t>
            </a:r>
            <a:r>
              <a:rPr lang="en-US" dirty="0" smtClean="0"/>
              <a:t> comes ON when the TCP Server responds with a connection acknowledgement</a:t>
            </a:r>
            <a:endParaRPr lang="en-US" dirty="0"/>
          </a:p>
          <a:p>
            <a:pPr lvl="1"/>
            <a:r>
              <a:rPr lang="en-US" dirty="0"/>
              <a:t>Fully asynchronous instruction </a:t>
            </a:r>
            <a:r>
              <a:rPr lang="en-US" dirty="0" smtClean="0"/>
              <a:t>(</a:t>
            </a:r>
            <a:r>
              <a:rPr lang="en-US" dirty="0"/>
              <a:t>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 smtClean="0"/>
              <a:t>TCP Device</a:t>
            </a:r>
            <a:r>
              <a:rPr lang="en-US" dirty="0" smtClean="0"/>
              <a:t> – TCP client </a:t>
            </a:r>
            <a:br>
              <a:rPr lang="en-US" dirty="0" smtClean="0"/>
            </a:br>
            <a:r>
              <a:rPr lang="en-US" dirty="0" smtClean="0"/>
              <a:t>Device</a:t>
            </a:r>
            <a:endParaRPr lang="en-US" dirty="0"/>
          </a:p>
          <a:p>
            <a:pPr lvl="2"/>
            <a:r>
              <a:rPr lang="en-US" dirty="0" smtClean="0"/>
              <a:t>To IP Address: TCP </a:t>
            </a:r>
            <a:br>
              <a:rPr lang="en-US" dirty="0" smtClean="0"/>
            </a:br>
            <a:r>
              <a:rPr lang="en-US" dirty="0" smtClean="0"/>
              <a:t>server’s IP address</a:t>
            </a:r>
          </a:p>
          <a:p>
            <a:pPr lvl="3"/>
            <a:r>
              <a:rPr lang="en-US" u="sng" dirty="0" smtClean="0"/>
              <a:t>Variable Address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u="sng" dirty="0" smtClean="0"/>
              <a:t>Fixed Address</a:t>
            </a:r>
          </a:p>
          <a:p>
            <a:pPr lvl="2"/>
            <a:r>
              <a:rPr lang="en-US" u="sng" dirty="0" smtClean="0"/>
              <a:t>TCP Port Number</a:t>
            </a:r>
            <a:endParaRPr lang="en-US" u="sng" dirty="0"/>
          </a:p>
          <a:p>
            <a:pPr lvl="2"/>
            <a:r>
              <a:rPr lang="en-US" u="sng" dirty="0" smtClean="0"/>
              <a:t>On Success</a:t>
            </a:r>
            <a:r>
              <a:rPr lang="en-US" dirty="0" smtClean="0"/>
              <a:t>: Set bit, JMP to Stage</a:t>
            </a:r>
          </a:p>
          <a:p>
            <a:pPr lvl="2"/>
            <a:r>
              <a:rPr lang="en-US" u="sng" dirty="0" smtClean="0">
                <a:sym typeface="Wingdings" panose="05000000000000000000" pitchFamily="2" charset="2"/>
              </a:rPr>
              <a:t>On Error</a:t>
            </a:r>
            <a:r>
              <a:rPr lang="en-US" dirty="0" smtClean="0">
                <a:sym typeface="Wingdings" panose="05000000000000000000" pitchFamily="2" charset="2"/>
              </a:rPr>
              <a:t>: Set bit, JMP to Stage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26" name="OPENTCP-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3" y="3944439"/>
            <a:ext cx="2419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334000" y="381000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OPENTCP-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876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1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/>
          </a:bodyPr>
          <a:lstStyle/>
          <a:p>
            <a:r>
              <a:rPr lang="en-US" b="1" dirty="0" smtClean="0"/>
              <a:t>TCPLISTEN “Start Listening on TCP Port”</a:t>
            </a:r>
            <a:endParaRPr lang="en-US" b="1" dirty="0"/>
          </a:p>
          <a:p>
            <a:pPr lvl="1"/>
            <a:r>
              <a:rPr lang="en-US" dirty="0" smtClean="0"/>
              <a:t>Listens for a TCP Client connection request &amp; then runs a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Structure member </a:t>
            </a:r>
            <a:r>
              <a:rPr lang="en-US" b="1" i="1" dirty="0" smtClean="0">
                <a:solidFill>
                  <a:srgbClr val="0070C0"/>
                </a:solidFill>
              </a:rPr>
              <a:t>Connected</a:t>
            </a:r>
            <a:r>
              <a:rPr lang="en-US" dirty="0" smtClean="0"/>
              <a:t> comes ON when a </a:t>
            </a:r>
            <a:r>
              <a:rPr lang="en-US" dirty="0"/>
              <a:t>connection </a:t>
            </a:r>
            <a:r>
              <a:rPr lang="en-US" dirty="0" smtClean="0"/>
              <a:t>request is acknowledged </a:t>
            </a:r>
            <a:endParaRPr lang="en-US" dirty="0"/>
          </a:p>
          <a:p>
            <a:pPr lvl="1"/>
            <a:r>
              <a:rPr lang="en-US" dirty="0"/>
              <a:t>Fully asynchronous instruction </a:t>
            </a:r>
            <a:r>
              <a:rPr lang="en-US" dirty="0" smtClean="0"/>
              <a:t>(</a:t>
            </a:r>
            <a:r>
              <a:rPr lang="en-US" dirty="0"/>
              <a:t>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 smtClean="0"/>
              <a:t>Device</a:t>
            </a:r>
            <a:r>
              <a:rPr lang="en-US" dirty="0" smtClean="0"/>
              <a:t> – TCP Server </a:t>
            </a:r>
            <a:br>
              <a:rPr lang="en-US" dirty="0" smtClean="0"/>
            </a:br>
            <a:r>
              <a:rPr lang="en-US" dirty="0" smtClean="0"/>
              <a:t>Device</a:t>
            </a:r>
            <a:endParaRPr lang="en-US" dirty="0"/>
          </a:p>
          <a:p>
            <a:pPr lvl="2"/>
            <a:r>
              <a:rPr lang="en-US" u="sng" dirty="0" smtClean="0">
                <a:sym typeface="Wingdings" panose="05000000000000000000" pitchFamily="2" charset="2"/>
              </a:rPr>
              <a:t>On connect, run Program</a:t>
            </a:r>
            <a:r>
              <a:rPr lang="en-US" dirty="0" smtClean="0">
                <a:sym typeface="Wingdings" panose="05000000000000000000" pitchFamily="2" charset="2"/>
              </a:rPr>
              <a:t>: name of the Program that will run whenever a TCP connection from a TCP Client has been made successfully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2050" name="TCPLISTEN-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10063"/>
            <a:ext cx="2552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334000" y="4175081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TCPLISTEN-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29100"/>
            <a:ext cx="3400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1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 fontScale="85000" lnSpcReduction="20000"/>
          </a:bodyPr>
          <a:lstStyle/>
          <a:p>
            <a:r>
              <a:rPr lang="en-US" b="1" dirty="0" smtClean="0"/>
              <a:t>STREAMOUT “Stream Out Data to Device”</a:t>
            </a:r>
            <a:endParaRPr lang="en-US" b="1" dirty="0"/>
          </a:p>
          <a:p>
            <a:pPr lvl="1"/>
            <a:r>
              <a:rPr lang="en-US" dirty="0" smtClean="0"/>
              <a:t>Writes </a:t>
            </a:r>
            <a:r>
              <a:rPr lang="en-US" dirty="0"/>
              <a:t>data from </a:t>
            </a:r>
            <a:r>
              <a:rPr lang="en-US" dirty="0" smtClean="0"/>
              <a:t>to stream-capable device</a:t>
            </a:r>
            <a:endParaRPr lang="en-US" dirty="0"/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Device</a:t>
            </a:r>
            <a:r>
              <a:rPr lang="en-US" dirty="0"/>
              <a:t> </a:t>
            </a:r>
            <a:r>
              <a:rPr lang="en-US" dirty="0" smtClean="0"/>
              <a:t>– stream-capable Device</a:t>
            </a:r>
            <a:endParaRPr lang="en-US" dirty="0"/>
          </a:p>
          <a:p>
            <a:pPr lvl="2"/>
            <a:r>
              <a:rPr lang="en-US" dirty="0" smtClean="0"/>
              <a:t>Data Source:</a:t>
            </a:r>
          </a:p>
          <a:p>
            <a:pPr lvl="3"/>
            <a:r>
              <a:rPr lang="en-US" u="sng" dirty="0" smtClean="0"/>
              <a:t>String Structure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string to send</a:t>
            </a:r>
            <a:endParaRPr lang="en-US" dirty="0"/>
          </a:p>
          <a:p>
            <a:pPr lvl="3"/>
            <a:r>
              <a:rPr lang="en-US" u="sng" dirty="0" smtClean="0"/>
              <a:t>Numeric Data Block</a:t>
            </a:r>
            <a:endParaRPr lang="en-US" dirty="0"/>
          </a:p>
          <a:p>
            <a:pPr lvl="4"/>
            <a:r>
              <a:rPr lang="en-US" u="sng" dirty="0" smtClean="0"/>
              <a:t>Buffer Start</a:t>
            </a:r>
            <a:r>
              <a:rPr lang="en-US" dirty="0" smtClean="0"/>
              <a:t> – location of start of</a:t>
            </a:r>
            <a:br>
              <a:rPr lang="en-US" dirty="0" smtClean="0"/>
            </a:br>
            <a:r>
              <a:rPr lang="en-US" dirty="0" smtClean="0"/>
              <a:t>data buffer to send</a:t>
            </a:r>
          </a:p>
          <a:p>
            <a:pPr lvl="4"/>
            <a:r>
              <a:rPr lang="en-US" u="sng" dirty="0" smtClean="0"/>
              <a:t>Number of Bytes to Output</a:t>
            </a:r>
          </a:p>
          <a:p>
            <a:pPr lvl="2"/>
            <a:r>
              <a:rPr lang="en-US" dirty="0" smtClean="0"/>
              <a:t>Endian Settings:</a:t>
            </a:r>
            <a:endParaRPr lang="en-US" dirty="0"/>
          </a:p>
          <a:p>
            <a:pPr lvl="3"/>
            <a:r>
              <a:rPr lang="en-US" dirty="0" smtClean="0"/>
              <a:t>Swap Byte</a:t>
            </a:r>
          </a:p>
          <a:p>
            <a:pPr lvl="3"/>
            <a:r>
              <a:rPr lang="en-US" dirty="0" smtClean="0"/>
              <a:t>Swap Word</a:t>
            </a:r>
            <a:endParaRPr lang="en-US" dirty="0"/>
          </a:p>
          <a:p>
            <a:pPr lvl="2"/>
            <a:r>
              <a:rPr lang="en-US" u="sng" dirty="0" smtClean="0"/>
              <a:t>Flush INPUT device first</a:t>
            </a:r>
            <a:endParaRPr lang="en-US" dirty="0"/>
          </a:p>
          <a:p>
            <a:pPr lvl="2"/>
            <a:r>
              <a:rPr lang="en-US" u="sng" dirty="0" smtClean="0"/>
              <a:t>On Success</a:t>
            </a:r>
            <a:r>
              <a:rPr lang="en-US" dirty="0" smtClean="0"/>
              <a:t>: Set bit, JMP to Stage</a:t>
            </a:r>
          </a:p>
          <a:p>
            <a:pPr lvl="2"/>
            <a:r>
              <a:rPr lang="en-US" u="sng" dirty="0" smtClean="0">
                <a:sym typeface="Wingdings" panose="05000000000000000000" pitchFamily="2" charset="2"/>
              </a:rPr>
              <a:t>On Error</a:t>
            </a:r>
            <a:r>
              <a:rPr lang="en-US" dirty="0" smtClean="0">
                <a:sym typeface="Wingdings" panose="05000000000000000000" pitchFamily="2" charset="2"/>
              </a:rPr>
              <a:t>: Set bit, JMP to Stage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075" name="STREAMOUT-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81968"/>
            <a:ext cx="3257480" cy="11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257175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STREAMOUT-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728299" cy="26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1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3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 smtClean="0"/>
              <a:t>STREAMIN “Stream in Data from Device”</a:t>
            </a:r>
            <a:endParaRPr lang="en-US" b="1" dirty="0"/>
          </a:p>
          <a:p>
            <a:pPr lvl="1"/>
            <a:r>
              <a:rPr lang="en-US" dirty="0" smtClean="0"/>
              <a:t>Reads </a:t>
            </a:r>
            <a:r>
              <a:rPr lang="en-US" dirty="0"/>
              <a:t>data </a:t>
            </a:r>
            <a:r>
              <a:rPr lang="en-US" dirty="0" smtClean="0"/>
              <a:t>from </a:t>
            </a:r>
            <a:r>
              <a:rPr lang="en-US" dirty="0"/>
              <a:t>a </a:t>
            </a:r>
            <a:r>
              <a:rPr lang="en-US" dirty="0" smtClean="0"/>
              <a:t>stream-capable device</a:t>
            </a:r>
            <a:endParaRPr lang="en-US" dirty="0"/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Device</a:t>
            </a:r>
            <a:r>
              <a:rPr lang="en-US" dirty="0"/>
              <a:t> – </a:t>
            </a:r>
            <a:r>
              <a:rPr lang="en-US" dirty="0" smtClean="0"/>
              <a:t>stream-capable Device </a:t>
            </a:r>
          </a:p>
          <a:p>
            <a:pPr lvl="2"/>
            <a:r>
              <a:rPr lang="en-US" dirty="0" smtClean="0"/>
              <a:t>Complete when…</a:t>
            </a:r>
          </a:p>
          <a:p>
            <a:pPr lvl="3"/>
            <a:r>
              <a:rPr lang="en-US" u="sng" dirty="0" smtClean="0"/>
              <a:t>Length is x bytes OR</a:t>
            </a:r>
            <a:endParaRPr lang="en-US" dirty="0"/>
          </a:p>
          <a:p>
            <a:pPr lvl="3"/>
            <a:r>
              <a:rPr lang="en-US" u="sng" dirty="0" err="1" smtClean="0"/>
              <a:t>Delimeter</a:t>
            </a:r>
            <a:r>
              <a:rPr lang="en-US" u="sng" dirty="0" smtClean="0"/>
              <a:t>(s) received OR</a:t>
            </a:r>
          </a:p>
          <a:p>
            <a:pPr lvl="4"/>
            <a:r>
              <a:rPr lang="en-US" dirty="0" smtClean="0"/>
              <a:t>Number of delimiters</a:t>
            </a:r>
          </a:p>
          <a:p>
            <a:pPr lvl="4"/>
            <a:r>
              <a:rPr lang="en-US" dirty="0" smtClean="0"/>
              <a:t>Delimiter characters</a:t>
            </a:r>
          </a:p>
          <a:p>
            <a:pPr lvl="4"/>
            <a:r>
              <a:rPr lang="en-US" u="sng" dirty="0" smtClean="0"/>
              <a:t>Exact sequence</a:t>
            </a:r>
          </a:p>
          <a:p>
            <a:pPr lvl="4"/>
            <a:r>
              <a:rPr lang="en-US" u="sng" dirty="0" smtClean="0"/>
              <a:t>Any one delimiter(s)</a:t>
            </a:r>
          </a:p>
          <a:p>
            <a:pPr lvl="4"/>
            <a:r>
              <a:rPr lang="en-US" u="sng" dirty="0" smtClean="0"/>
              <a:t>Trim Delimiter(s) from Output String</a:t>
            </a:r>
          </a:p>
          <a:p>
            <a:pPr lvl="3"/>
            <a:r>
              <a:rPr lang="en-US" u="sng" dirty="0" smtClean="0"/>
              <a:t>Network Timeout</a:t>
            </a:r>
          </a:p>
          <a:p>
            <a:pPr lvl="3"/>
            <a:r>
              <a:rPr lang="en-US" u="sng" dirty="0" smtClean="0"/>
              <a:t>&lt;Advanced…&gt;</a:t>
            </a:r>
            <a:r>
              <a:rPr lang="en-US" dirty="0" smtClean="0"/>
              <a:t> button</a:t>
            </a:r>
          </a:p>
          <a:p>
            <a:pPr lvl="2"/>
            <a:r>
              <a:rPr lang="en-US" dirty="0" smtClean="0"/>
              <a:t>Data Destination</a:t>
            </a:r>
          </a:p>
          <a:p>
            <a:pPr lvl="3"/>
            <a:r>
              <a:rPr lang="en-US" u="sng" dirty="0" smtClean="0"/>
              <a:t>String Structure</a:t>
            </a:r>
          </a:p>
          <a:p>
            <a:pPr lvl="3"/>
            <a:r>
              <a:rPr lang="en-US" u="sng" dirty="0" smtClean="0"/>
              <a:t>Numeric Data Block</a:t>
            </a:r>
          </a:p>
          <a:p>
            <a:pPr lvl="4"/>
            <a:r>
              <a:rPr lang="en-US" u="sng" dirty="0" smtClean="0"/>
              <a:t>Start Address</a:t>
            </a:r>
          </a:p>
          <a:p>
            <a:pPr lvl="4"/>
            <a:r>
              <a:rPr lang="en-US" u="sng" dirty="0" smtClean="0"/>
              <a:t>Buffer Size in Bytes</a:t>
            </a:r>
          </a:p>
          <a:p>
            <a:pPr lvl="4"/>
            <a:r>
              <a:rPr lang="en-US" u="sng" dirty="0" smtClean="0"/>
              <a:t>Number of Bytes Read</a:t>
            </a:r>
          </a:p>
          <a:p>
            <a:pPr lvl="2"/>
            <a:r>
              <a:rPr lang="en-US" dirty="0" smtClean="0"/>
              <a:t>Endian Settings: </a:t>
            </a:r>
            <a:r>
              <a:rPr lang="en-US" u="sng" dirty="0" smtClean="0">
                <a:sym typeface="Wingdings" panose="05000000000000000000" pitchFamily="2" charset="2"/>
              </a:rPr>
              <a:t>Swap Byte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u="sng" dirty="0" smtClean="0">
                <a:sym typeface="Wingdings" panose="05000000000000000000" pitchFamily="2" charset="2"/>
              </a:rPr>
              <a:t>Swap Word</a:t>
            </a:r>
          </a:p>
          <a:p>
            <a:pPr lvl="2"/>
            <a:r>
              <a:rPr lang="en-US" u="sng" dirty="0" smtClean="0">
                <a:sym typeface="Wingdings" panose="05000000000000000000" pitchFamily="2" charset="2"/>
              </a:rPr>
              <a:t>On Success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u="sng" dirty="0" smtClean="0">
                <a:sym typeface="Wingdings" panose="05000000000000000000" pitchFamily="2" charset="2"/>
              </a:rPr>
              <a:t>On Error</a:t>
            </a:r>
            <a:r>
              <a:rPr lang="en-US" dirty="0" smtClean="0">
                <a:sym typeface="Wingdings" panose="05000000000000000000" pitchFamily="2" charset="2"/>
              </a:rPr>
              <a:t>: Set bit, JMP to Stage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098" name="STREAMIN-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89" y="2216304"/>
            <a:ext cx="3038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15000" y="2090031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STREAMIN-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05932"/>
            <a:ext cx="3286125" cy="384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dvanced Set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26" y="4468974"/>
            <a:ext cx="2746874" cy="19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-(When attempting to...)"/>
          <p:cNvSpPr/>
          <p:nvPr/>
        </p:nvSpPr>
        <p:spPr>
          <a:xfrm>
            <a:off x="1144684" y="4708501"/>
            <a:ext cx="4685705" cy="1443758"/>
          </a:xfrm>
          <a:prstGeom prst="wedgeRoundRectCallout">
            <a:avLst>
              <a:gd name="adj1" fmla="val 49274"/>
              <a:gd name="adj2" fmla="val -1129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When attempting to get a </a:t>
            </a:r>
            <a:r>
              <a:rPr lang="en-US" b="1" dirty="0" smtClean="0">
                <a:solidFill>
                  <a:schemeClr val="tx1"/>
                </a:solidFill>
              </a:rPr>
              <a:t>STREAMIN</a:t>
            </a:r>
            <a:r>
              <a:rPr lang="en-US" dirty="0" smtClean="0">
                <a:solidFill>
                  <a:schemeClr val="tx1"/>
                </a:solidFill>
              </a:rPr>
              <a:t> to work the first time, the importance of </a:t>
            </a:r>
            <a:r>
              <a:rPr lang="en-US" i="1" dirty="0" smtClean="0">
                <a:solidFill>
                  <a:schemeClr val="tx1"/>
                </a:solidFill>
              </a:rPr>
              <a:t>Network Timeout</a:t>
            </a:r>
            <a:r>
              <a:rPr lang="en-US" dirty="0" smtClean="0">
                <a:solidFill>
                  <a:schemeClr val="tx1"/>
                </a:solidFill>
              </a:rPr>
              <a:t> cannot be overstressed because without it the </a:t>
            </a:r>
            <a:r>
              <a:rPr lang="en-US" b="1" dirty="0" smtClean="0">
                <a:solidFill>
                  <a:schemeClr val="tx1"/>
                </a:solidFill>
              </a:rPr>
              <a:t>STREAMIN</a:t>
            </a:r>
            <a:r>
              <a:rPr lang="en-US" dirty="0" smtClean="0">
                <a:solidFill>
                  <a:schemeClr val="tx1"/>
                </a:solidFill>
              </a:rPr>
              <a:t> has potential to lock the streaming Device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1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1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1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1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1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81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1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animBg="1"/>
      <p:bldP spid="4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364"/>
            <a:ext cx="8229600" cy="1066800"/>
          </a:xfrm>
        </p:spPr>
        <p:txBody>
          <a:bodyPr/>
          <a:lstStyle/>
          <a:p>
            <a:r>
              <a:rPr lang="en-US" dirty="0"/>
              <a:t>Communications – </a:t>
            </a:r>
            <a:r>
              <a:rPr lang="en-US" dirty="0" smtClean="0"/>
              <a:t>Custom TCP</a:t>
            </a:r>
            <a:endParaRPr lang="en-US" dirty="0"/>
          </a:p>
        </p:txBody>
      </p:sp>
      <p:sp>
        <p:nvSpPr>
          <p:cNvPr id="4" name="Do-more 1"/>
          <p:cNvSpPr/>
          <p:nvPr/>
        </p:nvSpPr>
        <p:spPr>
          <a:xfrm>
            <a:off x="533400" y="3276600"/>
            <a:ext cx="3264626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Do-more CPU</a:t>
            </a:r>
          </a:p>
        </p:txBody>
      </p:sp>
      <p:sp>
        <p:nvSpPr>
          <p:cNvPr id="6" name="STREAMOUT"/>
          <p:cNvSpPr/>
          <p:nvPr/>
        </p:nvSpPr>
        <p:spPr>
          <a:xfrm>
            <a:off x="1161119" y="4109983"/>
            <a:ext cx="1227208" cy="3575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STREAMOUT</a:t>
            </a:r>
            <a:endParaRPr lang="en-US" sz="1200" dirty="0"/>
          </a:p>
        </p:txBody>
      </p:sp>
      <p:sp>
        <p:nvSpPr>
          <p:cNvPr id="9" name="--&gt;TCP/IP"/>
          <p:cNvSpPr/>
          <p:nvPr/>
        </p:nvSpPr>
        <p:spPr>
          <a:xfrm>
            <a:off x="4095206" y="4070176"/>
            <a:ext cx="933994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TCP/IP</a:t>
            </a:r>
            <a:endParaRPr lang="en-US" sz="1400" dirty="0"/>
          </a:p>
        </p:txBody>
      </p:sp>
      <p:sp>
        <p:nvSpPr>
          <p:cNvPr id="12" name="Built-In 1"/>
          <p:cNvSpPr/>
          <p:nvPr/>
        </p:nvSpPr>
        <p:spPr>
          <a:xfrm>
            <a:off x="3798026" y="4140927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evice 1"/>
          <p:cNvSpPr/>
          <p:nvPr/>
        </p:nvSpPr>
        <p:spPr>
          <a:xfrm>
            <a:off x="2642936" y="4106098"/>
            <a:ext cx="938464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@</a:t>
            </a:r>
            <a:r>
              <a:rPr lang="en-US" sz="1200" dirty="0" err="1" smtClean="0"/>
              <a:t>TCPClnt</a:t>
            </a:r>
            <a:endParaRPr lang="en-US" sz="1200" dirty="0"/>
          </a:p>
        </p:txBody>
      </p:sp>
      <p:cxnSp>
        <p:nvCxnSpPr>
          <p:cNvPr id="20" name="--&gt;Inst-Device"/>
          <p:cNvCxnSpPr>
            <a:stCxn id="6" idx="3"/>
            <a:endCxn id="18" idx="1"/>
          </p:cNvCxnSpPr>
          <p:nvPr/>
        </p:nvCxnSpPr>
        <p:spPr>
          <a:xfrm>
            <a:off x="2388327" y="4288738"/>
            <a:ext cx="254609" cy="7860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--&gt;Device-Port"/>
          <p:cNvCxnSpPr>
            <a:stCxn id="18" idx="3"/>
            <a:endCxn id="12" idx="1"/>
          </p:cNvCxnSpPr>
          <p:nvPr/>
        </p:nvCxnSpPr>
        <p:spPr>
          <a:xfrm flipV="1">
            <a:off x="3581400" y="4293327"/>
            <a:ext cx="216626" cy="3271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-more 2"/>
          <p:cNvSpPr/>
          <p:nvPr/>
        </p:nvSpPr>
        <p:spPr>
          <a:xfrm>
            <a:off x="5334000" y="3276600"/>
            <a:ext cx="3276600" cy="1371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Do-more CPU</a:t>
            </a:r>
          </a:p>
        </p:txBody>
      </p:sp>
      <p:sp>
        <p:nvSpPr>
          <p:cNvPr id="8" name="Memory 2"/>
          <p:cNvSpPr/>
          <p:nvPr/>
        </p:nvSpPr>
        <p:spPr>
          <a:xfrm>
            <a:off x="7711817" y="3402804"/>
            <a:ext cx="829817" cy="2714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Memory</a:t>
            </a:r>
            <a:endParaRPr lang="en-US" sz="1200" dirty="0"/>
          </a:p>
        </p:txBody>
      </p:sp>
      <p:sp>
        <p:nvSpPr>
          <p:cNvPr id="26" name="Built-In 2"/>
          <p:cNvSpPr/>
          <p:nvPr/>
        </p:nvSpPr>
        <p:spPr>
          <a:xfrm>
            <a:off x="5181600" y="4114800"/>
            <a:ext cx="152400" cy="304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evice 2"/>
          <p:cNvSpPr/>
          <p:nvPr/>
        </p:nvSpPr>
        <p:spPr>
          <a:xfrm>
            <a:off x="5670992" y="4079971"/>
            <a:ext cx="103231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@</a:t>
            </a:r>
            <a:r>
              <a:rPr lang="en-US" sz="1200" dirty="0" err="1" smtClean="0"/>
              <a:t>TCPSrv</a:t>
            </a:r>
            <a:endParaRPr lang="en-US" sz="1200" dirty="0"/>
          </a:p>
        </p:txBody>
      </p:sp>
      <p:cxnSp>
        <p:nvCxnSpPr>
          <p:cNvPr id="28" name="--&gt;Device-Inst"/>
          <p:cNvCxnSpPr>
            <a:stCxn id="27" idx="3"/>
            <a:endCxn id="19" idx="1"/>
          </p:cNvCxnSpPr>
          <p:nvPr/>
        </p:nvCxnSpPr>
        <p:spPr>
          <a:xfrm>
            <a:off x="6703302" y="4270471"/>
            <a:ext cx="272101" cy="2179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--&gt;Port-Device"/>
          <p:cNvCxnSpPr>
            <a:stCxn id="26" idx="3"/>
            <a:endCxn id="27" idx="1"/>
          </p:cNvCxnSpPr>
          <p:nvPr/>
        </p:nvCxnSpPr>
        <p:spPr>
          <a:xfrm>
            <a:off x="5334000" y="4267200"/>
            <a:ext cx="336992" cy="3271"/>
          </a:xfrm>
          <a:prstGeom prst="line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nitiator"/>
          <p:cNvSpPr txBox="1"/>
          <p:nvPr/>
        </p:nvSpPr>
        <p:spPr>
          <a:xfrm>
            <a:off x="605830" y="2912626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 Client (Initiator)</a:t>
            </a:r>
            <a:endParaRPr lang="en-US" dirty="0"/>
          </a:p>
        </p:txBody>
      </p:sp>
      <p:sp>
        <p:nvSpPr>
          <p:cNvPr id="37" name="Listener"/>
          <p:cNvSpPr txBox="1"/>
          <p:nvPr/>
        </p:nvSpPr>
        <p:spPr>
          <a:xfrm>
            <a:off x="5505147" y="2895515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 Server (Listener)</a:t>
            </a:r>
            <a:endParaRPr lang="en-US" dirty="0"/>
          </a:p>
        </p:txBody>
      </p:sp>
      <p:sp>
        <p:nvSpPr>
          <p:cNvPr id="19" name="STREAMIN"/>
          <p:cNvSpPr/>
          <p:nvPr/>
        </p:nvSpPr>
        <p:spPr>
          <a:xfrm>
            <a:off x="6975403" y="4093895"/>
            <a:ext cx="1014222" cy="3575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STREAMIN</a:t>
            </a:r>
            <a:endParaRPr lang="en-US" sz="1200" dirty="0"/>
          </a:p>
        </p:txBody>
      </p:sp>
      <p:sp>
        <p:nvSpPr>
          <p:cNvPr id="21" name="Memory 1"/>
          <p:cNvSpPr/>
          <p:nvPr/>
        </p:nvSpPr>
        <p:spPr>
          <a:xfrm>
            <a:off x="636426" y="3343344"/>
            <a:ext cx="829817" cy="2714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Memory</a:t>
            </a:r>
            <a:endParaRPr lang="en-US" sz="1200" dirty="0"/>
          </a:p>
        </p:txBody>
      </p:sp>
      <p:cxnSp>
        <p:nvCxnSpPr>
          <p:cNvPr id="5" name="--&gt;Inst-Mem"/>
          <p:cNvCxnSpPr>
            <a:stCxn id="19" idx="3"/>
          </p:cNvCxnSpPr>
          <p:nvPr/>
        </p:nvCxnSpPr>
        <p:spPr>
          <a:xfrm flipV="1">
            <a:off x="7989625" y="3674268"/>
            <a:ext cx="274202" cy="598382"/>
          </a:xfrm>
          <a:prstGeom prst="bentConnector2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--&gt;Mem-Inst"/>
          <p:cNvCxnSpPr>
            <a:endCxn id="6" idx="1"/>
          </p:cNvCxnSpPr>
          <p:nvPr/>
        </p:nvCxnSpPr>
        <p:spPr>
          <a:xfrm rot="16200000" flipH="1">
            <a:off x="624593" y="3752212"/>
            <a:ext cx="673930" cy="399121"/>
          </a:xfrm>
          <a:prstGeom prst="bentConnector2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PENTCP"/>
          <p:cNvSpPr/>
          <p:nvPr/>
        </p:nvSpPr>
        <p:spPr>
          <a:xfrm>
            <a:off x="1161119" y="3752474"/>
            <a:ext cx="1227208" cy="3575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OPENTCP</a:t>
            </a:r>
            <a:endParaRPr lang="en-US" sz="1200" dirty="0"/>
          </a:p>
        </p:txBody>
      </p:sp>
      <p:sp>
        <p:nvSpPr>
          <p:cNvPr id="35" name="TCPLISTEN"/>
          <p:cNvSpPr/>
          <p:nvPr/>
        </p:nvSpPr>
        <p:spPr>
          <a:xfrm>
            <a:off x="6970332" y="3745096"/>
            <a:ext cx="1024364" cy="3575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TCPLISTEN</a:t>
            </a:r>
            <a:endParaRPr lang="en-US" sz="1200" dirty="0"/>
          </a:p>
        </p:txBody>
      </p:sp>
      <p:cxnSp>
        <p:nvCxnSpPr>
          <p:cNvPr id="38" name="--&gt;TCP Connection"/>
          <p:cNvCxnSpPr>
            <a:stCxn id="25" idx="3"/>
            <a:endCxn id="35" idx="1"/>
          </p:cNvCxnSpPr>
          <p:nvPr/>
        </p:nvCxnSpPr>
        <p:spPr>
          <a:xfrm flipV="1">
            <a:off x="2388327" y="3923851"/>
            <a:ext cx="4582005" cy="7378"/>
          </a:xfrm>
          <a:prstGeom prst="line">
            <a:avLst/>
          </a:prstGeom>
          <a:ln w="31750" cap="rnd" cmpd="sng">
            <a:solidFill>
              <a:srgbClr val="00FFFF"/>
            </a:solidFill>
            <a:prstDash val="dash"/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9" grpId="1" animBg="1"/>
      <p:bldP spid="9" grpId="2" animBg="1"/>
      <p:bldP spid="12" grpId="0" animBg="1"/>
      <p:bldP spid="18" grpId="0" animBg="1"/>
      <p:bldP spid="24" grpId="0" animBg="1"/>
      <p:bldP spid="8" grpId="0" animBg="1"/>
      <p:bldP spid="26" grpId="0" animBg="1"/>
      <p:bldP spid="27" grpId="0" animBg="1"/>
      <p:bldP spid="36" grpId="0"/>
      <p:bldP spid="37" grpId="0"/>
      <p:bldP spid="19" grpId="0" animBg="1"/>
      <p:bldP spid="21" grpId="0" animBg="1"/>
      <p:bldP spid="25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 smtClean="0"/>
              <a:t>Communications Test</a:t>
            </a:r>
          </a:p>
          <a:p>
            <a:pPr lvl="1"/>
            <a:r>
              <a:rPr lang="en-US" dirty="0" smtClean="0"/>
              <a:t>IP Address: </a:t>
            </a:r>
            <a:r>
              <a:rPr lang="en-US" b="1" dirty="0" smtClean="0"/>
              <a:t>10.1.1.200</a:t>
            </a:r>
          </a:p>
          <a:p>
            <a:pPr lvl="1"/>
            <a:r>
              <a:rPr lang="en-US" dirty="0" smtClean="0"/>
              <a:t>TCP/IP Port #:</a:t>
            </a:r>
            <a:r>
              <a:rPr lang="en-US" b="1" dirty="0" smtClean="0"/>
              <a:t> 5678</a:t>
            </a:r>
          </a:p>
          <a:p>
            <a:pPr lvl="1"/>
            <a:r>
              <a:rPr lang="en-US" dirty="0" smtClean="0"/>
              <a:t>Commands delimited by </a:t>
            </a:r>
            <a:r>
              <a:rPr lang="en-US" b="1" dirty="0" smtClean="0"/>
              <a:t>&lt;CR&gt;&lt;LF&gt;</a:t>
            </a:r>
            <a:r>
              <a:rPr lang="en-US" dirty="0" smtClean="0"/>
              <a:t>:</a:t>
            </a:r>
          </a:p>
          <a:p>
            <a:pPr lvl="2"/>
            <a:r>
              <a:rPr lang="en-US" b="1" u="sng" dirty="0" smtClean="0"/>
              <a:t>TIME</a:t>
            </a:r>
          </a:p>
          <a:p>
            <a:pPr lvl="3"/>
            <a:r>
              <a:rPr lang="en-US" dirty="0" smtClean="0"/>
              <a:t>Response: “Current PLC Time is: 04:02:14 PM”</a:t>
            </a:r>
          </a:p>
          <a:p>
            <a:pPr lvl="2"/>
            <a:r>
              <a:rPr lang="en-US" b="1" u="sng" dirty="0" smtClean="0"/>
              <a:t>DATE</a:t>
            </a:r>
          </a:p>
          <a:p>
            <a:pPr lvl="3"/>
            <a:r>
              <a:rPr lang="en-US" dirty="0" smtClean="0"/>
              <a:t>Response: “Current PLC Date is: 3/11/2016”</a:t>
            </a:r>
          </a:p>
          <a:p>
            <a:pPr lvl="2"/>
            <a:r>
              <a:rPr lang="en-US" b="1" u="sng" dirty="0" smtClean="0"/>
              <a:t>SCANTIME</a:t>
            </a:r>
          </a:p>
          <a:p>
            <a:pPr lvl="3"/>
            <a:r>
              <a:rPr lang="en-US" dirty="0" smtClean="0"/>
              <a:t>Response: “Current PLC Scan Time is: 561us”</a:t>
            </a:r>
          </a:p>
          <a:p>
            <a:pPr lvl="2"/>
            <a:r>
              <a:rPr lang="en-US" b="1" u="sng" dirty="0" smtClean="0"/>
              <a:t>FIRMWARE</a:t>
            </a:r>
          </a:p>
          <a:p>
            <a:pPr lvl="3"/>
            <a:r>
              <a:rPr lang="en-US" dirty="0" smtClean="0"/>
              <a:t>Response: “Current PLC Firmware is: 176201”</a:t>
            </a:r>
          </a:p>
          <a:p>
            <a:pPr lvl="2"/>
            <a:r>
              <a:rPr lang="en-US" b="1" u="sng" dirty="0" smtClean="0"/>
              <a:t>IPADDRESS</a:t>
            </a:r>
          </a:p>
          <a:p>
            <a:pPr lvl="3"/>
            <a:r>
              <a:rPr lang="en-US" dirty="0" smtClean="0"/>
              <a:t>Response: “Current PLC IP Address is: 10.1.1.200”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1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Custom </a:t>
            </a:r>
            <a:r>
              <a:rPr lang="en-US" dirty="0" smtClean="0"/>
              <a:t>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Do-more built-in </a:t>
            </a:r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305175" cy="30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819775" y="4724400"/>
            <a:ext cx="962025" cy="609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Greg\AppData\Local\Microsoft\Windows\Temporary Internet Files\Content.IE5\92F37IVZ\do_not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08" y="3583068"/>
            <a:ext cx="1524000" cy="14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b="1" dirty="0"/>
              <a:t>Serial</a:t>
            </a:r>
            <a:r>
              <a:rPr lang="en-US" dirty="0"/>
              <a:t> &amp; </a:t>
            </a:r>
            <a:r>
              <a:rPr lang="en-US" b="1" dirty="0"/>
              <a:t>TCP Protocols </a:t>
            </a:r>
            <a:r>
              <a:rPr lang="en-US" dirty="0"/>
              <a:t>are </a:t>
            </a:r>
            <a:r>
              <a:rPr lang="en-US" u="sng" dirty="0"/>
              <a:t>streams</a:t>
            </a:r>
            <a:r>
              <a:rPr lang="en-US" dirty="0"/>
              <a:t> of data</a:t>
            </a:r>
          </a:p>
          <a:p>
            <a:r>
              <a:rPr lang="en-US" b="1" dirty="0"/>
              <a:t>Serial</a:t>
            </a:r>
            <a:r>
              <a:rPr lang="en-US" dirty="0"/>
              <a:t> medium is usually a private conversation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945007"/>
            <a:ext cx="17145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300" y="4097407"/>
            <a:ext cx="1714500" cy="2114550"/>
          </a:xfrm>
          <a:prstGeom prst="rect">
            <a:avLst/>
          </a:prstGeom>
        </p:spPr>
      </p:pic>
      <p:sp>
        <p:nvSpPr>
          <p:cNvPr id="6" name="&quot;I need...&quot;"/>
          <p:cNvSpPr/>
          <p:nvPr/>
        </p:nvSpPr>
        <p:spPr>
          <a:xfrm>
            <a:off x="3124200" y="2723370"/>
            <a:ext cx="2204132" cy="877246"/>
          </a:xfrm>
          <a:prstGeom prst="wedgeRoundRectCallout">
            <a:avLst>
              <a:gd name="adj1" fmla="val -68306"/>
              <a:gd name="adj2" fmla="val 10828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need to give you the latest data on the weather.</a:t>
            </a:r>
          </a:p>
        </p:txBody>
      </p:sp>
      <p:sp>
        <p:nvSpPr>
          <p:cNvPr id="20" name="What type..."/>
          <p:cNvSpPr/>
          <p:nvPr/>
        </p:nvSpPr>
        <p:spPr>
          <a:xfrm>
            <a:off x="3425038" y="5334711"/>
            <a:ext cx="2204132" cy="877246"/>
          </a:xfrm>
          <a:prstGeom prst="wedgeRoundRectCallout">
            <a:avLst>
              <a:gd name="adj1" fmla="val -21714"/>
              <a:gd name="adj2" fmla="val 3932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ENGINEERING: What type of data will be sent?</a:t>
            </a:r>
          </a:p>
        </p:txBody>
      </p:sp>
      <p:sp>
        <p:nvSpPr>
          <p:cNvPr id="13" name="&quot;OK, but...&quot;"/>
          <p:cNvSpPr/>
          <p:nvPr/>
        </p:nvSpPr>
        <p:spPr>
          <a:xfrm>
            <a:off x="3815668" y="2729329"/>
            <a:ext cx="2204132" cy="877246"/>
          </a:xfrm>
          <a:prstGeom prst="wedgeRoundRectCallout">
            <a:avLst>
              <a:gd name="adj1" fmla="val 68278"/>
              <a:gd name="adj2" fmla="val 11790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but don’t talk too slow; I’ve got other things to do.</a:t>
            </a:r>
          </a:p>
        </p:txBody>
      </p:sp>
      <p:sp>
        <p:nvSpPr>
          <p:cNvPr id="21" name="How is..."/>
          <p:cNvSpPr/>
          <p:nvPr/>
        </p:nvSpPr>
        <p:spPr>
          <a:xfrm>
            <a:off x="3422690" y="5360499"/>
            <a:ext cx="2204132" cy="877246"/>
          </a:xfrm>
          <a:prstGeom prst="wedgeRoundRectCallout">
            <a:avLst>
              <a:gd name="adj1" fmla="val -21714"/>
              <a:gd name="adj2" fmla="val 3932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ENGINEERING: How is the data transmitted?</a:t>
            </a:r>
          </a:p>
        </p:txBody>
      </p:sp>
      <p:sp>
        <p:nvSpPr>
          <p:cNvPr id="14" name="&quot;OK. I will...&quot;"/>
          <p:cNvSpPr/>
          <p:nvPr/>
        </p:nvSpPr>
        <p:spPr>
          <a:xfrm>
            <a:off x="3135920" y="2701193"/>
            <a:ext cx="2204132" cy="877246"/>
          </a:xfrm>
          <a:prstGeom prst="wedgeRoundRectCallout">
            <a:avLst>
              <a:gd name="adj1" fmla="val -68306"/>
              <a:gd name="adj2" fmla="val 10828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OK. I will talk at this rate and only to you.</a:t>
            </a:r>
          </a:p>
        </p:txBody>
      </p:sp>
      <p:sp>
        <p:nvSpPr>
          <p:cNvPr id="16" name="&quot;How will...&quot;"/>
          <p:cNvSpPr/>
          <p:nvPr/>
        </p:nvSpPr>
        <p:spPr>
          <a:xfrm>
            <a:off x="3624090" y="2741049"/>
            <a:ext cx="2667000" cy="877246"/>
          </a:xfrm>
          <a:prstGeom prst="wedgeRoundRectCallout">
            <a:avLst>
              <a:gd name="adj1" fmla="val 55091"/>
              <a:gd name="adj2" fmla="val 11630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will I know when the conversation is complete?</a:t>
            </a:r>
          </a:p>
        </p:txBody>
      </p:sp>
      <p:sp>
        <p:nvSpPr>
          <p:cNvPr id="22" name="How will..."/>
          <p:cNvSpPr/>
          <p:nvPr/>
        </p:nvSpPr>
        <p:spPr>
          <a:xfrm>
            <a:off x="3434410" y="5358151"/>
            <a:ext cx="2204132" cy="877246"/>
          </a:xfrm>
          <a:prstGeom prst="wedgeRoundRectCallout">
            <a:avLst>
              <a:gd name="adj1" fmla="val -21714"/>
              <a:gd name="adj2" fmla="val 3932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ENGINEERING: How will the data end?</a:t>
            </a:r>
          </a:p>
        </p:txBody>
      </p:sp>
      <p:sp>
        <p:nvSpPr>
          <p:cNvPr id="17" name="&quot;I'll say...&quot;"/>
          <p:cNvSpPr/>
          <p:nvPr/>
        </p:nvSpPr>
        <p:spPr>
          <a:xfrm>
            <a:off x="3124200" y="2701193"/>
            <a:ext cx="2204132" cy="877246"/>
          </a:xfrm>
          <a:prstGeom prst="wedgeRoundRectCallout">
            <a:avLst>
              <a:gd name="adj1" fmla="val -68306"/>
              <a:gd name="adj2" fmla="val 10828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say ‘bye’.</a:t>
            </a:r>
          </a:p>
        </p:txBody>
      </p:sp>
      <p:sp>
        <p:nvSpPr>
          <p:cNvPr id="23" name="&quot;I'm only...&quot;"/>
          <p:cNvSpPr/>
          <p:nvPr/>
        </p:nvSpPr>
        <p:spPr>
          <a:xfrm>
            <a:off x="3107784" y="2712913"/>
            <a:ext cx="2204132" cy="877246"/>
          </a:xfrm>
          <a:prstGeom prst="wedgeRoundRectCallout">
            <a:avLst>
              <a:gd name="adj1" fmla="val -68306"/>
              <a:gd name="adj2" fmla="val 1082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only going to give you 5 data points.</a:t>
            </a:r>
          </a:p>
        </p:txBody>
      </p:sp>
      <p:sp>
        <p:nvSpPr>
          <p:cNvPr id="18" name="&quot;OK, I'm...&quot;"/>
          <p:cNvSpPr/>
          <p:nvPr/>
        </p:nvSpPr>
        <p:spPr>
          <a:xfrm>
            <a:off x="3869592" y="2757465"/>
            <a:ext cx="2204132" cy="877246"/>
          </a:xfrm>
          <a:prstGeom prst="wedgeRoundRectCallout">
            <a:avLst>
              <a:gd name="adj1" fmla="val 68278"/>
              <a:gd name="adj2" fmla="val 11790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I’m listening…</a:t>
            </a:r>
          </a:p>
        </p:txBody>
      </p:sp>
      <p:sp>
        <p:nvSpPr>
          <p:cNvPr id="24" name="IMPLIMENTATION: Partner..."/>
          <p:cNvSpPr/>
          <p:nvPr/>
        </p:nvSpPr>
        <p:spPr>
          <a:xfrm>
            <a:off x="3307087" y="5324451"/>
            <a:ext cx="2435338" cy="912865"/>
          </a:xfrm>
          <a:prstGeom prst="wedgeRoundRectCallout">
            <a:avLst>
              <a:gd name="adj1" fmla="val -21714"/>
              <a:gd name="adj2" fmla="val 3932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IMPLIMENTATION: Partner listens.</a:t>
            </a:r>
          </a:p>
        </p:txBody>
      </p:sp>
      <p:sp>
        <p:nvSpPr>
          <p:cNvPr id="19" name="&quot;&lt;stream of...&quot;"/>
          <p:cNvSpPr/>
          <p:nvPr/>
        </p:nvSpPr>
        <p:spPr>
          <a:xfrm>
            <a:off x="3093716" y="2735189"/>
            <a:ext cx="2204132" cy="877246"/>
          </a:xfrm>
          <a:prstGeom prst="wedgeRoundRectCallout">
            <a:avLst>
              <a:gd name="adj1" fmla="val -68306"/>
              <a:gd name="adj2" fmla="val 10828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Stream of weather data…</a:t>
            </a:r>
          </a:p>
        </p:txBody>
      </p:sp>
      <p:sp>
        <p:nvSpPr>
          <p:cNvPr id="25" name="&quot;Bye&quot;"/>
          <p:cNvSpPr/>
          <p:nvPr/>
        </p:nvSpPr>
        <p:spPr>
          <a:xfrm>
            <a:off x="3035096" y="2760977"/>
            <a:ext cx="2204132" cy="877246"/>
          </a:xfrm>
          <a:prstGeom prst="wedgeRoundRectCallout">
            <a:avLst>
              <a:gd name="adj1" fmla="val -68306"/>
              <a:gd name="adj2" fmla="val 10828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Bye</a:t>
            </a:r>
          </a:p>
        </p:txBody>
      </p:sp>
      <p:sp>
        <p:nvSpPr>
          <p:cNvPr id="26" name="IMPLIMENTATION: Transfer"/>
          <p:cNvSpPr/>
          <p:nvPr/>
        </p:nvSpPr>
        <p:spPr>
          <a:xfrm>
            <a:off x="3318807" y="5334197"/>
            <a:ext cx="2435338" cy="912865"/>
          </a:xfrm>
          <a:prstGeom prst="wedgeRoundRectCallout">
            <a:avLst>
              <a:gd name="adj1" fmla="val -21714"/>
              <a:gd name="adj2" fmla="val 3932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IMPLIMENTATION: Transfer complete</a:t>
            </a:r>
          </a:p>
        </p:txBody>
      </p:sp>
      <p:sp>
        <p:nvSpPr>
          <p:cNvPr id="27" name="&quot;Thanks&quot;"/>
          <p:cNvSpPr/>
          <p:nvPr/>
        </p:nvSpPr>
        <p:spPr>
          <a:xfrm>
            <a:off x="3891868" y="2777393"/>
            <a:ext cx="2204132" cy="877246"/>
          </a:xfrm>
          <a:prstGeom prst="wedgeRoundRectCallout">
            <a:avLst>
              <a:gd name="adj1" fmla="val 68278"/>
              <a:gd name="adj2" fmla="val 11790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Thanks.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072" y="4114764"/>
            <a:ext cx="1714500" cy="2114550"/>
          </a:xfrm>
          <a:prstGeom prst="rect">
            <a:avLst/>
          </a:prstGeom>
        </p:spPr>
      </p:pic>
      <p:sp>
        <p:nvSpPr>
          <p:cNvPr id="29" name="IMPLIMENTATION: (Processes)"/>
          <p:cNvSpPr/>
          <p:nvPr/>
        </p:nvSpPr>
        <p:spPr>
          <a:xfrm>
            <a:off x="3326067" y="5335535"/>
            <a:ext cx="2435338" cy="912865"/>
          </a:xfrm>
          <a:prstGeom prst="wedgeRoundRectCallout">
            <a:avLst>
              <a:gd name="adj1" fmla="val -21714"/>
              <a:gd name="adj2" fmla="val 3932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IMPLIMENTATION: (Processes data)</a:t>
            </a:r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6" grpId="0" animBg="1"/>
      <p:bldP spid="6" grpId="1" animBg="1"/>
      <p:bldP spid="20" grpId="0" animBg="1"/>
      <p:bldP spid="20" grpId="1" animBg="1"/>
      <p:bldP spid="13" grpId="0" animBg="1"/>
      <p:bldP spid="13" grpId="1" animBg="1"/>
      <p:bldP spid="21" grpId="0" animBg="1"/>
      <p:bldP spid="21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17" grpId="0" animBg="1"/>
      <p:bldP spid="17" grpId="1" animBg="1"/>
      <p:bldP spid="23" grpId="0" animBg="1"/>
      <p:bldP spid="23" grpId="1" animBg="1"/>
      <p:bldP spid="18" grpId="0" animBg="1"/>
      <p:bldP spid="18" grpId="1" animBg="1"/>
      <p:bldP spid="24" grpId="0" animBg="1"/>
      <p:bldP spid="24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Custom </a:t>
            </a:r>
            <a:r>
              <a:rPr lang="en-US" dirty="0" smtClean="0"/>
              <a:t>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b="1" dirty="0" smtClean="0"/>
              <a:t>TCP Protocol</a:t>
            </a:r>
            <a:r>
              <a:rPr lang="en-US" dirty="0" smtClean="0"/>
              <a:t> </a:t>
            </a:r>
            <a:r>
              <a:rPr lang="en-US" dirty="0"/>
              <a:t>medium is </a:t>
            </a:r>
            <a:r>
              <a:rPr lang="en-US" dirty="0" smtClean="0"/>
              <a:t>a </a:t>
            </a:r>
            <a:r>
              <a:rPr lang="en-US" dirty="0"/>
              <a:t>network</a:t>
            </a:r>
          </a:p>
          <a:p>
            <a:r>
              <a:rPr lang="en-US" b="1" dirty="0"/>
              <a:t>TCP</a:t>
            </a:r>
            <a:r>
              <a:rPr lang="en-US" dirty="0"/>
              <a:t> is connection-based </a:t>
            </a:r>
            <a:r>
              <a:rPr lang="en-US" dirty="0" smtClean="0"/>
              <a:t>protocol</a:t>
            </a:r>
            <a:endParaRPr lang="en-US" dirty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99" y="2697746"/>
            <a:ext cx="791401" cy="1046408"/>
          </a:xfrm>
          <a:prstGeom prst="rect">
            <a:avLst/>
          </a:prstGeom>
        </p:spPr>
      </p:pic>
      <p:pic>
        <p:nvPicPr>
          <p:cNvPr id="5" name="Woma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130" y="2767242"/>
            <a:ext cx="788670" cy="972693"/>
          </a:xfrm>
          <a:prstGeom prst="rect">
            <a:avLst/>
          </a:prstGeom>
        </p:spPr>
      </p:pic>
      <p:pic>
        <p:nvPicPr>
          <p:cNvPr id="3" name="M-Pho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3591"/>
            <a:ext cx="616344" cy="616344"/>
          </a:xfrm>
          <a:prstGeom prst="rect">
            <a:avLst/>
          </a:prstGeom>
        </p:spPr>
      </p:pic>
      <p:pic>
        <p:nvPicPr>
          <p:cNvPr id="8" name="W-Pho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89" y="3093096"/>
            <a:ext cx="646838" cy="646838"/>
          </a:xfrm>
          <a:prstGeom prst="rect">
            <a:avLst/>
          </a:prstGeom>
        </p:spPr>
      </p:pic>
      <p:sp>
        <p:nvSpPr>
          <p:cNvPr id="12" name="Dial"/>
          <p:cNvSpPr/>
          <p:nvPr/>
        </p:nvSpPr>
        <p:spPr>
          <a:xfrm>
            <a:off x="2286000" y="2895600"/>
            <a:ext cx="1143000" cy="84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Dial</a:t>
            </a:r>
          </a:p>
        </p:txBody>
      </p:sp>
      <p:sp>
        <p:nvSpPr>
          <p:cNvPr id="37" name="Ring"/>
          <p:cNvSpPr/>
          <p:nvPr/>
        </p:nvSpPr>
        <p:spPr>
          <a:xfrm>
            <a:off x="5410200" y="2895599"/>
            <a:ext cx="1202662" cy="84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Ring</a:t>
            </a:r>
          </a:p>
        </p:txBody>
      </p:sp>
      <p:cxnSp>
        <p:nvCxnSpPr>
          <p:cNvPr id="39" name="--&gt; Call"/>
          <p:cNvCxnSpPr/>
          <p:nvPr/>
        </p:nvCxnSpPr>
        <p:spPr>
          <a:xfrm>
            <a:off x="3581400" y="3276600"/>
            <a:ext cx="1676400" cy="0"/>
          </a:xfrm>
          <a:prstGeom prst="straightConnector1">
            <a:avLst/>
          </a:prstGeom>
          <a:ln w="50800" cap="rnd">
            <a:solidFill>
              <a:srgbClr val="FF0000"/>
            </a:solidFill>
            <a:prstDash val="sysDash"/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-(A &quot;connection&quot; must...)"/>
          <p:cNvSpPr/>
          <p:nvPr/>
        </p:nvSpPr>
        <p:spPr>
          <a:xfrm>
            <a:off x="727633" y="4266468"/>
            <a:ext cx="4259734" cy="1443755"/>
          </a:xfrm>
          <a:prstGeom prst="wedgeRoundRectCallout">
            <a:avLst>
              <a:gd name="adj1" fmla="val 40812"/>
              <a:gd name="adj2" fmla="val -11783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“connection” must be established before a conversation can take place. The client (man) must call the server (woman). One is initiating and the other is listening.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--&gt; Connection"/>
          <p:cNvCxnSpPr/>
          <p:nvPr/>
        </p:nvCxnSpPr>
        <p:spPr>
          <a:xfrm>
            <a:off x="2216544" y="3276600"/>
            <a:ext cx="4432145" cy="0"/>
          </a:xfrm>
          <a:prstGeom prst="line">
            <a:avLst/>
          </a:prstGeom>
          <a:ln w="31750" cap="rnd">
            <a:solidFill>
              <a:srgbClr val="00B05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-(Hello)"/>
          <p:cNvSpPr/>
          <p:nvPr/>
        </p:nvSpPr>
        <p:spPr>
          <a:xfrm>
            <a:off x="5753556" y="3781759"/>
            <a:ext cx="1028244" cy="409241"/>
          </a:xfrm>
          <a:prstGeom prst="wedgeRoundRectCallout">
            <a:avLst>
              <a:gd name="adj1" fmla="val 100119"/>
              <a:gd name="adj2" fmla="val -7043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Hello?</a:t>
            </a:r>
            <a:endParaRPr lang="en-US" dirty="0"/>
          </a:p>
        </p:txBody>
      </p:sp>
      <p:sp>
        <p:nvSpPr>
          <p:cNvPr id="25" name="-(Can we talk?)"/>
          <p:cNvSpPr/>
          <p:nvPr/>
        </p:nvSpPr>
        <p:spPr>
          <a:xfrm>
            <a:off x="2286000" y="3781758"/>
            <a:ext cx="1505451" cy="409241"/>
          </a:xfrm>
          <a:prstGeom prst="wedgeRoundRectCallout">
            <a:avLst>
              <a:gd name="adj1" fmla="val -83346"/>
              <a:gd name="adj2" fmla="val -576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we talk?</a:t>
            </a:r>
            <a:endParaRPr lang="en-US" dirty="0"/>
          </a:p>
        </p:txBody>
      </p:sp>
      <p:pic>
        <p:nvPicPr>
          <p:cNvPr id="30" name="M-Pho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72" y="4287202"/>
            <a:ext cx="646838" cy="646838"/>
          </a:xfrm>
          <a:prstGeom prst="rect">
            <a:avLst/>
          </a:prstGeom>
        </p:spPr>
      </p:pic>
      <p:sp>
        <p:nvSpPr>
          <p:cNvPr id="26" name="-(I'm sorry, but...)"/>
          <p:cNvSpPr/>
          <p:nvPr/>
        </p:nvSpPr>
        <p:spPr>
          <a:xfrm>
            <a:off x="4572000" y="3733800"/>
            <a:ext cx="2003757" cy="877246"/>
          </a:xfrm>
          <a:prstGeom prst="wedgeRoundRectCallout">
            <a:avLst>
              <a:gd name="adj1" fmla="val 85465"/>
              <a:gd name="adj2" fmla="val -5482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sorry, but I’m pretty busy at the moment.</a:t>
            </a:r>
            <a:endParaRPr lang="en-US" dirty="0"/>
          </a:p>
        </p:txBody>
      </p:sp>
      <p:sp>
        <p:nvSpPr>
          <p:cNvPr id="27" name="-(OK. I'll call...)"/>
          <p:cNvSpPr/>
          <p:nvPr/>
        </p:nvSpPr>
        <p:spPr>
          <a:xfrm>
            <a:off x="2286000" y="3761257"/>
            <a:ext cx="1505451" cy="659087"/>
          </a:xfrm>
          <a:prstGeom prst="wedgeRoundRectCallout">
            <a:avLst>
              <a:gd name="adj1" fmla="val -83346"/>
              <a:gd name="adj2" fmla="val -576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OK. I’ll call you later.</a:t>
            </a:r>
            <a:endParaRPr lang="en-US" dirty="0"/>
          </a:p>
        </p:txBody>
      </p:sp>
      <p:pic>
        <p:nvPicPr>
          <p:cNvPr id="1026" name="Ma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27" y="3896469"/>
            <a:ext cx="790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ial"/>
          <p:cNvSpPr/>
          <p:nvPr/>
        </p:nvSpPr>
        <p:spPr>
          <a:xfrm>
            <a:off x="2290657" y="4108665"/>
            <a:ext cx="1143000" cy="84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Dial</a:t>
            </a:r>
          </a:p>
        </p:txBody>
      </p:sp>
      <p:sp>
        <p:nvSpPr>
          <p:cNvPr id="38" name="Ring"/>
          <p:cNvSpPr/>
          <p:nvPr/>
        </p:nvSpPr>
        <p:spPr>
          <a:xfrm>
            <a:off x="5414857" y="4108664"/>
            <a:ext cx="1202662" cy="844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Ring</a:t>
            </a:r>
          </a:p>
        </p:txBody>
      </p:sp>
      <p:cxnSp>
        <p:nvCxnSpPr>
          <p:cNvPr id="40" name="--&gt; Call"/>
          <p:cNvCxnSpPr/>
          <p:nvPr/>
        </p:nvCxnSpPr>
        <p:spPr>
          <a:xfrm>
            <a:off x="3586057" y="4489665"/>
            <a:ext cx="1676400" cy="0"/>
          </a:xfrm>
          <a:prstGeom prst="straightConnector1">
            <a:avLst/>
          </a:prstGeom>
          <a:ln w="50800" cap="rnd">
            <a:solidFill>
              <a:srgbClr val="FF0000"/>
            </a:solidFill>
            <a:prstDash val="sysDash"/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--&gt; Connection"/>
          <p:cNvCxnSpPr/>
          <p:nvPr/>
        </p:nvCxnSpPr>
        <p:spPr>
          <a:xfrm>
            <a:off x="2221201" y="4489665"/>
            <a:ext cx="4432145" cy="0"/>
          </a:xfrm>
          <a:prstGeom prst="line">
            <a:avLst/>
          </a:prstGeom>
          <a:ln w="31750" cap="rnd">
            <a:solidFill>
              <a:srgbClr val="00B05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-(Hello)"/>
          <p:cNvSpPr/>
          <p:nvPr/>
        </p:nvSpPr>
        <p:spPr>
          <a:xfrm>
            <a:off x="5753556" y="4913954"/>
            <a:ext cx="1028244" cy="409241"/>
          </a:xfrm>
          <a:prstGeom prst="wedgeRoundRectCallout">
            <a:avLst>
              <a:gd name="adj1" fmla="val 100119"/>
              <a:gd name="adj2" fmla="val -7043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Hello?</a:t>
            </a:r>
            <a:endParaRPr lang="en-US" dirty="0"/>
          </a:p>
        </p:txBody>
      </p:sp>
      <p:sp>
        <p:nvSpPr>
          <p:cNvPr id="43" name="-(Can we talk?)"/>
          <p:cNvSpPr/>
          <p:nvPr/>
        </p:nvSpPr>
        <p:spPr>
          <a:xfrm>
            <a:off x="2286000" y="4913953"/>
            <a:ext cx="1505451" cy="409241"/>
          </a:xfrm>
          <a:prstGeom prst="wedgeRoundRectCallout">
            <a:avLst>
              <a:gd name="adj1" fmla="val -83346"/>
              <a:gd name="adj2" fmla="val -576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we talk?</a:t>
            </a:r>
            <a:endParaRPr lang="en-US" dirty="0"/>
          </a:p>
        </p:txBody>
      </p:sp>
      <p:sp>
        <p:nvSpPr>
          <p:cNvPr id="44" name="-(Sure. What's up?)"/>
          <p:cNvSpPr/>
          <p:nvPr/>
        </p:nvSpPr>
        <p:spPr>
          <a:xfrm>
            <a:off x="4778043" y="4924759"/>
            <a:ext cx="2003757" cy="409241"/>
          </a:xfrm>
          <a:prstGeom prst="wedgeRoundRectCallout">
            <a:avLst>
              <a:gd name="adj1" fmla="val 75469"/>
              <a:gd name="adj2" fmla="val -7468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Sure. What’s up?</a:t>
            </a:r>
            <a:endParaRPr lang="en-US" dirty="0"/>
          </a:p>
        </p:txBody>
      </p:sp>
      <p:sp>
        <p:nvSpPr>
          <p:cNvPr id="45" name="-(starts conversation)"/>
          <p:cNvSpPr/>
          <p:nvPr/>
        </p:nvSpPr>
        <p:spPr>
          <a:xfrm>
            <a:off x="2286000" y="4909709"/>
            <a:ext cx="2667000" cy="372037"/>
          </a:xfrm>
          <a:prstGeom prst="wedgeRoundRectCallout">
            <a:avLst>
              <a:gd name="adj1" fmla="val -69504"/>
              <a:gd name="adj2" fmla="val -55358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&lt;starts conversation&gt;</a:t>
            </a:r>
            <a:endParaRPr lang="en-US" dirty="0"/>
          </a:p>
        </p:txBody>
      </p:sp>
      <p:sp>
        <p:nvSpPr>
          <p:cNvPr id="46" name="-(The conversation is...)"/>
          <p:cNvSpPr/>
          <p:nvPr/>
        </p:nvSpPr>
        <p:spPr>
          <a:xfrm>
            <a:off x="4488180" y="5512413"/>
            <a:ext cx="3520440" cy="1193187"/>
          </a:xfrm>
          <a:prstGeom prst="wedgeRoundRectCallout">
            <a:avLst>
              <a:gd name="adj1" fmla="val -44217"/>
              <a:gd name="adj2" fmla="val -8098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conversation is delimited because both parties will agree on when it is over and say, “Bye”, just like serial </a:t>
            </a:r>
            <a:r>
              <a:rPr lang="en-US" dirty="0" err="1" smtClean="0">
                <a:solidFill>
                  <a:schemeClr val="tx1"/>
                </a:solidFill>
              </a:rPr>
              <a:t>comms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566E-8 L -0.00086 0.170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51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3958E-6 L -0.00035 0.169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2" grpId="0" animBg="1"/>
      <p:bldP spid="12" grpId="1" animBg="1"/>
      <p:bldP spid="37" grpId="0" animBg="1"/>
      <p:bldP spid="37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Custom </a:t>
            </a:r>
            <a:r>
              <a:rPr lang="en-US" dirty="0" smtClean="0"/>
              <a:t>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b="1" dirty="0" smtClean="0"/>
              <a:t>UDP Protocol</a:t>
            </a:r>
            <a:r>
              <a:rPr lang="en-US" dirty="0" smtClean="0"/>
              <a:t> </a:t>
            </a:r>
            <a:r>
              <a:rPr lang="en-US" dirty="0"/>
              <a:t>medium is </a:t>
            </a:r>
            <a:r>
              <a:rPr lang="en-US" dirty="0" smtClean="0"/>
              <a:t>also a </a:t>
            </a:r>
            <a:r>
              <a:rPr lang="en-US" dirty="0"/>
              <a:t>network</a:t>
            </a:r>
          </a:p>
          <a:p>
            <a:r>
              <a:rPr lang="en-US" b="1" dirty="0" smtClean="0"/>
              <a:t>UDP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connectionless protocol</a:t>
            </a:r>
          </a:p>
          <a:p>
            <a:r>
              <a:rPr lang="en-US" dirty="0" smtClean="0"/>
              <a:t>Since no connection is needed, no resources </a:t>
            </a:r>
            <a:br>
              <a:rPr lang="en-US" dirty="0" smtClean="0"/>
            </a:br>
            <a:r>
              <a:rPr lang="en-US" dirty="0" smtClean="0"/>
              <a:t>(i.e. cellphone) are monopolized</a:t>
            </a:r>
            <a:endParaRPr lang="en-US" dirty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3485759"/>
            <a:ext cx="1219200" cy="1612053"/>
          </a:xfrm>
          <a:prstGeom prst="rect">
            <a:avLst/>
          </a:prstGeom>
        </p:spPr>
      </p:pic>
      <p:pic>
        <p:nvPicPr>
          <p:cNvPr id="5" name="Woma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130" y="3555256"/>
            <a:ext cx="1216182" cy="1499958"/>
          </a:xfrm>
          <a:prstGeom prst="rect">
            <a:avLst/>
          </a:prstGeom>
        </p:spPr>
      </p:pic>
      <p:pic>
        <p:nvPicPr>
          <p:cNvPr id="2050" name="No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11686"/>
            <a:ext cx="1320330" cy="13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-(A &quot;connection&quot; must...)"/>
          <p:cNvSpPr/>
          <p:nvPr/>
        </p:nvSpPr>
        <p:spPr>
          <a:xfrm>
            <a:off x="3429000" y="5360014"/>
            <a:ext cx="3200400" cy="1193186"/>
          </a:xfrm>
          <a:prstGeom prst="wedgeRoundRectCallout">
            <a:avLst>
              <a:gd name="adj1" fmla="val 37959"/>
              <a:gd name="adj2" fmla="val -787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“connection” is not necessary. The client (man) simply sends a message to the server (woman).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3241E-6 L 0.43611 -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93528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 smtClean="0"/>
              <a:t>TCP Client (Master/Initiator)</a:t>
            </a:r>
            <a:endParaRPr lang="en-US" dirty="0"/>
          </a:p>
          <a:p>
            <a:pPr lvl="1"/>
            <a:r>
              <a:rPr lang="en-US" dirty="0"/>
              <a:t>Do-more CPU with </a:t>
            </a:r>
            <a:r>
              <a:rPr lang="en-US" dirty="0" smtClean="0"/>
              <a:t>built-in Ethernet port</a:t>
            </a:r>
            <a:endParaRPr lang="en-US" dirty="0"/>
          </a:p>
          <a:p>
            <a:pPr lvl="2"/>
            <a:r>
              <a:rPr lang="en-US" dirty="0" smtClean="0"/>
              <a:t>Must create a TCP Client Device</a:t>
            </a:r>
            <a:endParaRPr lang="en-US" dirty="0"/>
          </a:p>
          <a:p>
            <a:pPr lvl="3"/>
            <a:r>
              <a:rPr lang="en-US" dirty="0"/>
              <a:t>Use </a:t>
            </a:r>
            <a:r>
              <a:rPr lang="en-US" i="1" dirty="0" smtClean="0"/>
              <a:t>Device Configuration </a:t>
            </a:r>
            <a:r>
              <a:rPr lang="en-US" dirty="0" smtClean="0"/>
              <a:t>&amp; &lt;New Device&gt; button </a:t>
            </a:r>
            <a:r>
              <a:rPr lang="en-US" dirty="0" smtClean="0">
                <a:sym typeface="Wingdings" panose="05000000000000000000" pitchFamily="2" charset="2"/>
              </a:rPr>
              <a:t> “TCP Client”, press &lt;OK&gt; button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Give it a Device Name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the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OPENTCP</a:t>
            </a:r>
            <a:r>
              <a:rPr lang="en-US" dirty="0" smtClean="0">
                <a:sym typeface="Wingdings" panose="05000000000000000000" pitchFamily="2" charset="2"/>
              </a:rPr>
              <a:t> instruction to establish connection to partner (Server/Slave)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STREAMOUT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STREAMIN</a:t>
            </a:r>
            <a:r>
              <a:rPr lang="en-US" dirty="0" smtClean="0">
                <a:sym typeface="Wingdings" panose="05000000000000000000" pitchFamily="2" charset="2"/>
              </a:rPr>
              <a:t> instructions to send/receive data to/from partner (Server/Slave)</a:t>
            </a:r>
          </a:p>
        </p:txBody>
      </p:sp>
      <p:pic>
        <p:nvPicPr>
          <p:cNvPr id="3" name="New Device Cli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241"/>
            <a:ext cx="4562475" cy="25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dit Cli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336884"/>
            <a:ext cx="2400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4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93528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 smtClean="0"/>
              <a:t>TCP Server (Slave/Listener)</a:t>
            </a:r>
            <a:endParaRPr lang="en-US" dirty="0"/>
          </a:p>
          <a:p>
            <a:pPr lvl="1"/>
            <a:r>
              <a:rPr lang="en-US" dirty="0"/>
              <a:t>Do-more CPU with </a:t>
            </a:r>
            <a:r>
              <a:rPr lang="en-US" dirty="0" smtClean="0"/>
              <a:t>built-in Ethernet port</a:t>
            </a:r>
            <a:endParaRPr lang="en-US" dirty="0"/>
          </a:p>
          <a:p>
            <a:pPr lvl="2"/>
            <a:r>
              <a:rPr lang="en-US" dirty="0" smtClean="0"/>
              <a:t>Must create a TCP Server Device</a:t>
            </a:r>
            <a:endParaRPr lang="en-US" dirty="0"/>
          </a:p>
          <a:p>
            <a:pPr lvl="3"/>
            <a:r>
              <a:rPr lang="en-US" dirty="0"/>
              <a:t>Use </a:t>
            </a:r>
            <a:r>
              <a:rPr lang="en-US" i="1" dirty="0" smtClean="0"/>
              <a:t>Device Configuration </a:t>
            </a:r>
            <a:r>
              <a:rPr lang="en-US" dirty="0" smtClean="0"/>
              <a:t>&amp; &lt;New Device&gt; button </a:t>
            </a:r>
            <a:r>
              <a:rPr lang="en-US" dirty="0" smtClean="0">
                <a:sym typeface="Wingdings" panose="05000000000000000000" pitchFamily="2" charset="2"/>
              </a:rPr>
              <a:t> “TCP Server”, press &lt;OK&gt; button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Give it a Device Name &amp; TCP Port number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the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TCPLISTEN</a:t>
            </a:r>
            <a:r>
              <a:rPr lang="en-US" dirty="0" smtClean="0">
                <a:sym typeface="Wingdings" panose="05000000000000000000" pitchFamily="2" charset="2"/>
              </a:rPr>
              <a:t> instruction to listen for connection request from partner (Client/Master)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STREAMIN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STREAMOUT</a:t>
            </a:r>
            <a:r>
              <a:rPr lang="en-US" dirty="0" smtClean="0">
                <a:sym typeface="Wingdings" panose="05000000000000000000" pitchFamily="2" charset="2"/>
              </a:rPr>
              <a:t> instructions to send/receive data to/from partner (Client/Master)</a:t>
            </a:r>
          </a:p>
        </p:txBody>
      </p:sp>
      <p:pic>
        <p:nvPicPr>
          <p:cNvPr id="2050" name="New 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4" y="3631863"/>
            <a:ext cx="54673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Edit 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66" y="4045792"/>
            <a:ext cx="2752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4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4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Custom </a:t>
            </a:r>
            <a:r>
              <a:rPr lang="en-US" dirty="0" smtClean="0"/>
              <a:t>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47436"/>
              </p:ext>
            </p:extLst>
          </p:nvPr>
        </p:nvGraphicFramePr>
        <p:xfrm>
          <a:off x="304800" y="2352040"/>
          <a:ext cx="8458200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151081589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143892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83953866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64094938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86492831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774896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 Protocol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Client Instruction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Server Instruction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Server Member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23033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Unlimited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i="1" dirty="0" err="1">
                          <a:solidFill>
                            <a:srgbClr val="0070C0"/>
                          </a:solidFill>
                        </a:rPr>
                        <a:t>InQueue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(# of bytes)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82748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994253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OPENTCP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TCPLISTEN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6806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77558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STREAMOUT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93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UDP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Packet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packet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PACKETOUT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PACKETIN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err="1">
                          <a:solidFill>
                            <a:srgbClr val="0070C0"/>
                          </a:solidFill>
                        </a:rPr>
                        <a:t>PacketAvailable</a:t>
                      </a:r>
                      <a:endParaRPr lang="en-US" sz="1600" b="1" i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(bit)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76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5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Custom TCP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@MyTCPClient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MyTCPClient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Master)</a:t>
            </a:r>
            <a:endParaRPr lang="en-US" dirty="0"/>
          </a:p>
        </p:txBody>
      </p:sp>
      <p:sp>
        <p:nvSpPr>
          <p:cNvPr id="16" name="@MyTCPServer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MyTCPServer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Slave)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PENTCP"/>
          <p:cNvSpPr/>
          <p:nvPr/>
        </p:nvSpPr>
        <p:spPr>
          <a:xfrm>
            <a:off x="990600" y="5687455"/>
            <a:ext cx="1847850" cy="48474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OPENTCP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CPLISTEN"/>
          <p:cNvSpPr/>
          <p:nvPr/>
        </p:nvSpPr>
        <p:spPr>
          <a:xfrm>
            <a:off x="5907047" y="5687455"/>
            <a:ext cx="1847850" cy="48474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TCPLISTEN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-(OPENTCP must be...)"/>
          <p:cNvSpPr/>
          <p:nvPr/>
        </p:nvSpPr>
        <p:spPr>
          <a:xfrm>
            <a:off x="2924556" y="4188823"/>
            <a:ext cx="3872484" cy="986105"/>
          </a:xfrm>
          <a:prstGeom prst="wedgeRoundRectCallout">
            <a:avLst>
              <a:gd name="adj1" fmla="val -55747"/>
              <a:gd name="adj2" fmla="val 1263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OPENTCP</a:t>
            </a:r>
            <a:r>
              <a:rPr lang="en-US" dirty="0" smtClean="0">
                <a:solidFill>
                  <a:schemeClr val="tx1"/>
                </a:solidFill>
              </a:rPr>
              <a:t> must be enabled in order for the connection request to be sent to the Server/Slave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&quot;Est TCP&quot;"/>
          <p:cNvSpPr txBox="1"/>
          <p:nvPr/>
        </p:nvSpPr>
        <p:spPr>
          <a:xfrm>
            <a:off x="800100" y="234288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Establish TCP </a:t>
            </a:r>
            <a:r>
              <a:rPr lang="en-US" dirty="0" smtClean="0">
                <a:solidFill>
                  <a:srgbClr val="00FFFF"/>
                </a:solidFill>
              </a:rPr>
              <a:t>Connection</a:t>
            </a:r>
            <a:endParaRPr lang="en-US" dirty="0">
              <a:solidFill>
                <a:srgbClr val="00FFFF"/>
              </a:solidFill>
            </a:endParaRPr>
          </a:p>
        </p:txBody>
      </p:sp>
      <p:cxnSp>
        <p:nvCxnSpPr>
          <p:cNvPr id="5" name="BLK Arw Dwn (L)"/>
          <p:cNvCxnSpPr/>
          <p:nvPr/>
        </p:nvCxnSpPr>
        <p:spPr>
          <a:xfrm>
            <a:off x="31242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LK Arw Dwn (R)"/>
          <p:cNvCxnSpPr/>
          <p:nvPr/>
        </p:nvCxnSpPr>
        <p:spPr>
          <a:xfrm>
            <a:off x="55626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&quot;TCP/IP&quot;"/>
          <p:cNvSpPr txBox="1"/>
          <p:nvPr/>
        </p:nvSpPr>
        <p:spPr>
          <a:xfrm>
            <a:off x="3124200" y="14573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TCP/IP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BLU Arw SYN"/>
          <p:cNvCxnSpPr/>
          <p:nvPr/>
        </p:nvCxnSpPr>
        <p:spPr>
          <a:xfrm>
            <a:off x="3124200" y="23622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&quot;SYN&quot;"/>
          <p:cNvSpPr txBox="1"/>
          <p:nvPr/>
        </p:nvSpPr>
        <p:spPr>
          <a:xfrm>
            <a:off x="4022434" y="19928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</a:p>
        </p:txBody>
      </p:sp>
      <p:sp>
        <p:nvSpPr>
          <p:cNvPr id="31" name="-(If Server does...)"/>
          <p:cNvSpPr/>
          <p:nvPr/>
        </p:nvSpPr>
        <p:spPr>
          <a:xfrm>
            <a:off x="409575" y="3262015"/>
            <a:ext cx="2667000" cy="1524000"/>
          </a:xfrm>
          <a:prstGeom prst="wedgeRoundRectCallout">
            <a:avLst>
              <a:gd name="adj1" fmla="val 69524"/>
              <a:gd name="adj2" fmla="val -10812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Server does not respond in 15 seconds (not configurable) the </a:t>
            </a:r>
            <a:r>
              <a:rPr lang="en-US" b="1" dirty="0" smtClean="0"/>
              <a:t>OPENTCP</a:t>
            </a:r>
            <a:r>
              <a:rPr lang="en-US" dirty="0" smtClean="0"/>
              <a:t> </a:t>
            </a:r>
            <a:r>
              <a:rPr lang="en-US" dirty="0"/>
              <a:t>instruction errors out</a:t>
            </a:r>
          </a:p>
        </p:txBody>
      </p:sp>
      <p:sp>
        <p:nvSpPr>
          <p:cNvPr id="44" name="-(TCPLISTEN must be...)"/>
          <p:cNvSpPr/>
          <p:nvPr/>
        </p:nvSpPr>
        <p:spPr>
          <a:xfrm>
            <a:off x="1994916" y="4191000"/>
            <a:ext cx="3872484" cy="986105"/>
          </a:xfrm>
          <a:prstGeom prst="wedgeRoundRectCallout">
            <a:avLst>
              <a:gd name="adj1" fmla="val 54671"/>
              <a:gd name="adj2" fmla="val 1272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TCPLISTEN</a:t>
            </a:r>
            <a:r>
              <a:rPr lang="en-US" dirty="0" smtClean="0">
                <a:solidFill>
                  <a:schemeClr val="tx1"/>
                </a:solidFill>
              </a:rPr>
              <a:t> must be enabled in order for the Server (Slave) to listen for the connection request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BLU Arw SYN ACK"/>
          <p:cNvCxnSpPr/>
          <p:nvPr/>
        </p:nvCxnSpPr>
        <p:spPr>
          <a:xfrm>
            <a:off x="3124200" y="28194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N ACK"/>
          <p:cNvSpPr txBox="1"/>
          <p:nvPr/>
        </p:nvSpPr>
        <p:spPr>
          <a:xfrm>
            <a:off x="3733800" y="2450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SYN, ACK</a:t>
            </a:r>
          </a:p>
        </p:txBody>
      </p:sp>
      <p:cxnSp>
        <p:nvCxnSpPr>
          <p:cNvPr id="21" name="BLU Arw ACK"/>
          <p:cNvCxnSpPr/>
          <p:nvPr/>
        </p:nvCxnSpPr>
        <p:spPr>
          <a:xfrm>
            <a:off x="3124200" y="3276600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K"/>
          <p:cNvSpPr txBox="1"/>
          <p:nvPr/>
        </p:nvSpPr>
        <p:spPr>
          <a:xfrm>
            <a:off x="4022434" y="29072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17" name="Brace CYN"/>
          <p:cNvSpPr/>
          <p:nvPr/>
        </p:nvSpPr>
        <p:spPr>
          <a:xfrm>
            <a:off x="2552700" y="1992868"/>
            <a:ext cx="495300" cy="1371600"/>
          </a:xfrm>
          <a:prstGeom prst="leftBrace">
            <a:avLst>
              <a:gd name="adj1" fmla="val 8333"/>
              <a:gd name="adj2" fmla="val 49306"/>
            </a:avLst>
          </a:prstGeom>
          <a:ln w="31750" cap="rnd">
            <a:solidFill>
              <a:srgbClr val="00FFFF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CP Est Master"/>
          <p:cNvSpPr txBox="1"/>
          <p:nvPr/>
        </p:nvSpPr>
        <p:spPr>
          <a:xfrm>
            <a:off x="8001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</a:t>
            </a:r>
            <a:r>
              <a:rPr lang="en-US" dirty="0" smtClean="0">
                <a:solidFill>
                  <a:srgbClr val="00FFFF"/>
                </a:solidFill>
              </a:rPr>
              <a:t>Connection </a:t>
            </a:r>
            <a:r>
              <a:rPr lang="en-US" dirty="0">
                <a:solidFill>
                  <a:srgbClr val="00FFFF"/>
                </a:solidFill>
              </a:rPr>
              <a:t>Established</a:t>
            </a:r>
          </a:p>
        </p:txBody>
      </p:sp>
      <p:sp>
        <p:nvSpPr>
          <p:cNvPr id="39" name="TCP Est Slave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</a:t>
            </a:r>
            <a:r>
              <a:rPr lang="en-US" dirty="0" smtClean="0">
                <a:solidFill>
                  <a:srgbClr val="00FFFF"/>
                </a:solidFill>
              </a:rPr>
              <a:t>Connection</a:t>
            </a:r>
          </a:p>
          <a:p>
            <a:pPr algn="ctr"/>
            <a:r>
              <a:rPr lang="en-US" dirty="0" smtClean="0">
                <a:solidFill>
                  <a:srgbClr val="00FFFF"/>
                </a:solidFill>
              </a:rPr>
              <a:t>Established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3" name="Output Buffer"/>
          <p:cNvSpPr/>
          <p:nvPr/>
        </p:nvSpPr>
        <p:spPr>
          <a:xfrm>
            <a:off x="990685" y="3352800"/>
            <a:ext cx="1847850" cy="64519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Output Buffer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“TIME”&lt;CR&gt;&lt;LF&gt;</a:t>
            </a:r>
          </a:p>
        </p:txBody>
      </p:sp>
      <p:sp>
        <p:nvSpPr>
          <p:cNvPr id="72" name="BlankOut(OB)"/>
          <p:cNvSpPr/>
          <p:nvPr/>
        </p:nvSpPr>
        <p:spPr>
          <a:xfrm>
            <a:off x="1069148" y="3714226"/>
            <a:ext cx="1679864" cy="195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4" name="Input Buffer"/>
          <p:cNvSpPr/>
          <p:nvPr/>
        </p:nvSpPr>
        <p:spPr>
          <a:xfrm>
            <a:off x="5891349" y="3352800"/>
            <a:ext cx="1847850" cy="58654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Input Buffer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“TIME”&lt;CR&gt;&lt;LF&gt;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BlankOut(IB)"/>
          <p:cNvSpPr/>
          <p:nvPr/>
        </p:nvSpPr>
        <p:spPr>
          <a:xfrm>
            <a:off x="5991125" y="3663869"/>
            <a:ext cx="1679864" cy="2365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5" name="STREAMOUT"/>
          <p:cNvSpPr/>
          <p:nvPr/>
        </p:nvSpPr>
        <p:spPr>
          <a:xfrm>
            <a:off x="990685" y="4607595"/>
            <a:ext cx="1847850" cy="64519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STREAMOUT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“TIME”&lt;CR&gt;&lt;LF&gt;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6" name="-(STREAMOUT does not...)"/>
          <p:cNvSpPr/>
          <p:nvPr/>
        </p:nvSpPr>
        <p:spPr>
          <a:xfrm>
            <a:off x="3276600" y="5090862"/>
            <a:ext cx="3872484" cy="1193186"/>
          </a:xfrm>
          <a:prstGeom prst="wedgeRoundRectCallout">
            <a:avLst>
              <a:gd name="adj1" fmla="val -65038"/>
              <a:gd name="adj2" fmla="val -444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STREAMOUT</a:t>
            </a:r>
            <a:r>
              <a:rPr lang="en-US" dirty="0" smtClean="0">
                <a:solidFill>
                  <a:schemeClr val="tx1"/>
                </a:solidFill>
              </a:rPr>
              <a:t> does not send data out on the wire; it merely writes the data to the @</a:t>
            </a:r>
            <a:r>
              <a:rPr lang="en-US" dirty="0" err="1" smtClean="0">
                <a:solidFill>
                  <a:schemeClr val="tx1"/>
                </a:solidFill>
              </a:rPr>
              <a:t>MyTCPClient</a:t>
            </a:r>
            <a:r>
              <a:rPr lang="en-US" dirty="0" smtClean="0">
                <a:solidFill>
                  <a:schemeClr val="tx1"/>
                </a:solidFill>
              </a:rPr>
              <a:t> Device’s Output Buffer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--&gt;YELup1"/>
          <p:cNvCxnSpPr>
            <a:stCxn id="65" idx="0"/>
            <a:endCxn id="63" idx="2"/>
          </p:cNvCxnSpPr>
          <p:nvPr/>
        </p:nvCxnSpPr>
        <p:spPr>
          <a:xfrm flipV="1">
            <a:off x="1914610" y="3997995"/>
            <a:ext cx="0" cy="609600"/>
          </a:xfrm>
          <a:prstGeom prst="straightConnector1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-(When the @MyTCPClient...)"/>
          <p:cNvSpPr/>
          <p:nvPr/>
        </p:nvSpPr>
        <p:spPr>
          <a:xfrm>
            <a:off x="2572805" y="4572000"/>
            <a:ext cx="4259732" cy="986105"/>
          </a:xfrm>
          <a:prstGeom prst="wedgeRoundRectCallout">
            <a:avLst>
              <a:gd name="adj1" fmla="val -51544"/>
              <a:gd name="adj2" fmla="val -11758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When the @</a:t>
            </a:r>
            <a:r>
              <a:rPr lang="en-US" dirty="0" err="1" smtClean="0">
                <a:solidFill>
                  <a:schemeClr val="tx1"/>
                </a:solidFill>
              </a:rPr>
              <a:t>MyTCPClient</a:t>
            </a:r>
            <a:r>
              <a:rPr lang="en-US" dirty="0" smtClean="0">
                <a:solidFill>
                  <a:schemeClr val="tx1"/>
                </a:solidFill>
              </a:rPr>
              <a:t> Device “gets around to it”, it sends the data in its Output Buffer out on the wire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InQueue(0)"/>
          <p:cNvSpPr/>
          <p:nvPr/>
        </p:nvSpPr>
        <p:spPr>
          <a:xfrm>
            <a:off x="5898423" y="3949070"/>
            <a:ext cx="184785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</a:rPr>
              <a:t>InQueue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= 0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1" name="--&gt;GRNsend"/>
          <p:cNvCxnSpPr/>
          <p:nvPr/>
        </p:nvCxnSpPr>
        <p:spPr>
          <a:xfrm>
            <a:off x="3129912" y="39624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&quot;TIME&quot;&lt;CR&gt;&lt;LF&gt;"/>
          <p:cNvSpPr txBox="1"/>
          <p:nvPr/>
        </p:nvSpPr>
        <p:spPr>
          <a:xfrm>
            <a:off x="3196934" y="3654623"/>
            <a:ext cx="24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“TIME” &lt;CR&gt;&lt;LF&gt;</a:t>
            </a:r>
            <a:endParaRPr lang="en-US" sz="1400" b="1" dirty="0"/>
          </a:p>
        </p:txBody>
      </p:sp>
      <p:sp>
        <p:nvSpPr>
          <p:cNvPr id="78" name="-(The data goes...)"/>
          <p:cNvSpPr/>
          <p:nvPr/>
        </p:nvSpPr>
        <p:spPr>
          <a:xfrm>
            <a:off x="2016176" y="4538644"/>
            <a:ext cx="4259732" cy="1193188"/>
          </a:xfrm>
          <a:prstGeom prst="wedgeRoundRectCallout">
            <a:avLst>
              <a:gd name="adj1" fmla="val 48079"/>
              <a:gd name="adj2" fmla="val -1080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data goes into the @</a:t>
            </a:r>
            <a:r>
              <a:rPr lang="en-US" dirty="0" err="1" smtClean="0">
                <a:solidFill>
                  <a:schemeClr val="tx1"/>
                </a:solidFill>
              </a:rPr>
              <a:t>MyTCPServer</a:t>
            </a:r>
            <a:r>
              <a:rPr lang="en-US" dirty="0" smtClean="0">
                <a:solidFill>
                  <a:schemeClr val="tx1"/>
                </a:solidFill>
              </a:rPr>
              <a:t> Device’s Input Buffer where it will stay until a </a:t>
            </a:r>
            <a:r>
              <a:rPr lang="en-US" b="1" dirty="0" smtClean="0">
                <a:solidFill>
                  <a:schemeClr val="tx1"/>
                </a:solidFill>
              </a:rPr>
              <a:t>STREAMIN</a:t>
            </a:r>
            <a:r>
              <a:rPr lang="en-US" dirty="0" smtClean="0">
                <a:solidFill>
                  <a:schemeClr val="tx1"/>
                </a:solidFill>
              </a:rPr>
              <a:t> is executed to get the data 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InQueue(6)"/>
          <p:cNvSpPr/>
          <p:nvPr/>
        </p:nvSpPr>
        <p:spPr>
          <a:xfrm>
            <a:off x="5907132" y="3949070"/>
            <a:ext cx="184785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</a:rPr>
              <a:t>InQueue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= 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9" name="-(@IntSerial Device's structure...)"/>
          <p:cNvSpPr/>
          <p:nvPr/>
        </p:nvSpPr>
        <p:spPr>
          <a:xfrm>
            <a:off x="2086192" y="4809869"/>
            <a:ext cx="3872484" cy="1193188"/>
          </a:xfrm>
          <a:prstGeom prst="wedgeRoundRectCallout">
            <a:avLst>
              <a:gd name="adj1" fmla="val 55500"/>
              <a:gd name="adj2" fmla="val -10955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MyTCPServer</a:t>
            </a:r>
            <a:r>
              <a:rPr lang="en-US" dirty="0" smtClean="0">
                <a:solidFill>
                  <a:schemeClr val="tx1"/>
                </a:solidFill>
              </a:rPr>
              <a:t> Device’s structure member, </a:t>
            </a:r>
            <a:r>
              <a:rPr lang="en-US" b="1" i="1" dirty="0" err="1" smtClean="0">
                <a:solidFill>
                  <a:schemeClr val="tx1"/>
                </a:solidFill>
              </a:rPr>
              <a:t>InQueue</a:t>
            </a:r>
            <a:r>
              <a:rPr lang="en-US" dirty="0" smtClean="0">
                <a:solidFill>
                  <a:schemeClr val="tx1"/>
                </a:solidFill>
              </a:rPr>
              <a:t>, is set to indicate how many bytes are currently in the Input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STREAMIN"/>
          <p:cNvSpPr/>
          <p:nvPr/>
        </p:nvSpPr>
        <p:spPr>
          <a:xfrm>
            <a:off x="5907132" y="4572000"/>
            <a:ext cx="1847850" cy="44067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STREAMIN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0" name="Memory"/>
          <p:cNvSpPr/>
          <p:nvPr/>
        </p:nvSpPr>
        <p:spPr>
          <a:xfrm>
            <a:off x="5907132" y="5257800"/>
            <a:ext cx="184785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Memory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0" name="-(The logic for...)"/>
          <p:cNvSpPr/>
          <p:nvPr/>
        </p:nvSpPr>
        <p:spPr>
          <a:xfrm>
            <a:off x="1447800" y="3607412"/>
            <a:ext cx="4259732" cy="1193188"/>
          </a:xfrm>
          <a:prstGeom prst="wedgeRoundRectCallout">
            <a:avLst>
              <a:gd name="adj1" fmla="val 60611"/>
              <a:gd name="adj2" fmla="val 480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logic for the </a:t>
            </a:r>
            <a:r>
              <a:rPr lang="en-US" b="1" dirty="0" smtClean="0">
                <a:solidFill>
                  <a:schemeClr val="tx1"/>
                </a:solidFill>
              </a:rPr>
              <a:t>STREAMIN</a:t>
            </a:r>
            <a:r>
              <a:rPr lang="en-US" dirty="0" smtClean="0">
                <a:solidFill>
                  <a:schemeClr val="tx1"/>
                </a:solidFill>
              </a:rPr>
              <a:t> can be set to monitor the </a:t>
            </a:r>
            <a:r>
              <a:rPr lang="en-US" b="1" i="1" dirty="0" err="1" smtClean="0">
                <a:solidFill>
                  <a:schemeClr val="tx1"/>
                </a:solidFill>
              </a:rPr>
              <a:t>InQueue</a:t>
            </a:r>
            <a:r>
              <a:rPr lang="en-US" dirty="0" smtClean="0">
                <a:solidFill>
                  <a:schemeClr val="tx1"/>
                </a:solidFill>
              </a:rPr>
              <a:t> value &amp; when it is executed, will read the data out of the Input Buffer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--&gt;YELdwn1"/>
          <p:cNvCxnSpPr>
            <a:stCxn id="67" idx="2"/>
            <a:endCxn id="68" idx="0"/>
          </p:cNvCxnSpPr>
          <p:nvPr/>
        </p:nvCxnSpPr>
        <p:spPr>
          <a:xfrm>
            <a:off x="6831057" y="4330070"/>
            <a:ext cx="0" cy="241930"/>
          </a:xfrm>
          <a:prstGeom prst="straightConnector1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--&gt;YELdwn2"/>
          <p:cNvCxnSpPr>
            <a:stCxn id="68" idx="2"/>
            <a:endCxn id="70" idx="0"/>
          </p:cNvCxnSpPr>
          <p:nvPr/>
        </p:nvCxnSpPr>
        <p:spPr>
          <a:xfrm>
            <a:off x="6831057" y="5012677"/>
            <a:ext cx="0" cy="245123"/>
          </a:xfrm>
          <a:prstGeom prst="straightConnector1">
            <a:avLst/>
          </a:prstGeom>
          <a:ln w="31750" cap="rnd">
            <a:solidFill>
              <a:srgbClr val="FFFF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Mem-&quot;TIME&quot;"/>
          <p:cNvSpPr/>
          <p:nvPr/>
        </p:nvSpPr>
        <p:spPr>
          <a:xfrm>
            <a:off x="5907132" y="5257800"/>
            <a:ext cx="184785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“TIME”&lt;CR&gt;&lt;LF&gt;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34" grpId="0"/>
      <p:bldP spid="34" grpId="1"/>
      <p:bldP spid="37" grpId="0"/>
      <p:bldP spid="14" grpId="0"/>
      <p:bldP spid="31" grpId="0" animBg="1"/>
      <p:bldP spid="31" grpId="1" animBg="1"/>
      <p:bldP spid="44" grpId="0" animBg="1"/>
      <p:bldP spid="44" grpId="1" animBg="1"/>
      <p:bldP spid="20" grpId="0"/>
      <p:bldP spid="22" grpId="0"/>
      <p:bldP spid="17" grpId="0" animBg="1"/>
      <p:bldP spid="38" grpId="0" animBg="1"/>
      <p:bldP spid="39" grpId="0" animBg="1"/>
      <p:bldP spid="63" grpId="0" animBg="1"/>
      <p:bldP spid="72" grpId="0" animBg="1"/>
      <p:bldP spid="72" grpId="1" animBg="1"/>
      <p:bldP spid="72" grpId="2" animBg="1"/>
      <p:bldP spid="64" grpId="0" animBg="1"/>
      <p:bldP spid="73" grpId="0" animBg="1"/>
      <p:bldP spid="73" grpId="1" animBg="1"/>
      <p:bldP spid="73" grpId="2" animBg="1"/>
      <p:bldP spid="65" grpId="0" animBg="1"/>
      <p:bldP spid="76" grpId="0" animBg="1"/>
      <p:bldP spid="76" grpId="1" animBg="1"/>
      <p:bldP spid="77" grpId="0" animBg="1"/>
      <p:bldP spid="77" grpId="1" animBg="1"/>
      <p:bldP spid="74" grpId="0" animBg="1"/>
      <p:bldP spid="62" grpId="0"/>
      <p:bldP spid="62" grpId="1"/>
      <p:bldP spid="78" grpId="0" animBg="1"/>
      <p:bldP spid="78" grpId="1" animBg="1"/>
      <p:bldP spid="67" grpId="0" animBg="1"/>
      <p:bldP spid="67" grpId="1" animBg="1"/>
      <p:bldP spid="79" grpId="0" animBg="1"/>
      <p:bldP spid="79" grpId="1" animBg="1"/>
      <p:bldP spid="68" grpId="0" animBg="1"/>
      <p:bldP spid="70" grpId="0" animBg="1"/>
      <p:bldP spid="80" grpId="0" animBg="1"/>
      <p:bldP spid="80" grpId="1" animBg="1"/>
      <p:bldP spid="7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1750" cap="rnd">
          <a:solidFill>
            <a:srgbClr val="FF0000"/>
          </a:solidFill>
          <a:headEnd type="none"/>
          <a:tailEnd type="arrow"/>
        </a:ln>
        <a:effectLst>
          <a:outerShdw blurRad="76200" dist="76200" dir="2700000" algn="ctr" rotWithShape="0">
            <a:schemeClr val="bg1">
              <a:lumMod val="50000"/>
            </a:scheme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250725</TotalTime>
  <Words>1165</Words>
  <Application>Microsoft Office PowerPoint</Application>
  <PresentationFormat>On-screen Show (4:3)</PresentationFormat>
  <Paragraphs>229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Do-more Technical Training</vt:lpstr>
      <vt:lpstr>Communications – Custom TCP </vt:lpstr>
      <vt:lpstr>Communications – Custom TCP </vt:lpstr>
      <vt:lpstr>Communications – Custom TCP </vt:lpstr>
      <vt:lpstr>Communications – Custom TCP </vt:lpstr>
      <vt:lpstr>Communications – Custom TCP</vt:lpstr>
      <vt:lpstr>Communications – Custom TCP</vt:lpstr>
      <vt:lpstr>Communications – Custom TCP </vt:lpstr>
      <vt:lpstr>Communications – Custom TCP </vt:lpstr>
      <vt:lpstr>Communications – Custom TCP</vt:lpstr>
      <vt:lpstr>Communications – Custom TCP</vt:lpstr>
      <vt:lpstr>Communications – Custom TCP</vt:lpstr>
      <vt:lpstr>Communications – Custom TCP</vt:lpstr>
      <vt:lpstr>Communications – Custom TCP</vt:lpstr>
      <vt:lpstr>Communications – Custom TCP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2013</cp:revision>
  <dcterms:created xsi:type="dcterms:W3CDTF">2014-08-20T17:24:46Z</dcterms:created>
  <dcterms:modified xsi:type="dcterms:W3CDTF">2016-05-26T16:37:05Z</dcterms:modified>
</cp:coreProperties>
</file>