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3" r:id="rId8"/>
    <p:sldId id="262" r:id="rId9"/>
    <p:sldId id="257" r:id="rId10"/>
    <p:sldId id="265" r:id="rId11"/>
    <p:sldId id="272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308" r:id="rId25"/>
    <p:sldId id="291" r:id="rId26"/>
    <p:sldId id="282" r:id="rId27"/>
    <p:sldId id="294" r:id="rId28"/>
    <p:sldId id="292" r:id="rId29"/>
    <p:sldId id="295" r:id="rId30"/>
    <p:sldId id="286" r:id="rId31"/>
    <p:sldId id="287" r:id="rId32"/>
    <p:sldId id="288" r:id="rId33"/>
    <p:sldId id="293" r:id="rId34"/>
    <p:sldId id="296" r:id="rId35"/>
    <p:sldId id="289" r:id="rId36"/>
    <p:sldId id="290" r:id="rId37"/>
    <p:sldId id="297" r:id="rId38"/>
    <p:sldId id="333" r:id="rId39"/>
    <p:sldId id="298" r:id="rId40"/>
    <p:sldId id="299" r:id="rId41"/>
    <p:sldId id="300" r:id="rId42"/>
    <p:sldId id="302" r:id="rId43"/>
    <p:sldId id="301" r:id="rId44"/>
    <p:sldId id="303" r:id="rId45"/>
    <p:sldId id="304" r:id="rId46"/>
    <p:sldId id="305" r:id="rId47"/>
    <p:sldId id="306" r:id="rId48"/>
    <p:sldId id="307" r:id="rId49"/>
    <p:sldId id="309" r:id="rId50"/>
    <p:sldId id="310" r:id="rId51"/>
    <p:sldId id="311" r:id="rId52"/>
    <p:sldId id="312" r:id="rId53"/>
    <p:sldId id="313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  <a:srgbClr val="FFBEBE"/>
    <a:srgbClr val="CCE3F5"/>
    <a:srgbClr val="FFDCDC"/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02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3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8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0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1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9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9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1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2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4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5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5E67-75E7-491D-B51C-ECBAC66C4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Do-more Designer v2.3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D3508-3740-4FAE-B982-47292F413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New BRX I/O Hardware</a:t>
            </a:r>
          </a:p>
        </p:txBody>
      </p:sp>
    </p:spTree>
    <p:extLst>
      <p:ext uri="{BB962C8B-B14F-4D97-AF65-F5344CB8AC3E}">
        <p14:creationId xmlns:p14="http://schemas.microsoft.com/office/powerpoint/2010/main" val="365771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5E67-75E7-491D-B51C-ECBAC66C4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Do-more Designer v2.3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D3508-3740-4FAE-B982-47292F413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New BRX I/O Hardware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77692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78A5-6383-4050-905B-B75062CD9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BRX I/O Modules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C251BB30-EEF3-45D1-9E34-02B4298EED0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28975" y="1608138"/>
            <a:ext cx="5453063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6FFAA87-413F-4B55-87C6-B0ABBA9EFF63}"/>
              </a:ext>
            </a:extLst>
          </p:cNvPr>
          <p:cNvGrpSpPr/>
          <p:nvPr/>
        </p:nvGrpSpPr>
        <p:grpSpPr>
          <a:xfrm>
            <a:off x="3228975" y="2000250"/>
            <a:ext cx="5435601" cy="739775"/>
            <a:chOff x="3228975" y="2000250"/>
            <a:chExt cx="5435601" cy="739775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6EAE8BE-08F3-47D0-A91A-12D8ED5963E6}"/>
                </a:ext>
              </a:extLst>
            </p:cNvPr>
            <p:cNvGrpSpPr/>
            <p:nvPr/>
          </p:nvGrpSpPr>
          <p:grpSpPr>
            <a:xfrm>
              <a:off x="3228975" y="2000250"/>
              <a:ext cx="5435601" cy="730250"/>
              <a:chOff x="3228975" y="2000250"/>
              <a:chExt cx="5435601" cy="730250"/>
            </a:xfrm>
          </p:grpSpPr>
          <p:sp>
            <p:nvSpPr>
              <p:cNvPr id="15" name="Rectangle 6">
                <a:extLst>
                  <a:ext uri="{FF2B5EF4-FFF2-40B4-BE49-F238E27FC236}">
                    <a16:creationId xmlns:a16="http://schemas.microsoft.com/office/drawing/2014/main" id="{8E190B94-8301-4EFE-B350-9C80D5ACB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8975" y="2000250"/>
                <a:ext cx="1693863" cy="730250"/>
              </a:xfrm>
              <a:prstGeom prst="rect">
                <a:avLst/>
              </a:prstGeom>
              <a:solidFill>
                <a:srgbClr val="CCE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">
                <a:extLst>
                  <a:ext uri="{FF2B5EF4-FFF2-40B4-BE49-F238E27FC236}">
                    <a16:creationId xmlns:a16="http://schemas.microsoft.com/office/drawing/2014/main" id="{AEFA5D0C-5793-4E47-93FA-3CCB04A95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2838" y="2000250"/>
                <a:ext cx="1397000" cy="365125"/>
              </a:xfrm>
              <a:prstGeom prst="rect">
                <a:avLst/>
              </a:prstGeom>
              <a:solidFill>
                <a:srgbClr val="CCE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8">
                <a:extLst>
                  <a:ext uri="{FF2B5EF4-FFF2-40B4-BE49-F238E27FC236}">
                    <a16:creationId xmlns:a16="http://schemas.microsoft.com/office/drawing/2014/main" id="{ED3F9BC0-AF4D-4C38-8132-2B1151121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9838" y="2000250"/>
                <a:ext cx="2344738" cy="365125"/>
              </a:xfrm>
              <a:prstGeom prst="rect">
                <a:avLst/>
              </a:prstGeom>
              <a:solidFill>
                <a:srgbClr val="CCE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8E7A0355-ADCC-4AFE-8B0E-5F919FFD1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2838" y="2365375"/>
                <a:ext cx="1397000" cy="365125"/>
              </a:xfrm>
              <a:prstGeom prst="rect">
                <a:avLst/>
              </a:prstGeom>
              <a:solidFill>
                <a:srgbClr val="E7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A92D4C4C-35D8-4B5E-909D-DE0C806C3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9838" y="2365375"/>
                <a:ext cx="2344738" cy="365125"/>
              </a:xfrm>
              <a:prstGeom prst="rect">
                <a:avLst/>
              </a:prstGeom>
              <a:solidFill>
                <a:srgbClr val="E7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Rectangle 55">
              <a:extLst>
                <a:ext uri="{FF2B5EF4-FFF2-40B4-BE49-F238E27FC236}">
                  <a16:creationId xmlns:a16="http://schemas.microsoft.com/office/drawing/2014/main" id="{4EA9F7C7-D730-4743-8C23-48817C05C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75" y="2225675"/>
              <a:ext cx="11445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Discrete IN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6">
              <a:extLst>
                <a:ext uri="{FF2B5EF4-FFF2-40B4-BE49-F238E27FC236}">
                  <a16:creationId xmlns:a16="http://schemas.microsoft.com/office/drawing/2014/main" id="{5BDF0587-EFB6-4586-98AB-D6E3AECE9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788" y="2038350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7">
              <a:extLst>
                <a:ext uri="{FF2B5EF4-FFF2-40B4-BE49-F238E27FC236}">
                  <a16:creationId xmlns:a16="http://schemas.microsoft.com/office/drawing/2014/main" id="{10DB6551-4C60-4D0B-82E6-E7D10686F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2038350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58">
              <a:extLst>
                <a:ext uri="{FF2B5EF4-FFF2-40B4-BE49-F238E27FC236}">
                  <a16:creationId xmlns:a16="http://schemas.microsoft.com/office/drawing/2014/main" id="{7A306E33-1AB5-43A5-B8E6-314B9EAA5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638" y="2038350"/>
              <a:ext cx="72072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32ND3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431C68EB-FF8F-4C61-A408-6DD06DD42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475" y="2047875"/>
              <a:ext cx="3873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orbel" panose="020B0503020204020204" pitchFamily="34" charset="0"/>
                </a:rPr>
                <a:t>No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0">
              <a:extLst>
                <a:ext uri="{FF2B5EF4-FFF2-40B4-BE49-F238E27FC236}">
                  <a16:creationId xmlns:a16="http://schemas.microsoft.com/office/drawing/2014/main" id="{4B14534B-9D5E-410B-86D0-099F203F1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50" y="2403475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1">
              <a:extLst>
                <a:ext uri="{FF2B5EF4-FFF2-40B4-BE49-F238E27FC236}">
                  <a16:creationId xmlns:a16="http://schemas.microsoft.com/office/drawing/2014/main" id="{263074C8-8B69-4704-B349-A63914376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663" y="2403475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2">
              <a:extLst>
                <a:ext uri="{FF2B5EF4-FFF2-40B4-BE49-F238E27FC236}">
                  <a16:creationId xmlns:a16="http://schemas.microsoft.com/office/drawing/2014/main" id="{2C71E97E-DAA6-445F-B034-BA424CA02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2403475"/>
              <a:ext cx="6858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08SIM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32A1CD75-FB91-45EB-B4AC-3DE21C14C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475" y="2413000"/>
              <a:ext cx="3873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orbel" panose="020B0503020204020204" pitchFamily="34" charset="0"/>
                </a:rPr>
                <a:t>No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E3C98A3-3E24-4997-90F6-1B5640FF7012}"/>
              </a:ext>
            </a:extLst>
          </p:cNvPr>
          <p:cNvGrpSpPr/>
          <p:nvPr/>
        </p:nvGrpSpPr>
        <p:grpSpPr>
          <a:xfrm>
            <a:off x="3228975" y="1636713"/>
            <a:ext cx="5435601" cy="365125"/>
            <a:chOff x="3228975" y="1636713"/>
            <a:chExt cx="5435601" cy="365125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2546E64-0BF7-44BF-B035-A7C8B94D8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1636713"/>
              <a:ext cx="3090863" cy="363537"/>
            </a:xfrm>
            <a:prstGeom prst="rect">
              <a:avLst/>
            </a:prstGeom>
            <a:solidFill>
              <a:srgbClr val="1C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EAFD1AD5-11A3-4492-90BB-22A418D0E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1636713"/>
              <a:ext cx="2344738" cy="363537"/>
            </a:xfrm>
            <a:prstGeom prst="rect">
              <a:avLst/>
            </a:prstGeom>
            <a:solidFill>
              <a:srgbClr val="1C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3">
              <a:extLst>
                <a:ext uri="{FF2B5EF4-FFF2-40B4-BE49-F238E27FC236}">
                  <a16:creationId xmlns:a16="http://schemas.microsoft.com/office/drawing/2014/main" id="{4C2259E7-45EC-43C7-87BA-6A133909F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1674813"/>
              <a:ext cx="15319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NEW MODULE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4">
              <a:extLst>
                <a:ext uri="{FF2B5EF4-FFF2-40B4-BE49-F238E27FC236}">
                  <a16:creationId xmlns:a16="http://schemas.microsoft.com/office/drawing/2014/main" id="{DB1A14B1-7FF8-4009-8C58-4608E6D1C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313" y="1684338"/>
              <a:ext cx="2165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Module Configuration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EEFE8BF-575E-4AF7-9741-EB1389918EF1}"/>
              </a:ext>
            </a:extLst>
          </p:cNvPr>
          <p:cNvGrpSpPr/>
          <p:nvPr/>
        </p:nvGrpSpPr>
        <p:grpSpPr>
          <a:xfrm>
            <a:off x="3228975" y="2730500"/>
            <a:ext cx="5435601" cy="738188"/>
            <a:chOff x="3228975" y="2730500"/>
            <a:chExt cx="5435601" cy="738188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AB91B6BD-AF28-45B7-96E6-EB083E873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2730500"/>
              <a:ext cx="1693863" cy="71913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D5193247-388C-46B2-A31D-2A36B645C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2730500"/>
              <a:ext cx="1397000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0D0246DE-EE87-4F5F-853F-2B930B9BF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2730500"/>
              <a:ext cx="2344738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DC582B9F-DCDC-4B01-AE7C-844DCCE54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3095625"/>
              <a:ext cx="1397000" cy="354012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DB2E0685-20A1-462C-A36F-F7388343F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3095625"/>
              <a:ext cx="2344738" cy="354012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1A14DE9D-6974-4676-AF06-38D9E5B7E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925" y="2955925"/>
              <a:ext cx="13700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Discrete OUT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5">
              <a:extLst>
                <a:ext uri="{FF2B5EF4-FFF2-40B4-BE49-F238E27FC236}">
                  <a16:creationId xmlns:a16="http://schemas.microsoft.com/office/drawing/2014/main" id="{C540AC18-66E1-4C6D-9FAD-60C932FC1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50" y="2768600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EDF48329-E302-433D-96EA-1155D5089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663" y="2768600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7">
              <a:extLst>
                <a:ext uri="{FF2B5EF4-FFF2-40B4-BE49-F238E27FC236}">
                  <a16:creationId xmlns:a16="http://schemas.microsoft.com/office/drawing/2014/main" id="{3301C1C9-87DC-4C21-9741-7C6C80D59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2768600"/>
              <a:ext cx="6858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32TD1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68">
              <a:extLst>
                <a:ext uri="{FF2B5EF4-FFF2-40B4-BE49-F238E27FC236}">
                  <a16:creationId xmlns:a16="http://schemas.microsoft.com/office/drawing/2014/main" id="{A80D94C9-5859-48CA-80B7-6AA45BCD2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475" y="2778125"/>
              <a:ext cx="3873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orbel" panose="020B0503020204020204" pitchFamily="34" charset="0"/>
                </a:rPr>
                <a:t>No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69">
              <a:extLst>
                <a:ext uri="{FF2B5EF4-FFF2-40B4-BE49-F238E27FC236}">
                  <a16:creationId xmlns:a16="http://schemas.microsoft.com/office/drawing/2014/main" id="{4889A50D-526C-4373-9A16-7FEC015FB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50" y="3133725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0">
              <a:extLst>
                <a:ext uri="{FF2B5EF4-FFF2-40B4-BE49-F238E27FC236}">
                  <a16:creationId xmlns:a16="http://schemas.microsoft.com/office/drawing/2014/main" id="{84E2DB29-280C-45D3-8755-DB88C320A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663" y="3133725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1">
              <a:extLst>
                <a:ext uri="{FF2B5EF4-FFF2-40B4-BE49-F238E27FC236}">
                  <a16:creationId xmlns:a16="http://schemas.microsoft.com/office/drawing/2014/main" id="{D2642A16-B1B8-4658-AF51-3568AD0DB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133725"/>
              <a:ext cx="6937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32TD2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2">
              <a:extLst>
                <a:ext uri="{FF2B5EF4-FFF2-40B4-BE49-F238E27FC236}">
                  <a16:creationId xmlns:a16="http://schemas.microsoft.com/office/drawing/2014/main" id="{68259797-FF9A-45B4-8C38-234BEF767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475" y="3141663"/>
              <a:ext cx="3873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orbel" panose="020B0503020204020204" pitchFamily="34" charset="0"/>
                </a:rPr>
                <a:t>No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C0CA0BE-8D22-44F9-8F81-1FCD2B113C4A}"/>
              </a:ext>
            </a:extLst>
          </p:cNvPr>
          <p:cNvGrpSpPr/>
          <p:nvPr/>
        </p:nvGrpSpPr>
        <p:grpSpPr>
          <a:xfrm>
            <a:off x="3228975" y="3449638"/>
            <a:ext cx="5435601" cy="1114425"/>
            <a:chOff x="3228975" y="3449638"/>
            <a:chExt cx="5435601" cy="1114425"/>
          </a:xfrm>
        </p:grpSpPr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F8D8858C-96E8-4FDE-A3CD-5E33864FF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3449638"/>
              <a:ext cx="1693863" cy="109378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6C50BE67-0740-4735-9DCA-1F26F14B9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3449638"/>
              <a:ext cx="1397000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19E20FD8-9CFD-45C2-8084-25D2B1B35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3449638"/>
              <a:ext cx="2344738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BC7000AE-ED56-4010-8D6C-5A3C4E620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3814763"/>
              <a:ext cx="1397000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FF37CF5D-FF86-4E64-84E3-C16B95CF9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3814763"/>
              <a:ext cx="2344738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310B7A3F-8924-4EF1-9446-D56FF79D6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4179888"/>
              <a:ext cx="1397000" cy="36353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B5CAAF59-7348-4F3C-AC52-D78B576FA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4179888"/>
              <a:ext cx="2344738" cy="36353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3">
              <a:extLst>
                <a:ext uri="{FF2B5EF4-FFF2-40B4-BE49-F238E27FC236}">
                  <a16:creationId xmlns:a16="http://schemas.microsoft.com/office/drawing/2014/main" id="{34962B6C-1857-451B-95BC-F5BC6027B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325" y="3862388"/>
              <a:ext cx="10366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Analog IN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4">
              <a:extLst>
                <a:ext uri="{FF2B5EF4-FFF2-40B4-BE49-F238E27FC236}">
                  <a16:creationId xmlns:a16="http://schemas.microsoft.com/office/drawing/2014/main" id="{EB8D7F85-2046-4770-81AE-A57FCB7DB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313" y="3497263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5">
              <a:extLst>
                <a:ext uri="{FF2B5EF4-FFF2-40B4-BE49-F238E27FC236}">
                  <a16:creationId xmlns:a16="http://schemas.microsoft.com/office/drawing/2014/main" id="{2DA60006-D3C2-4479-80D8-18041E1E3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725" y="3497263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76">
              <a:extLst>
                <a:ext uri="{FF2B5EF4-FFF2-40B4-BE49-F238E27FC236}">
                  <a16:creationId xmlns:a16="http://schemas.microsoft.com/office/drawing/2014/main" id="{E50EDA23-E52E-4CD7-8161-0399B5B9B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750" y="3497263"/>
              <a:ext cx="7937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04ADM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77">
              <a:extLst>
                <a:ext uri="{FF2B5EF4-FFF2-40B4-BE49-F238E27FC236}">
                  <a16:creationId xmlns:a16="http://schemas.microsoft.com/office/drawing/2014/main" id="{E3E499F0-B443-4A8F-9923-099013A09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438" y="3497263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78">
              <a:extLst>
                <a:ext uri="{FF2B5EF4-FFF2-40B4-BE49-F238E27FC236}">
                  <a16:creationId xmlns:a16="http://schemas.microsoft.com/office/drawing/2014/main" id="{46E050F1-E05D-4688-9A07-5A1B90ACA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463" y="3497263"/>
              <a:ext cx="2159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79">
              <a:extLst>
                <a:ext uri="{FF2B5EF4-FFF2-40B4-BE49-F238E27FC236}">
                  <a16:creationId xmlns:a16="http://schemas.microsoft.com/office/drawing/2014/main" id="{5ED34699-1FD9-4030-90C0-14A34CD22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3506788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0">
              <a:extLst>
                <a:ext uri="{FF2B5EF4-FFF2-40B4-BE49-F238E27FC236}">
                  <a16:creationId xmlns:a16="http://schemas.microsoft.com/office/drawing/2014/main" id="{6C42FABA-3C20-409D-A9F1-FB2D0ACDB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3862388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1">
              <a:extLst>
                <a:ext uri="{FF2B5EF4-FFF2-40B4-BE49-F238E27FC236}">
                  <a16:creationId xmlns:a16="http://schemas.microsoft.com/office/drawing/2014/main" id="{D3B45654-9C43-4521-9883-B5B49B6A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386238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2">
              <a:extLst>
                <a:ext uri="{FF2B5EF4-FFF2-40B4-BE49-F238E27FC236}">
                  <a16:creationId xmlns:a16="http://schemas.microsoft.com/office/drawing/2014/main" id="{20C3F286-FD65-42B8-82D4-48B8BA712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650" y="3862388"/>
              <a:ext cx="6127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04AD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3">
              <a:extLst>
                <a:ext uri="{FF2B5EF4-FFF2-40B4-BE49-F238E27FC236}">
                  <a16:creationId xmlns:a16="http://schemas.microsoft.com/office/drawing/2014/main" id="{BE390825-F1A3-4D52-9217-1FD523AEF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386238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4">
              <a:extLst>
                <a:ext uri="{FF2B5EF4-FFF2-40B4-BE49-F238E27FC236}">
                  <a16:creationId xmlns:a16="http://schemas.microsoft.com/office/drawing/2014/main" id="{90E9BE1B-75DF-48E5-8261-4FC939869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975" y="3862388"/>
              <a:ext cx="2159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85">
              <a:extLst>
                <a:ext uri="{FF2B5EF4-FFF2-40B4-BE49-F238E27FC236}">
                  <a16:creationId xmlns:a16="http://schemas.microsoft.com/office/drawing/2014/main" id="{3F01907B-4069-499B-9CF8-DDE5CC980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3871913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86">
              <a:extLst>
                <a:ext uri="{FF2B5EF4-FFF2-40B4-BE49-F238E27FC236}">
                  <a16:creationId xmlns:a16="http://schemas.microsoft.com/office/drawing/2014/main" id="{4D5C4B3D-118E-4967-9D31-A97E7E251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363" y="4227513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87">
              <a:extLst>
                <a:ext uri="{FF2B5EF4-FFF2-40B4-BE49-F238E27FC236}">
                  <a16:creationId xmlns:a16="http://schemas.microsoft.com/office/drawing/2014/main" id="{72FE55DB-9259-436F-9B5F-54A4BB172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1775" y="4227513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88">
              <a:extLst>
                <a:ext uri="{FF2B5EF4-FFF2-40B4-BE49-F238E27FC236}">
                  <a16:creationId xmlns:a16="http://schemas.microsoft.com/office/drawing/2014/main" id="{A20974F2-4B3A-4F31-BE14-D9D89AB2D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4227513"/>
              <a:ext cx="6127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04AD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261076B3-3AFC-4EB8-96CC-9CB2D7C74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513" y="4227513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0">
              <a:extLst>
                <a:ext uri="{FF2B5EF4-FFF2-40B4-BE49-F238E27FC236}">
                  <a16:creationId xmlns:a16="http://schemas.microsoft.com/office/drawing/2014/main" id="{727FC67A-E848-40EF-AEBD-CCA411AEE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4227513"/>
              <a:ext cx="3508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2B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1">
              <a:extLst>
                <a:ext uri="{FF2B5EF4-FFF2-40B4-BE49-F238E27FC236}">
                  <a16:creationId xmlns:a16="http://schemas.microsoft.com/office/drawing/2014/main" id="{F401E7CA-E05C-445D-AADC-F50012135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4237038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2" name="Group 131" hidden="1">
            <a:extLst>
              <a:ext uri="{FF2B5EF4-FFF2-40B4-BE49-F238E27FC236}">
                <a16:creationId xmlns:a16="http://schemas.microsoft.com/office/drawing/2014/main" id="{E8D925E0-5515-4327-9F5F-18D05CBF3CE6}"/>
              </a:ext>
            </a:extLst>
          </p:cNvPr>
          <p:cNvGrpSpPr/>
          <p:nvPr/>
        </p:nvGrpSpPr>
        <p:grpSpPr>
          <a:xfrm>
            <a:off x="3228975" y="4543425"/>
            <a:ext cx="5435601" cy="1104900"/>
            <a:chOff x="3228975" y="4543425"/>
            <a:chExt cx="5435601" cy="1104900"/>
          </a:xfrm>
        </p:grpSpPr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4A20CCEA-D660-4A5C-9791-880E50AD0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4543425"/>
              <a:ext cx="1693863" cy="109537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2D045406-9147-44D3-B2CB-B3195896E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4543425"/>
              <a:ext cx="1397000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6F024F52-036B-4B44-842C-4AE726F00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4543425"/>
              <a:ext cx="2344738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6">
              <a:extLst>
                <a:ext uri="{FF2B5EF4-FFF2-40B4-BE49-F238E27FC236}">
                  <a16:creationId xmlns:a16="http://schemas.microsoft.com/office/drawing/2014/main" id="{2673A6EE-73BF-4E15-AEFD-CF0F0B784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4908550"/>
              <a:ext cx="1397000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34752EEC-57F2-4C90-9A82-B577AE14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4908550"/>
              <a:ext cx="2344738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70900828-C71D-445B-B102-345822542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5273675"/>
              <a:ext cx="1397000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07A80F76-6287-478D-A6A2-BC1FACED9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5273675"/>
              <a:ext cx="2344738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2">
              <a:extLst>
                <a:ext uri="{FF2B5EF4-FFF2-40B4-BE49-F238E27FC236}">
                  <a16:creationId xmlns:a16="http://schemas.microsoft.com/office/drawing/2014/main" id="{472AE4ED-5426-4F1F-B186-63C76A9BD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450" y="4956175"/>
              <a:ext cx="15779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Temperature IN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3">
              <a:extLst>
                <a:ext uri="{FF2B5EF4-FFF2-40B4-BE49-F238E27FC236}">
                  <a16:creationId xmlns:a16="http://schemas.microsoft.com/office/drawing/2014/main" id="{753E7A0D-AC2E-4876-A30D-F2E4BB98B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4591050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4">
              <a:extLst>
                <a:ext uri="{FF2B5EF4-FFF2-40B4-BE49-F238E27FC236}">
                  <a16:creationId xmlns:a16="http://schemas.microsoft.com/office/drawing/2014/main" id="{9083FB1A-6A9B-4D7A-AB6B-80F54327F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4591050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95">
              <a:extLst>
                <a:ext uri="{FF2B5EF4-FFF2-40B4-BE49-F238E27FC236}">
                  <a16:creationId xmlns:a16="http://schemas.microsoft.com/office/drawing/2014/main" id="{D9DC984F-C395-430C-9719-BFF6468C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650" y="4591050"/>
              <a:ext cx="7747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08THM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96">
              <a:extLst>
                <a:ext uri="{FF2B5EF4-FFF2-40B4-BE49-F238E27FC236}">
                  <a16:creationId xmlns:a16="http://schemas.microsoft.com/office/drawing/2014/main" id="{068B5B36-C5BA-423B-B769-552DC7BE0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4591050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97">
              <a:extLst>
                <a:ext uri="{FF2B5EF4-FFF2-40B4-BE49-F238E27FC236}">
                  <a16:creationId xmlns:a16="http://schemas.microsoft.com/office/drawing/2014/main" id="{63DDEE4C-4E3D-49BD-BFC7-DC35834BE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788" y="4956175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98">
              <a:extLst>
                <a:ext uri="{FF2B5EF4-FFF2-40B4-BE49-F238E27FC236}">
                  <a16:creationId xmlns:a16="http://schemas.microsoft.com/office/drawing/2014/main" id="{6BB1C42F-76D4-485E-8BA4-A966E4E66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956175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99">
              <a:extLst>
                <a:ext uri="{FF2B5EF4-FFF2-40B4-BE49-F238E27FC236}">
                  <a16:creationId xmlns:a16="http://schemas.microsoft.com/office/drawing/2014/main" id="{AFA39B9E-0659-44F3-922D-252B274BF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638" y="4956175"/>
              <a:ext cx="7302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06RTD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0">
              <a:extLst>
                <a:ext uri="{FF2B5EF4-FFF2-40B4-BE49-F238E27FC236}">
                  <a16:creationId xmlns:a16="http://schemas.microsoft.com/office/drawing/2014/main" id="{4230A627-13B9-404F-95BD-77D0A4633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4956175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1">
              <a:extLst>
                <a:ext uri="{FF2B5EF4-FFF2-40B4-BE49-F238E27FC236}">
                  <a16:creationId xmlns:a16="http://schemas.microsoft.com/office/drawing/2014/main" id="{AB4C3F5C-E5AE-4746-A37D-167DD7742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788" y="5321300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2">
              <a:extLst>
                <a:ext uri="{FF2B5EF4-FFF2-40B4-BE49-F238E27FC236}">
                  <a16:creationId xmlns:a16="http://schemas.microsoft.com/office/drawing/2014/main" id="{FAE7FC31-BBB3-47BD-A4EB-E05BDC4E8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5321300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3">
              <a:extLst>
                <a:ext uri="{FF2B5EF4-FFF2-40B4-BE49-F238E27FC236}">
                  <a16:creationId xmlns:a16="http://schemas.microsoft.com/office/drawing/2014/main" id="{995E8651-5377-467E-95C7-AE3C27E83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638" y="5321300"/>
              <a:ext cx="7302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08NTC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4">
              <a:extLst>
                <a:ext uri="{FF2B5EF4-FFF2-40B4-BE49-F238E27FC236}">
                  <a16:creationId xmlns:a16="http://schemas.microsoft.com/office/drawing/2014/main" id="{FE6EC8EB-769D-4181-8868-F8D78FB66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5321300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oup 132" hidden="1">
            <a:extLst>
              <a:ext uri="{FF2B5EF4-FFF2-40B4-BE49-F238E27FC236}">
                <a16:creationId xmlns:a16="http://schemas.microsoft.com/office/drawing/2014/main" id="{FC1AFCB0-D735-4F34-A04F-2704D2576292}"/>
              </a:ext>
            </a:extLst>
          </p:cNvPr>
          <p:cNvGrpSpPr/>
          <p:nvPr/>
        </p:nvGrpSpPr>
        <p:grpSpPr>
          <a:xfrm>
            <a:off x="3228975" y="5638800"/>
            <a:ext cx="5435601" cy="738188"/>
            <a:chOff x="3228975" y="5638800"/>
            <a:chExt cx="5435601" cy="738188"/>
          </a:xfrm>
        </p:grpSpPr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6E8FB3B3-2A6B-4ADD-8C7B-E3D56AF88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5638800"/>
              <a:ext cx="1693863" cy="728662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F460561B-1417-49C0-9C67-8BE3F94D3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5638800"/>
              <a:ext cx="1397000" cy="36353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83734373-E0D5-4AE8-97D2-319E07D03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5638800"/>
              <a:ext cx="2344738" cy="36353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CEBCBC5A-7FB3-4C98-8825-2237A920A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6002338"/>
              <a:ext cx="1397000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4">
              <a:extLst>
                <a:ext uri="{FF2B5EF4-FFF2-40B4-BE49-F238E27FC236}">
                  <a16:creationId xmlns:a16="http://schemas.microsoft.com/office/drawing/2014/main" id="{6EDB6251-D93A-4BB0-8C6B-40EB9847A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6002338"/>
              <a:ext cx="2344738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5">
              <a:extLst>
                <a:ext uri="{FF2B5EF4-FFF2-40B4-BE49-F238E27FC236}">
                  <a16:creationId xmlns:a16="http://schemas.microsoft.com/office/drawing/2014/main" id="{F8132CB9-172B-469F-9266-79572E806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375" y="5862638"/>
              <a:ext cx="126206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Analog OUT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06">
              <a:extLst>
                <a:ext uri="{FF2B5EF4-FFF2-40B4-BE49-F238E27FC236}">
                  <a16:creationId xmlns:a16="http://schemas.microsoft.com/office/drawing/2014/main" id="{CCAA1567-096C-4323-9947-06AEA551E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5684838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07">
              <a:extLst>
                <a:ext uri="{FF2B5EF4-FFF2-40B4-BE49-F238E27FC236}">
                  <a16:creationId xmlns:a16="http://schemas.microsoft.com/office/drawing/2014/main" id="{8E8B63CA-5D92-4205-92C4-86DAD9023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568483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08">
              <a:extLst>
                <a:ext uri="{FF2B5EF4-FFF2-40B4-BE49-F238E27FC236}">
                  <a16:creationId xmlns:a16="http://schemas.microsoft.com/office/drawing/2014/main" id="{68CBBD27-8522-41A8-84A6-2FF696A94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650" y="5684838"/>
              <a:ext cx="6127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04DA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09">
              <a:extLst>
                <a:ext uri="{FF2B5EF4-FFF2-40B4-BE49-F238E27FC236}">
                  <a16:creationId xmlns:a16="http://schemas.microsoft.com/office/drawing/2014/main" id="{B1B4EA74-6AB1-4FCA-A941-D6AF31C4C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568483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0">
              <a:extLst>
                <a:ext uri="{FF2B5EF4-FFF2-40B4-BE49-F238E27FC236}">
                  <a16:creationId xmlns:a16="http://schemas.microsoft.com/office/drawing/2014/main" id="{68ED5F67-73EC-4A8E-9738-8B56A502E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975" y="5684838"/>
              <a:ext cx="2159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1">
              <a:extLst>
                <a:ext uri="{FF2B5EF4-FFF2-40B4-BE49-F238E27FC236}">
                  <a16:creationId xmlns:a16="http://schemas.microsoft.com/office/drawing/2014/main" id="{D43254AE-B410-40C3-A815-2C7C70FDE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5684838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2">
              <a:extLst>
                <a:ext uri="{FF2B5EF4-FFF2-40B4-BE49-F238E27FC236}">
                  <a16:creationId xmlns:a16="http://schemas.microsoft.com/office/drawing/2014/main" id="{081E6D3F-FB7C-4A3C-8926-55691FA26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363" y="6040438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3">
              <a:extLst>
                <a:ext uri="{FF2B5EF4-FFF2-40B4-BE49-F238E27FC236}">
                  <a16:creationId xmlns:a16="http://schemas.microsoft.com/office/drawing/2014/main" id="{203C7CF6-AB1A-4F0C-B3B8-19AA4ADD1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1775" y="604043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4">
              <a:extLst>
                <a:ext uri="{FF2B5EF4-FFF2-40B4-BE49-F238E27FC236}">
                  <a16:creationId xmlns:a16="http://schemas.microsoft.com/office/drawing/2014/main" id="{96EF0CF0-2FE1-45AE-9601-6C1CA1612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6040438"/>
              <a:ext cx="6127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04DA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15">
              <a:extLst>
                <a:ext uri="{FF2B5EF4-FFF2-40B4-BE49-F238E27FC236}">
                  <a16:creationId xmlns:a16="http://schemas.microsoft.com/office/drawing/2014/main" id="{3ED2ECD9-27A4-4A65-BD33-ECA61F522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513" y="604043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16">
              <a:extLst>
                <a:ext uri="{FF2B5EF4-FFF2-40B4-BE49-F238E27FC236}">
                  <a16:creationId xmlns:a16="http://schemas.microsoft.com/office/drawing/2014/main" id="{2FAA91CE-AC20-4B8D-8586-B4EB09565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040438"/>
              <a:ext cx="3508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2B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17">
              <a:extLst>
                <a:ext uri="{FF2B5EF4-FFF2-40B4-BE49-F238E27FC236}">
                  <a16:creationId xmlns:a16="http://schemas.microsoft.com/office/drawing/2014/main" id="{AF08A1ED-6F3D-46F1-9F68-6ADA1D612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6049963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4" name="Line 35">
            <a:extLst>
              <a:ext uri="{FF2B5EF4-FFF2-40B4-BE49-F238E27FC236}">
                <a16:creationId xmlns:a16="http://schemas.microsoft.com/office/drawing/2014/main" id="{63DDF759-F86D-4C37-9C3D-936419677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2838" y="1982788"/>
            <a:ext cx="0" cy="439420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36">
            <a:extLst>
              <a:ext uri="{FF2B5EF4-FFF2-40B4-BE49-F238E27FC236}">
                <a16:creationId xmlns:a16="http://schemas.microsoft.com/office/drawing/2014/main" id="{52103129-CF40-426C-81A1-A27671186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9838" y="1627188"/>
            <a:ext cx="0" cy="474980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37">
            <a:extLst>
              <a:ext uri="{FF2B5EF4-FFF2-40B4-BE49-F238E27FC236}">
                <a16:creationId xmlns:a16="http://schemas.microsoft.com/office/drawing/2014/main" id="{6D1189ED-0D6C-454E-B42F-F1BB1A7DE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2000250"/>
            <a:ext cx="5435600" cy="0"/>
          </a:xfrm>
          <a:prstGeom prst="line">
            <a:avLst/>
          </a:prstGeom>
          <a:noFill/>
          <a:ln w="365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38">
            <a:extLst>
              <a:ext uri="{FF2B5EF4-FFF2-40B4-BE49-F238E27FC236}">
                <a16:creationId xmlns:a16="http://schemas.microsoft.com/office/drawing/2014/main" id="{67E26C8C-F283-44BD-872B-F9D5BDFEA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365375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39">
            <a:extLst>
              <a:ext uri="{FF2B5EF4-FFF2-40B4-BE49-F238E27FC236}">
                <a16:creationId xmlns:a16="http://schemas.microsoft.com/office/drawing/2014/main" id="{628BF0C5-3199-4AE5-B5EF-39F4425CE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2730500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0">
            <a:extLst>
              <a:ext uri="{FF2B5EF4-FFF2-40B4-BE49-F238E27FC236}">
                <a16:creationId xmlns:a16="http://schemas.microsoft.com/office/drawing/2014/main" id="{06F39689-9451-46E6-9F90-CB56C6F74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3095625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1">
            <a:extLst>
              <a:ext uri="{FF2B5EF4-FFF2-40B4-BE49-F238E27FC236}">
                <a16:creationId xmlns:a16="http://schemas.microsoft.com/office/drawing/2014/main" id="{FD09A9FD-BF96-4963-9A8A-10290D13E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3449638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2">
            <a:extLst>
              <a:ext uri="{FF2B5EF4-FFF2-40B4-BE49-F238E27FC236}">
                <a16:creationId xmlns:a16="http://schemas.microsoft.com/office/drawing/2014/main" id="{F5DE870E-9828-4B94-A37D-D0DFC0D1A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3814763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43">
            <a:extLst>
              <a:ext uri="{FF2B5EF4-FFF2-40B4-BE49-F238E27FC236}">
                <a16:creationId xmlns:a16="http://schemas.microsoft.com/office/drawing/2014/main" id="{12550231-A004-46E3-8EBD-A8394D743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4179888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44">
            <a:extLst>
              <a:ext uri="{FF2B5EF4-FFF2-40B4-BE49-F238E27FC236}">
                <a16:creationId xmlns:a16="http://schemas.microsoft.com/office/drawing/2014/main" id="{75B2F933-5CC4-4107-A5D9-CB4E561A1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4543425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45">
            <a:extLst>
              <a:ext uri="{FF2B5EF4-FFF2-40B4-BE49-F238E27FC236}">
                <a16:creationId xmlns:a16="http://schemas.microsoft.com/office/drawing/2014/main" id="{318A9BC2-F56C-4987-99DA-5CA314B12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4908550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6">
            <a:extLst>
              <a:ext uri="{FF2B5EF4-FFF2-40B4-BE49-F238E27FC236}">
                <a16:creationId xmlns:a16="http://schemas.microsoft.com/office/drawing/2014/main" id="{79C2E6D6-C9F1-46CB-AF1E-51D599D97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5273675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47">
            <a:extLst>
              <a:ext uri="{FF2B5EF4-FFF2-40B4-BE49-F238E27FC236}">
                <a16:creationId xmlns:a16="http://schemas.microsoft.com/office/drawing/2014/main" id="{196CEA85-108D-4F2B-A2C1-494EA7068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5638800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48">
            <a:extLst>
              <a:ext uri="{FF2B5EF4-FFF2-40B4-BE49-F238E27FC236}">
                <a16:creationId xmlns:a16="http://schemas.microsoft.com/office/drawing/2014/main" id="{17287AB5-86BA-4A28-866B-4B1587658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6002338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49">
            <a:extLst>
              <a:ext uri="{FF2B5EF4-FFF2-40B4-BE49-F238E27FC236}">
                <a16:creationId xmlns:a16="http://schemas.microsoft.com/office/drawing/2014/main" id="{9845D01E-D02A-475B-9505-D6C3416BC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1627188"/>
            <a:ext cx="0" cy="474980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0">
            <a:extLst>
              <a:ext uri="{FF2B5EF4-FFF2-40B4-BE49-F238E27FC236}">
                <a16:creationId xmlns:a16="http://schemas.microsoft.com/office/drawing/2014/main" id="{BD3E9D4E-81A3-40E4-AD6D-D7CCD254C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4575" y="1627188"/>
            <a:ext cx="0" cy="474980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1">
            <a:extLst>
              <a:ext uri="{FF2B5EF4-FFF2-40B4-BE49-F238E27FC236}">
                <a16:creationId xmlns:a16="http://schemas.microsoft.com/office/drawing/2014/main" id="{6753E9D8-B6ED-4132-A290-E0AE345F7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1636713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52">
            <a:extLst>
              <a:ext uri="{FF2B5EF4-FFF2-40B4-BE49-F238E27FC236}">
                <a16:creationId xmlns:a16="http://schemas.microsoft.com/office/drawing/2014/main" id="{85CA26AD-FDB2-44DC-B0D6-33DF8A1AC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6367463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5366-D938-43AC-8531-418EC697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/>
              <a:t>New BRX Analog IN Configuration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E784-1B6D-4906-98C8-77C486F9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4179771" cy="4038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BX-04ADM-1</a:t>
            </a:r>
            <a:r>
              <a:rPr lang="en-US" i="1" dirty="0"/>
              <a:t> – current sink, </a:t>
            </a:r>
            <a:br>
              <a:rPr lang="en-US" i="1" dirty="0"/>
            </a:br>
            <a:r>
              <a:rPr lang="en-US" i="1" dirty="0"/>
              <a:t>0-20mA, 4-20mA, 14-bit</a:t>
            </a:r>
          </a:p>
          <a:p>
            <a:pPr lvl="1"/>
            <a:r>
              <a:rPr lang="en-US" b="1" dirty="0"/>
              <a:t>Global Settings</a:t>
            </a:r>
          </a:p>
          <a:p>
            <a:pPr lvl="2"/>
            <a:r>
              <a:rPr lang="en-US" dirty="0"/>
              <a:t>Name</a:t>
            </a:r>
          </a:p>
          <a:p>
            <a:pPr lvl="2"/>
            <a:r>
              <a:rPr lang="en-US" dirty="0"/>
              <a:t>Channels Enabled (1-4)</a:t>
            </a:r>
          </a:p>
          <a:p>
            <a:pPr lvl="1"/>
            <a:r>
              <a:rPr lang="en-US" b="1" dirty="0"/>
              <a:t>Analog Inputs 1-4</a:t>
            </a:r>
          </a:p>
          <a:p>
            <a:pPr lvl="2"/>
            <a:r>
              <a:rPr lang="en-US" dirty="0"/>
              <a:t>Analog Input</a:t>
            </a:r>
          </a:p>
          <a:p>
            <a:pPr lvl="3"/>
            <a:r>
              <a:rPr lang="en-US" dirty="0"/>
              <a:t>0-20mA</a:t>
            </a:r>
          </a:p>
          <a:p>
            <a:pPr lvl="3"/>
            <a:r>
              <a:rPr lang="en-US" dirty="0"/>
              <a:t>4-20mA</a:t>
            </a:r>
          </a:p>
          <a:p>
            <a:pPr lvl="2"/>
            <a:r>
              <a:rPr lang="en-US" b="1" dirty="0"/>
              <a:t>Enable Scaling</a:t>
            </a:r>
          </a:p>
          <a:p>
            <a:pPr lvl="3"/>
            <a:r>
              <a:rPr lang="en-US" dirty="0"/>
              <a:t>WX Min/Max (Counts, mA)</a:t>
            </a:r>
          </a:p>
          <a:p>
            <a:pPr lvl="3"/>
            <a:r>
              <a:rPr lang="en-US" dirty="0"/>
              <a:t>RX Min/Max</a:t>
            </a:r>
          </a:p>
          <a:p>
            <a:pPr lvl="3"/>
            <a:r>
              <a:rPr lang="en-US" dirty="0"/>
              <a:t>Clamp RX</a:t>
            </a:r>
          </a:p>
        </p:txBody>
      </p:sp>
      <p:pic>
        <p:nvPicPr>
          <p:cNvPr id="5" name="BX-04ADM-1">
            <a:extLst>
              <a:ext uri="{FF2B5EF4-FFF2-40B4-BE49-F238E27FC236}">
                <a16:creationId xmlns:a16="http://schemas.microsoft.com/office/drawing/2014/main" id="{38BEDBC7-6AA8-4CE6-9EB5-6D7BFC52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69" y="2894245"/>
            <a:ext cx="1123950" cy="3529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27A9D6-8B8D-4ABF-8F4F-2BE0D35DC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516" y="1819275"/>
            <a:ext cx="6038850" cy="42767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2999BD-4F53-4AD2-AA54-98B2B2A7D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469" y="4495800"/>
            <a:ext cx="7244262" cy="1927458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A7D9AD1-5125-42E2-99CD-B7C81890FB57}"/>
              </a:ext>
            </a:extLst>
          </p:cNvPr>
          <p:cNvSpPr/>
          <p:nvPr/>
        </p:nvSpPr>
        <p:spPr>
          <a:xfrm>
            <a:off x="4974044" y="2473770"/>
            <a:ext cx="838200" cy="455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3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1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1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1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5.55112E-17 L 0.00586 0.1618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0.16181 L -0.09167 0.4023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40231 L 0.1862 0.371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3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 0.3713 L 0.38711 0.48079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5366-D938-43AC-8531-418EC697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/>
              <a:t>New BRX Analog IN Configuration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E784-1B6D-4906-98C8-77C486F9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4179771" cy="435973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BX-04AD</a:t>
            </a:r>
            <a:r>
              <a:rPr lang="en-US" b="1" dirty="0">
                <a:solidFill>
                  <a:srgbClr val="FF0000"/>
                </a:solidFill>
              </a:rPr>
              <a:t>-1</a:t>
            </a:r>
            <a:r>
              <a:rPr lang="en-US" i="1" dirty="0"/>
              <a:t> – current sink, </a:t>
            </a:r>
            <a:br>
              <a:rPr lang="en-US" i="1" dirty="0"/>
            </a:br>
            <a:r>
              <a:rPr lang="en-US" i="1" dirty="0"/>
              <a:t>0-20mA, 4-20mA, </a:t>
            </a:r>
            <a:r>
              <a:rPr lang="en-US" i="1" dirty="0">
                <a:solidFill>
                  <a:srgbClr val="FF0000"/>
                </a:solidFill>
              </a:rPr>
              <a:t>16</a:t>
            </a:r>
            <a:r>
              <a:rPr lang="en-US" i="1" dirty="0"/>
              <a:t>-bit</a:t>
            </a:r>
          </a:p>
          <a:p>
            <a:pPr lvl="1"/>
            <a:r>
              <a:rPr lang="en-US" b="1" dirty="0"/>
              <a:t>Global Settings</a:t>
            </a:r>
          </a:p>
          <a:p>
            <a:pPr lvl="2"/>
            <a:r>
              <a:rPr lang="en-US" dirty="0"/>
              <a:t>Name</a:t>
            </a:r>
          </a:p>
          <a:p>
            <a:pPr lvl="2"/>
            <a:r>
              <a:rPr lang="en-US" dirty="0"/>
              <a:t>Channels Enabled (1-4)</a:t>
            </a:r>
          </a:p>
          <a:p>
            <a:pPr lvl="1"/>
            <a:r>
              <a:rPr lang="en-US" b="1" dirty="0"/>
              <a:t>Analog Inputs 1-4</a:t>
            </a:r>
          </a:p>
          <a:p>
            <a:pPr lvl="2"/>
            <a:r>
              <a:rPr lang="en-US" dirty="0"/>
              <a:t>Analog Input</a:t>
            </a:r>
          </a:p>
          <a:p>
            <a:pPr lvl="3"/>
            <a:r>
              <a:rPr lang="en-US" dirty="0"/>
              <a:t>0-20mA</a:t>
            </a:r>
          </a:p>
          <a:p>
            <a:pPr lvl="3"/>
            <a:r>
              <a:rPr lang="en-US" dirty="0"/>
              <a:t>4-20mA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Enable 16-bit</a:t>
            </a:r>
          </a:p>
          <a:p>
            <a:pPr lvl="2"/>
            <a:r>
              <a:rPr lang="en-US" b="1" dirty="0"/>
              <a:t>Enable Scaling</a:t>
            </a:r>
          </a:p>
          <a:p>
            <a:pPr lvl="3"/>
            <a:r>
              <a:rPr lang="en-US" dirty="0"/>
              <a:t>WX Min/Max (Counts, mA)</a:t>
            </a:r>
          </a:p>
          <a:p>
            <a:pPr lvl="3"/>
            <a:r>
              <a:rPr lang="en-US" dirty="0"/>
              <a:t>RX Min/Max</a:t>
            </a:r>
          </a:p>
          <a:p>
            <a:pPr lvl="3"/>
            <a:r>
              <a:rPr lang="en-US" dirty="0"/>
              <a:t>Clamp RX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A6CC0-83CD-456B-866B-CA88CC63D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97" y="2057400"/>
            <a:ext cx="5991225" cy="24574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6" name="BX-04AD-1">
            <a:extLst>
              <a:ext uri="{FF2B5EF4-FFF2-40B4-BE49-F238E27FC236}">
                <a16:creationId xmlns:a16="http://schemas.microsoft.com/office/drawing/2014/main" id="{62657A36-4B71-4EA3-BEB2-16E2A4F9F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90" y="2883359"/>
            <a:ext cx="1052513" cy="3533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E08770-0B2B-4A32-9FDC-6B7BC92BF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13499"/>
            <a:ext cx="7250872" cy="194785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8" name="-(Enable16-bit)">
            <a:extLst>
              <a:ext uri="{FF2B5EF4-FFF2-40B4-BE49-F238E27FC236}">
                <a16:creationId xmlns:a16="http://schemas.microsoft.com/office/drawing/2014/main" id="{B8A0362A-0432-4126-A2FB-269316BC4199}"/>
              </a:ext>
            </a:extLst>
          </p:cNvPr>
          <p:cNvSpPr/>
          <p:nvPr/>
        </p:nvSpPr>
        <p:spPr>
          <a:xfrm>
            <a:off x="6131651" y="4988043"/>
            <a:ext cx="3570515" cy="868811"/>
          </a:xfrm>
          <a:prstGeom prst="wedgeRoundRectCallout">
            <a:avLst>
              <a:gd name="adj1" fmla="val -65133"/>
              <a:gd name="adj2" fmla="val 459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Enable 16-bit unipolar data:</a:t>
            </a:r>
          </a:p>
          <a:p>
            <a:r>
              <a:rPr lang="en-US" sz="1600" dirty="0"/>
              <a:t>- Default: 0 to +32,767 (current IN)</a:t>
            </a:r>
          </a:p>
          <a:p>
            <a:r>
              <a:rPr lang="en-US" sz="1600" dirty="0"/>
              <a:t>- </a:t>
            </a:r>
            <a:r>
              <a:rPr lang="en-US" sz="1600" b="1" i="1" u="sng" dirty="0"/>
              <a:t>16-bit</a:t>
            </a:r>
            <a:r>
              <a:rPr lang="en-US" sz="1600" dirty="0"/>
              <a:t>: 0 to +65,535 (must use WX0:U)</a:t>
            </a:r>
          </a:p>
        </p:txBody>
      </p:sp>
    </p:spTree>
    <p:extLst>
      <p:ext uri="{BB962C8B-B14F-4D97-AF65-F5344CB8AC3E}">
        <p14:creationId xmlns:p14="http://schemas.microsoft.com/office/powerpoint/2010/main" val="42868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5366-D938-43AC-8531-418EC697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/>
              <a:t>New BRX Analog IN Configuration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E784-1B6D-4906-98C8-77C486F9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3778297" cy="438559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BX-04AD-</a:t>
            </a:r>
            <a:r>
              <a:rPr lang="en-US" b="1" dirty="0">
                <a:solidFill>
                  <a:srgbClr val="FF0000"/>
                </a:solidFill>
              </a:rPr>
              <a:t>2B</a:t>
            </a:r>
            <a:r>
              <a:rPr lang="en-US" i="1" dirty="0"/>
              <a:t> – </a:t>
            </a:r>
            <a:r>
              <a:rPr lang="en-US" i="1" dirty="0">
                <a:solidFill>
                  <a:srgbClr val="FF0000"/>
                </a:solidFill>
              </a:rPr>
              <a:t>voltage</a:t>
            </a:r>
            <a:r>
              <a:rPr lang="en-US" i="1" dirty="0"/>
              <a:t>, </a:t>
            </a:r>
            <a:br>
              <a:rPr lang="en-US" i="1" dirty="0"/>
            </a:br>
            <a:r>
              <a:rPr lang="en-US" i="1" dirty="0">
                <a:solidFill>
                  <a:srgbClr val="FF0000"/>
                </a:solidFill>
              </a:rPr>
              <a:t>±10VDC, ±5VDC, 0-5VDC,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0-10VDC</a:t>
            </a:r>
            <a:r>
              <a:rPr lang="en-US" i="1" dirty="0"/>
              <a:t>, 16-bit</a:t>
            </a:r>
          </a:p>
          <a:p>
            <a:pPr lvl="1"/>
            <a:r>
              <a:rPr lang="en-US" b="1" dirty="0"/>
              <a:t>Global Settings</a:t>
            </a:r>
          </a:p>
          <a:p>
            <a:pPr lvl="2"/>
            <a:r>
              <a:rPr lang="en-US" dirty="0"/>
              <a:t>Name</a:t>
            </a:r>
          </a:p>
          <a:p>
            <a:pPr lvl="2"/>
            <a:r>
              <a:rPr lang="en-US" dirty="0"/>
              <a:t>Channels Enabled (1-4)</a:t>
            </a:r>
          </a:p>
          <a:p>
            <a:pPr lvl="1"/>
            <a:r>
              <a:rPr lang="en-US" b="1" dirty="0"/>
              <a:t>Analog Inputs 1-4</a:t>
            </a:r>
          </a:p>
          <a:p>
            <a:pPr lvl="2"/>
            <a:r>
              <a:rPr lang="en-US" dirty="0"/>
              <a:t>Analog Input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0-5VDC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0-10VDC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±5VDC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±10VDC</a:t>
            </a:r>
          </a:p>
          <a:p>
            <a:pPr lvl="3"/>
            <a:r>
              <a:rPr lang="en-US" dirty="0"/>
              <a:t>Enable 16-bit</a:t>
            </a:r>
          </a:p>
          <a:p>
            <a:pPr lvl="2"/>
            <a:r>
              <a:rPr lang="en-US" b="1" dirty="0"/>
              <a:t>Enable Scaling</a:t>
            </a:r>
          </a:p>
          <a:p>
            <a:pPr lvl="3"/>
            <a:r>
              <a:rPr lang="en-US" dirty="0"/>
              <a:t>WX Min/Max (Counts, </a:t>
            </a:r>
            <a:r>
              <a:rPr lang="en-US" dirty="0">
                <a:solidFill>
                  <a:srgbClr val="FF0000"/>
                </a:solidFill>
              </a:rPr>
              <a:t>VDC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RX Min/Max</a:t>
            </a:r>
          </a:p>
          <a:p>
            <a:pPr lvl="3"/>
            <a:r>
              <a:rPr lang="en-US" dirty="0"/>
              <a:t>Clamp RX</a:t>
            </a:r>
          </a:p>
        </p:txBody>
      </p:sp>
      <p:pic>
        <p:nvPicPr>
          <p:cNvPr id="7" name="BX-04AD-2B">
            <a:extLst>
              <a:ext uri="{FF2B5EF4-FFF2-40B4-BE49-F238E27FC236}">
                <a16:creationId xmlns:a16="http://schemas.microsoft.com/office/drawing/2014/main" id="{B6275307-F8CA-4ECD-826A-7EED2F1E7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9" y="2885404"/>
            <a:ext cx="1066800" cy="3557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560C0-5B0D-4805-8DCB-132AEDA56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2057400"/>
            <a:ext cx="5981700" cy="24479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615DD-070A-40C3-A6D8-01AAEF368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616" y="4505325"/>
            <a:ext cx="7400925" cy="19716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9" name="-(Enable16-bit)">
            <a:extLst>
              <a:ext uri="{FF2B5EF4-FFF2-40B4-BE49-F238E27FC236}">
                <a16:creationId xmlns:a16="http://schemas.microsoft.com/office/drawing/2014/main" id="{6B9016EC-45E0-42D7-B445-F092F4B8010E}"/>
              </a:ext>
            </a:extLst>
          </p:cNvPr>
          <p:cNvSpPr/>
          <p:nvPr/>
        </p:nvSpPr>
        <p:spPr>
          <a:xfrm>
            <a:off x="6131651" y="4767943"/>
            <a:ext cx="4688749" cy="1088911"/>
          </a:xfrm>
          <a:prstGeom prst="wedgeRoundRectCallout">
            <a:avLst>
              <a:gd name="adj1" fmla="val -62811"/>
              <a:gd name="adj2" fmla="val 539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Enable 16-bit unipolar data:</a:t>
            </a:r>
          </a:p>
          <a:p>
            <a:r>
              <a:rPr lang="en-US" sz="1600" dirty="0"/>
              <a:t>- Default unipolar: 0 to +32,767</a:t>
            </a:r>
          </a:p>
          <a:p>
            <a:r>
              <a:rPr lang="en-US" sz="1600" dirty="0"/>
              <a:t>     - </a:t>
            </a:r>
            <a:r>
              <a:rPr lang="en-US" sz="1600" b="1" i="1" u="sng" dirty="0"/>
              <a:t>16-bit</a:t>
            </a:r>
            <a:r>
              <a:rPr lang="en-US" sz="1600" dirty="0"/>
              <a:t>: 0 to +65,535 (must use WX0:U)</a:t>
            </a:r>
          </a:p>
          <a:p>
            <a:r>
              <a:rPr lang="en-US" sz="1600" dirty="0"/>
              <a:t>- Default bipolar: -32,768 to +32,767 (already 16-bit)</a:t>
            </a:r>
          </a:p>
        </p:txBody>
      </p:sp>
    </p:spTree>
    <p:extLst>
      <p:ext uri="{BB962C8B-B14F-4D97-AF65-F5344CB8AC3E}">
        <p14:creationId xmlns:p14="http://schemas.microsoft.com/office/powerpoint/2010/main" val="10903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78A5-6383-4050-905B-B75062CD9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BRX I/O Modules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C251BB30-EEF3-45D1-9E34-02B4298EED0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28975" y="1608138"/>
            <a:ext cx="5453063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E3C98A3-3E24-4997-90F6-1B5640FF7012}"/>
              </a:ext>
            </a:extLst>
          </p:cNvPr>
          <p:cNvGrpSpPr/>
          <p:nvPr/>
        </p:nvGrpSpPr>
        <p:grpSpPr>
          <a:xfrm>
            <a:off x="3228975" y="1636713"/>
            <a:ext cx="5435601" cy="365125"/>
            <a:chOff x="3228975" y="1636713"/>
            <a:chExt cx="5435601" cy="365125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2546E64-0BF7-44BF-B035-A7C8B94D8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1636713"/>
              <a:ext cx="3090863" cy="363537"/>
            </a:xfrm>
            <a:prstGeom prst="rect">
              <a:avLst/>
            </a:prstGeom>
            <a:solidFill>
              <a:srgbClr val="1C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EAFD1AD5-11A3-4492-90BB-22A418D0E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1636713"/>
              <a:ext cx="2344738" cy="363537"/>
            </a:xfrm>
            <a:prstGeom prst="rect">
              <a:avLst/>
            </a:prstGeom>
            <a:solidFill>
              <a:srgbClr val="1C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3">
              <a:extLst>
                <a:ext uri="{FF2B5EF4-FFF2-40B4-BE49-F238E27FC236}">
                  <a16:creationId xmlns:a16="http://schemas.microsoft.com/office/drawing/2014/main" id="{4C2259E7-45EC-43C7-87BA-6A133909F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1674813"/>
              <a:ext cx="15319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NEW MODULE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4">
              <a:extLst>
                <a:ext uri="{FF2B5EF4-FFF2-40B4-BE49-F238E27FC236}">
                  <a16:creationId xmlns:a16="http://schemas.microsoft.com/office/drawing/2014/main" id="{DB1A14B1-7FF8-4009-8C58-4608E6D1C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313" y="1684338"/>
              <a:ext cx="2165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Module Configuration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6FFAA87-413F-4B55-87C6-B0ABBA9EFF63}"/>
              </a:ext>
            </a:extLst>
          </p:cNvPr>
          <p:cNvGrpSpPr/>
          <p:nvPr/>
        </p:nvGrpSpPr>
        <p:grpSpPr>
          <a:xfrm>
            <a:off x="3228975" y="2000250"/>
            <a:ext cx="5435601" cy="739775"/>
            <a:chOff x="3228975" y="2000250"/>
            <a:chExt cx="5435601" cy="739775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6EAE8BE-08F3-47D0-A91A-12D8ED5963E6}"/>
                </a:ext>
              </a:extLst>
            </p:cNvPr>
            <p:cNvGrpSpPr/>
            <p:nvPr/>
          </p:nvGrpSpPr>
          <p:grpSpPr>
            <a:xfrm>
              <a:off x="3228975" y="2000250"/>
              <a:ext cx="5435601" cy="730250"/>
              <a:chOff x="3228975" y="2000250"/>
              <a:chExt cx="5435601" cy="730250"/>
            </a:xfrm>
          </p:grpSpPr>
          <p:sp>
            <p:nvSpPr>
              <p:cNvPr id="15" name="Rectangle 6">
                <a:extLst>
                  <a:ext uri="{FF2B5EF4-FFF2-40B4-BE49-F238E27FC236}">
                    <a16:creationId xmlns:a16="http://schemas.microsoft.com/office/drawing/2014/main" id="{8E190B94-8301-4EFE-B350-9C80D5ACB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8975" y="2000250"/>
                <a:ext cx="1693863" cy="730250"/>
              </a:xfrm>
              <a:prstGeom prst="rect">
                <a:avLst/>
              </a:prstGeom>
              <a:solidFill>
                <a:srgbClr val="CCE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">
                <a:extLst>
                  <a:ext uri="{FF2B5EF4-FFF2-40B4-BE49-F238E27FC236}">
                    <a16:creationId xmlns:a16="http://schemas.microsoft.com/office/drawing/2014/main" id="{AEFA5D0C-5793-4E47-93FA-3CCB04A95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2838" y="2000250"/>
                <a:ext cx="1397000" cy="365125"/>
              </a:xfrm>
              <a:prstGeom prst="rect">
                <a:avLst/>
              </a:prstGeom>
              <a:solidFill>
                <a:srgbClr val="CCE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8">
                <a:extLst>
                  <a:ext uri="{FF2B5EF4-FFF2-40B4-BE49-F238E27FC236}">
                    <a16:creationId xmlns:a16="http://schemas.microsoft.com/office/drawing/2014/main" id="{ED3F9BC0-AF4D-4C38-8132-2B1151121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9838" y="2000250"/>
                <a:ext cx="2344738" cy="365125"/>
              </a:xfrm>
              <a:prstGeom prst="rect">
                <a:avLst/>
              </a:prstGeom>
              <a:solidFill>
                <a:srgbClr val="CCE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8E7A0355-ADCC-4AFE-8B0E-5F919FFD1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2838" y="2365375"/>
                <a:ext cx="1397000" cy="365125"/>
              </a:xfrm>
              <a:prstGeom prst="rect">
                <a:avLst/>
              </a:prstGeom>
              <a:solidFill>
                <a:srgbClr val="E7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A92D4C4C-35D8-4B5E-909D-DE0C806C3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9838" y="2365375"/>
                <a:ext cx="2344738" cy="365125"/>
              </a:xfrm>
              <a:prstGeom prst="rect">
                <a:avLst/>
              </a:prstGeom>
              <a:solidFill>
                <a:srgbClr val="E7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Rectangle 55">
              <a:extLst>
                <a:ext uri="{FF2B5EF4-FFF2-40B4-BE49-F238E27FC236}">
                  <a16:creationId xmlns:a16="http://schemas.microsoft.com/office/drawing/2014/main" id="{4EA9F7C7-D730-4743-8C23-48817C05C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75" y="2225675"/>
              <a:ext cx="11445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Discrete IN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6">
              <a:extLst>
                <a:ext uri="{FF2B5EF4-FFF2-40B4-BE49-F238E27FC236}">
                  <a16:creationId xmlns:a16="http://schemas.microsoft.com/office/drawing/2014/main" id="{5BDF0587-EFB6-4586-98AB-D6E3AECE9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788" y="2038350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7">
              <a:extLst>
                <a:ext uri="{FF2B5EF4-FFF2-40B4-BE49-F238E27FC236}">
                  <a16:creationId xmlns:a16="http://schemas.microsoft.com/office/drawing/2014/main" id="{10DB6551-4C60-4D0B-82E6-E7D10686F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2038350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58">
              <a:extLst>
                <a:ext uri="{FF2B5EF4-FFF2-40B4-BE49-F238E27FC236}">
                  <a16:creationId xmlns:a16="http://schemas.microsoft.com/office/drawing/2014/main" id="{7A306E33-1AB5-43A5-B8E6-314B9EAA5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638" y="2038350"/>
              <a:ext cx="72072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32ND3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431C68EB-FF8F-4C61-A408-6DD06DD42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475" y="2047875"/>
              <a:ext cx="3873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orbel" panose="020B0503020204020204" pitchFamily="34" charset="0"/>
                </a:rPr>
                <a:t>No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0">
              <a:extLst>
                <a:ext uri="{FF2B5EF4-FFF2-40B4-BE49-F238E27FC236}">
                  <a16:creationId xmlns:a16="http://schemas.microsoft.com/office/drawing/2014/main" id="{4B14534B-9D5E-410B-86D0-099F203F1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50" y="2403475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1">
              <a:extLst>
                <a:ext uri="{FF2B5EF4-FFF2-40B4-BE49-F238E27FC236}">
                  <a16:creationId xmlns:a16="http://schemas.microsoft.com/office/drawing/2014/main" id="{263074C8-8B69-4704-B349-A63914376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663" y="2403475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2">
              <a:extLst>
                <a:ext uri="{FF2B5EF4-FFF2-40B4-BE49-F238E27FC236}">
                  <a16:creationId xmlns:a16="http://schemas.microsoft.com/office/drawing/2014/main" id="{2C71E97E-DAA6-445F-B034-BA424CA02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2403475"/>
              <a:ext cx="6858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08SIM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32A1CD75-FB91-45EB-B4AC-3DE21C14C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475" y="2413000"/>
              <a:ext cx="3873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orbel" panose="020B0503020204020204" pitchFamily="34" charset="0"/>
                </a:rPr>
                <a:t>No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EEFE8BF-575E-4AF7-9741-EB1389918EF1}"/>
              </a:ext>
            </a:extLst>
          </p:cNvPr>
          <p:cNvGrpSpPr/>
          <p:nvPr/>
        </p:nvGrpSpPr>
        <p:grpSpPr>
          <a:xfrm>
            <a:off x="3228975" y="2730500"/>
            <a:ext cx="5435601" cy="738188"/>
            <a:chOff x="3228975" y="2730500"/>
            <a:chExt cx="5435601" cy="738188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AB91B6BD-AF28-45B7-96E6-EB083E873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2730500"/>
              <a:ext cx="1693863" cy="71913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D5193247-388C-46B2-A31D-2A36B645C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2730500"/>
              <a:ext cx="1397000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0D0246DE-EE87-4F5F-853F-2B930B9BF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2730500"/>
              <a:ext cx="2344738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DC582B9F-DCDC-4B01-AE7C-844DCCE54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3095625"/>
              <a:ext cx="1397000" cy="354012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DB2E0685-20A1-462C-A36F-F7388343F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3095625"/>
              <a:ext cx="2344738" cy="354012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1A14DE9D-6974-4676-AF06-38D9E5B7E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925" y="2955925"/>
              <a:ext cx="13700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Discrete OUT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5">
              <a:extLst>
                <a:ext uri="{FF2B5EF4-FFF2-40B4-BE49-F238E27FC236}">
                  <a16:creationId xmlns:a16="http://schemas.microsoft.com/office/drawing/2014/main" id="{C540AC18-66E1-4C6D-9FAD-60C932FC1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50" y="2768600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EDF48329-E302-433D-96EA-1155D5089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663" y="2768600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7">
              <a:extLst>
                <a:ext uri="{FF2B5EF4-FFF2-40B4-BE49-F238E27FC236}">
                  <a16:creationId xmlns:a16="http://schemas.microsoft.com/office/drawing/2014/main" id="{3301C1C9-87DC-4C21-9741-7C6C80D59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2768600"/>
              <a:ext cx="6858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32TD1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68">
              <a:extLst>
                <a:ext uri="{FF2B5EF4-FFF2-40B4-BE49-F238E27FC236}">
                  <a16:creationId xmlns:a16="http://schemas.microsoft.com/office/drawing/2014/main" id="{A80D94C9-5859-48CA-80B7-6AA45BCD2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475" y="2778125"/>
              <a:ext cx="3873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orbel" panose="020B0503020204020204" pitchFamily="34" charset="0"/>
                </a:rPr>
                <a:t>No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69">
              <a:extLst>
                <a:ext uri="{FF2B5EF4-FFF2-40B4-BE49-F238E27FC236}">
                  <a16:creationId xmlns:a16="http://schemas.microsoft.com/office/drawing/2014/main" id="{4889A50D-526C-4373-9A16-7FEC015FB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50" y="3133725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0">
              <a:extLst>
                <a:ext uri="{FF2B5EF4-FFF2-40B4-BE49-F238E27FC236}">
                  <a16:creationId xmlns:a16="http://schemas.microsoft.com/office/drawing/2014/main" id="{84E2DB29-280C-45D3-8755-DB88C320A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663" y="3133725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1">
              <a:extLst>
                <a:ext uri="{FF2B5EF4-FFF2-40B4-BE49-F238E27FC236}">
                  <a16:creationId xmlns:a16="http://schemas.microsoft.com/office/drawing/2014/main" id="{D2642A16-B1B8-4658-AF51-3568AD0DB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133725"/>
              <a:ext cx="6937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32TD2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2">
              <a:extLst>
                <a:ext uri="{FF2B5EF4-FFF2-40B4-BE49-F238E27FC236}">
                  <a16:creationId xmlns:a16="http://schemas.microsoft.com/office/drawing/2014/main" id="{68259797-FF9A-45B4-8C38-234BEF767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475" y="3141663"/>
              <a:ext cx="3873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orbel" panose="020B0503020204020204" pitchFamily="34" charset="0"/>
                </a:rPr>
                <a:t>No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C0CA0BE-8D22-44F9-8F81-1FCD2B113C4A}"/>
              </a:ext>
            </a:extLst>
          </p:cNvPr>
          <p:cNvGrpSpPr/>
          <p:nvPr/>
        </p:nvGrpSpPr>
        <p:grpSpPr>
          <a:xfrm>
            <a:off x="3228975" y="3449638"/>
            <a:ext cx="5435601" cy="1114425"/>
            <a:chOff x="3228975" y="3449638"/>
            <a:chExt cx="5435601" cy="1114425"/>
          </a:xfrm>
        </p:grpSpPr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F8D8858C-96E8-4FDE-A3CD-5E33864FF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3449638"/>
              <a:ext cx="1693863" cy="109378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6C50BE67-0740-4735-9DCA-1F26F14B9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3449638"/>
              <a:ext cx="1397000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19E20FD8-9CFD-45C2-8084-25D2B1B35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3449638"/>
              <a:ext cx="2344738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BC7000AE-ED56-4010-8D6C-5A3C4E620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3814763"/>
              <a:ext cx="1397000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FF37CF5D-FF86-4E64-84E3-C16B95CF9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3814763"/>
              <a:ext cx="2344738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310B7A3F-8924-4EF1-9446-D56FF79D6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4179888"/>
              <a:ext cx="1397000" cy="36353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B5CAAF59-7348-4F3C-AC52-D78B576FA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4179888"/>
              <a:ext cx="2344738" cy="36353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3">
              <a:extLst>
                <a:ext uri="{FF2B5EF4-FFF2-40B4-BE49-F238E27FC236}">
                  <a16:creationId xmlns:a16="http://schemas.microsoft.com/office/drawing/2014/main" id="{34962B6C-1857-451B-95BC-F5BC6027B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325" y="3862388"/>
              <a:ext cx="10366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Analog IN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4">
              <a:extLst>
                <a:ext uri="{FF2B5EF4-FFF2-40B4-BE49-F238E27FC236}">
                  <a16:creationId xmlns:a16="http://schemas.microsoft.com/office/drawing/2014/main" id="{EB8D7F85-2046-4770-81AE-A57FCB7DB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313" y="3497263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5">
              <a:extLst>
                <a:ext uri="{FF2B5EF4-FFF2-40B4-BE49-F238E27FC236}">
                  <a16:creationId xmlns:a16="http://schemas.microsoft.com/office/drawing/2014/main" id="{2DA60006-D3C2-4479-80D8-18041E1E3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725" y="3497263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76">
              <a:extLst>
                <a:ext uri="{FF2B5EF4-FFF2-40B4-BE49-F238E27FC236}">
                  <a16:creationId xmlns:a16="http://schemas.microsoft.com/office/drawing/2014/main" id="{E50EDA23-E52E-4CD7-8161-0399B5B9B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750" y="3497263"/>
              <a:ext cx="7937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04ADM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77">
              <a:extLst>
                <a:ext uri="{FF2B5EF4-FFF2-40B4-BE49-F238E27FC236}">
                  <a16:creationId xmlns:a16="http://schemas.microsoft.com/office/drawing/2014/main" id="{E3E499F0-B443-4A8F-9923-099013A09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438" y="3497263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78">
              <a:extLst>
                <a:ext uri="{FF2B5EF4-FFF2-40B4-BE49-F238E27FC236}">
                  <a16:creationId xmlns:a16="http://schemas.microsoft.com/office/drawing/2014/main" id="{46E050F1-E05D-4688-9A07-5A1B90ACA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463" y="3497263"/>
              <a:ext cx="2159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79">
              <a:extLst>
                <a:ext uri="{FF2B5EF4-FFF2-40B4-BE49-F238E27FC236}">
                  <a16:creationId xmlns:a16="http://schemas.microsoft.com/office/drawing/2014/main" id="{5ED34699-1FD9-4030-90C0-14A34CD22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3506788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0">
              <a:extLst>
                <a:ext uri="{FF2B5EF4-FFF2-40B4-BE49-F238E27FC236}">
                  <a16:creationId xmlns:a16="http://schemas.microsoft.com/office/drawing/2014/main" id="{6C42FABA-3C20-409D-A9F1-FB2D0ACDB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3862388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1">
              <a:extLst>
                <a:ext uri="{FF2B5EF4-FFF2-40B4-BE49-F238E27FC236}">
                  <a16:creationId xmlns:a16="http://schemas.microsoft.com/office/drawing/2014/main" id="{D3B45654-9C43-4521-9883-B5B49B6A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386238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2">
              <a:extLst>
                <a:ext uri="{FF2B5EF4-FFF2-40B4-BE49-F238E27FC236}">
                  <a16:creationId xmlns:a16="http://schemas.microsoft.com/office/drawing/2014/main" id="{20C3F286-FD65-42B8-82D4-48B8BA712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650" y="3862388"/>
              <a:ext cx="6127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04AD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3">
              <a:extLst>
                <a:ext uri="{FF2B5EF4-FFF2-40B4-BE49-F238E27FC236}">
                  <a16:creationId xmlns:a16="http://schemas.microsoft.com/office/drawing/2014/main" id="{BE390825-F1A3-4D52-9217-1FD523AEF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386238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4">
              <a:extLst>
                <a:ext uri="{FF2B5EF4-FFF2-40B4-BE49-F238E27FC236}">
                  <a16:creationId xmlns:a16="http://schemas.microsoft.com/office/drawing/2014/main" id="{90E9BE1B-75DF-48E5-8261-4FC939869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975" y="3862388"/>
              <a:ext cx="2159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85">
              <a:extLst>
                <a:ext uri="{FF2B5EF4-FFF2-40B4-BE49-F238E27FC236}">
                  <a16:creationId xmlns:a16="http://schemas.microsoft.com/office/drawing/2014/main" id="{3F01907B-4069-499B-9CF8-DDE5CC980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3871913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86">
              <a:extLst>
                <a:ext uri="{FF2B5EF4-FFF2-40B4-BE49-F238E27FC236}">
                  <a16:creationId xmlns:a16="http://schemas.microsoft.com/office/drawing/2014/main" id="{4D5C4B3D-118E-4967-9D31-A97E7E251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363" y="4227513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87">
              <a:extLst>
                <a:ext uri="{FF2B5EF4-FFF2-40B4-BE49-F238E27FC236}">
                  <a16:creationId xmlns:a16="http://schemas.microsoft.com/office/drawing/2014/main" id="{72FE55DB-9259-436F-9B5F-54A4BB172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1775" y="4227513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88">
              <a:extLst>
                <a:ext uri="{FF2B5EF4-FFF2-40B4-BE49-F238E27FC236}">
                  <a16:creationId xmlns:a16="http://schemas.microsoft.com/office/drawing/2014/main" id="{A20974F2-4B3A-4F31-BE14-D9D89AB2D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4227513"/>
              <a:ext cx="6127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04AD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261076B3-3AFC-4EB8-96CC-9CB2D7C74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513" y="4227513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0">
              <a:extLst>
                <a:ext uri="{FF2B5EF4-FFF2-40B4-BE49-F238E27FC236}">
                  <a16:creationId xmlns:a16="http://schemas.microsoft.com/office/drawing/2014/main" id="{727FC67A-E848-40EF-AEBD-CCA411AEE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4227513"/>
              <a:ext cx="3508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2B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1">
              <a:extLst>
                <a:ext uri="{FF2B5EF4-FFF2-40B4-BE49-F238E27FC236}">
                  <a16:creationId xmlns:a16="http://schemas.microsoft.com/office/drawing/2014/main" id="{F401E7CA-E05C-445D-AADC-F50012135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4237038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8D925E0-5515-4327-9F5F-18D05CBF3CE6}"/>
              </a:ext>
            </a:extLst>
          </p:cNvPr>
          <p:cNvGrpSpPr/>
          <p:nvPr/>
        </p:nvGrpSpPr>
        <p:grpSpPr>
          <a:xfrm>
            <a:off x="3228975" y="4543425"/>
            <a:ext cx="5435601" cy="1104900"/>
            <a:chOff x="3228975" y="4543425"/>
            <a:chExt cx="5435601" cy="1104900"/>
          </a:xfrm>
        </p:grpSpPr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4A20CCEA-D660-4A5C-9791-880E50AD0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4543425"/>
              <a:ext cx="1693863" cy="109537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2D045406-9147-44D3-B2CB-B3195896E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4543425"/>
              <a:ext cx="1397000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6F024F52-036B-4B44-842C-4AE726F00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4543425"/>
              <a:ext cx="2344738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6">
              <a:extLst>
                <a:ext uri="{FF2B5EF4-FFF2-40B4-BE49-F238E27FC236}">
                  <a16:creationId xmlns:a16="http://schemas.microsoft.com/office/drawing/2014/main" id="{2673A6EE-73BF-4E15-AEFD-CF0F0B784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4908550"/>
              <a:ext cx="1397000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34752EEC-57F2-4C90-9A82-B577AE14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4908550"/>
              <a:ext cx="2344738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70900828-C71D-445B-B102-345822542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5273675"/>
              <a:ext cx="1397000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07A80F76-6287-478D-A6A2-BC1FACED9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5273675"/>
              <a:ext cx="2344738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2">
              <a:extLst>
                <a:ext uri="{FF2B5EF4-FFF2-40B4-BE49-F238E27FC236}">
                  <a16:creationId xmlns:a16="http://schemas.microsoft.com/office/drawing/2014/main" id="{472AE4ED-5426-4F1F-B186-63C76A9BD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450" y="4956175"/>
              <a:ext cx="15779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Temperature IN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3">
              <a:extLst>
                <a:ext uri="{FF2B5EF4-FFF2-40B4-BE49-F238E27FC236}">
                  <a16:creationId xmlns:a16="http://schemas.microsoft.com/office/drawing/2014/main" id="{753E7A0D-AC2E-4876-A30D-F2E4BB98B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4591050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4">
              <a:extLst>
                <a:ext uri="{FF2B5EF4-FFF2-40B4-BE49-F238E27FC236}">
                  <a16:creationId xmlns:a16="http://schemas.microsoft.com/office/drawing/2014/main" id="{9083FB1A-6A9B-4D7A-AB6B-80F54327F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4591050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95">
              <a:extLst>
                <a:ext uri="{FF2B5EF4-FFF2-40B4-BE49-F238E27FC236}">
                  <a16:creationId xmlns:a16="http://schemas.microsoft.com/office/drawing/2014/main" id="{D9DC984F-C395-430C-9719-BFF6468C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650" y="4591050"/>
              <a:ext cx="7747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08THM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96">
              <a:extLst>
                <a:ext uri="{FF2B5EF4-FFF2-40B4-BE49-F238E27FC236}">
                  <a16:creationId xmlns:a16="http://schemas.microsoft.com/office/drawing/2014/main" id="{068B5B36-C5BA-423B-B769-552DC7BE0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4591050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97">
              <a:extLst>
                <a:ext uri="{FF2B5EF4-FFF2-40B4-BE49-F238E27FC236}">
                  <a16:creationId xmlns:a16="http://schemas.microsoft.com/office/drawing/2014/main" id="{63DDEE4C-4E3D-49BD-BFC7-DC35834BE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788" y="4956175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98">
              <a:extLst>
                <a:ext uri="{FF2B5EF4-FFF2-40B4-BE49-F238E27FC236}">
                  <a16:creationId xmlns:a16="http://schemas.microsoft.com/office/drawing/2014/main" id="{6BB1C42F-76D4-485E-8BA4-A966E4E66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956175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99">
              <a:extLst>
                <a:ext uri="{FF2B5EF4-FFF2-40B4-BE49-F238E27FC236}">
                  <a16:creationId xmlns:a16="http://schemas.microsoft.com/office/drawing/2014/main" id="{AFA39B9E-0659-44F3-922D-252B274BF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638" y="4956175"/>
              <a:ext cx="7302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06RTD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0">
              <a:extLst>
                <a:ext uri="{FF2B5EF4-FFF2-40B4-BE49-F238E27FC236}">
                  <a16:creationId xmlns:a16="http://schemas.microsoft.com/office/drawing/2014/main" id="{4230A627-13B9-404F-95BD-77D0A4633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4956175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1">
              <a:extLst>
                <a:ext uri="{FF2B5EF4-FFF2-40B4-BE49-F238E27FC236}">
                  <a16:creationId xmlns:a16="http://schemas.microsoft.com/office/drawing/2014/main" id="{AB4C3F5C-E5AE-4746-A37D-167DD7742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788" y="5321300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2">
              <a:extLst>
                <a:ext uri="{FF2B5EF4-FFF2-40B4-BE49-F238E27FC236}">
                  <a16:creationId xmlns:a16="http://schemas.microsoft.com/office/drawing/2014/main" id="{FAE7FC31-BBB3-47BD-A4EB-E05BDC4E8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5321300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3">
              <a:extLst>
                <a:ext uri="{FF2B5EF4-FFF2-40B4-BE49-F238E27FC236}">
                  <a16:creationId xmlns:a16="http://schemas.microsoft.com/office/drawing/2014/main" id="{995E8651-5377-467E-95C7-AE3C27E83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638" y="5321300"/>
              <a:ext cx="7302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08NTC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4">
              <a:extLst>
                <a:ext uri="{FF2B5EF4-FFF2-40B4-BE49-F238E27FC236}">
                  <a16:creationId xmlns:a16="http://schemas.microsoft.com/office/drawing/2014/main" id="{FE6EC8EB-769D-4181-8868-F8D78FB66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5321300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oup 132" hidden="1">
            <a:extLst>
              <a:ext uri="{FF2B5EF4-FFF2-40B4-BE49-F238E27FC236}">
                <a16:creationId xmlns:a16="http://schemas.microsoft.com/office/drawing/2014/main" id="{FC1AFCB0-D735-4F34-A04F-2704D2576292}"/>
              </a:ext>
            </a:extLst>
          </p:cNvPr>
          <p:cNvGrpSpPr/>
          <p:nvPr/>
        </p:nvGrpSpPr>
        <p:grpSpPr>
          <a:xfrm>
            <a:off x="3228975" y="5638800"/>
            <a:ext cx="5435601" cy="738188"/>
            <a:chOff x="3228975" y="5638800"/>
            <a:chExt cx="5435601" cy="738188"/>
          </a:xfrm>
        </p:grpSpPr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6E8FB3B3-2A6B-4ADD-8C7B-E3D56AF88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5638800"/>
              <a:ext cx="1693863" cy="728662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F460561B-1417-49C0-9C67-8BE3F94D3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5638800"/>
              <a:ext cx="1397000" cy="36353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83734373-E0D5-4AE8-97D2-319E07D03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5638800"/>
              <a:ext cx="2344738" cy="36353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CEBCBC5A-7FB3-4C98-8825-2237A920A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6002338"/>
              <a:ext cx="1397000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4">
              <a:extLst>
                <a:ext uri="{FF2B5EF4-FFF2-40B4-BE49-F238E27FC236}">
                  <a16:creationId xmlns:a16="http://schemas.microsoft.com/office/drawing/2014/main" id="{6EDB6251-D93A-4BB0-8C6B-40EB9847A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6002338"/>
              <a:ext cx="2344738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5">
              <a:extLst>
                <a:ext uri="{FF2B5EF4-FFF2-40B4-BE49-F238E27FC236}">
                  <a16:creationId xmlns:a16="http://schemas.microsoft.com/office/drawing/2014/main" id="{F8132CB9-172B-469F-9266-79572E806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375" y="5862638"/>
              <a:ext cx="126206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Analog OUT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06">
              <a:extLst>
                <a:ext uri="{FF2B5EF4-FFF2-40B4-BE49-F238E27FC236}">
                  <a16:creationId xmlns:a16="http://schemas.microsoft.com/office/drawing/2014/main" id="{CCAA1567-096C-4323-9947-06AEA551E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5684838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07">
              <a:extLst>
                <a:ext uri="{FF2B5EF4-FFF2-40B4-BE49-F238E27FC236}">
                  <a16:creationId xmlns:a16="http://schemas.microsoft.com/office/drawing/2014/main" id="{8E8B63CA-5D92-4205-92C4-86DAD9023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568483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08">
              <a:extLst>
                <a:ext uri="{FF2B5EF4-FFF2-40B4-BE49-F238E27FC236}">
                  <a16:creationId xmlns:a16="http://schemas.microsoft.com/office/drawing/2014/main" id="{68CBBD27-8522-41A8-84A6-2FF696A94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650" y="5684838"/>
              <a:ext cx="6127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04DA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09">
              <a:extLst>
                <a:ext uri="{FF2B5EF4-FFF2-40B4-BE49-F238E27FC236}">
                  <a16:creationId xmlns:a16="http://schemas.microsoft.com/office/drawing/2014/main" id="{B1B4EA74-6AB1-4FCA-A941-D6AF31C4C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568483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0">
              <a:extLst>
                <a:ext uri="{FF2B5EF4-FFF2-40B4-BE49-F238E27FC236}">
                  <a16:creationId xmlns:a16="http://schemas.microsoft.com/office/drawing/2014/main" id="{68ED5F67-73EC-4A8E-9738-8B56A502E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975" y="5684838"/>
              <a:ext cx="2159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1">
              <a:extLst>
                <a:ext uri="{FF2B5EF4-FFF2-40B4-BE49-F238E27FC236}">
                  <a16:creationId xmlns:a16="http://schemas.microsoft.com/office/drawing/2014/main" id="{D43254AE-B410-40C3-A815-2C7C70FDE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5684838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2">
              <a:extLst>
                <a:ext uri="{FF2B5EF4-FFF2-40B4-BE49-F238E27FC236}">
                  <a16:creationId xmlns:a16="http://schemas.microsoft.com/office/drawing/2014/main" id="{081E6D3F-FB7C-4A3C-8926-55691FA26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363" y="6040438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3">
              <a:extLst>
                <a:ext uri="{FF2B5EF4-FFF2-40B4-BE49-F238E27FC236}">
                  <a16:creationId xmlns:a16="http://schemas.microsoft.com/office/drawing/2014/main" id="{203C7CF6-AB1A-4F0C-B3B8-19AA4ADD1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1775" y="604043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4">
              <a:extLst>
                <a:ext uri="{FF2B5EF4-FFF2-40B4-BE49-F238E27FC236}">
                  <a16:creationId xmlns:a16="http://schemas.microsoft.com/office/drawing/2014/main" id="{96EF0CF0-2FE1-45AE-9601-6C1CA1612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6040438"/>
              <a:ext cx="6127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04DA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15">
              <a:extLst>
                <a:ext uri="{FF2B5EF4-FFF2-40B4-BE49-F238E27FC236}">
                  <a16:creationId xmlns:a16="http://schemas.microsoft.com/office/drawing/2014/main" id="{3ED2ECD9-27A4-4A65-BD33-ECA61F522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513" y="604043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16">
              <a:extLst>
                <a:ext uri="{FF2B5EF4-FFF2-40B4-BE49-F238E27FC236}">
                  <a16:creationId xmlns:a16="http://schemas.microsoft.com/office/drawing/2014/main" id="{2FAA91CE-AC20-4B8D-8586-B4EB09565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040438"/>
              <a:ext cx="3508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2B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17">
              <a:extLst>
                <a:ext uri="{FF2B5EF4-FFF2-40B4-BE49-F238E27FC236}">
                  <a16:creationId xmlns:a16="http://schemas.microsoft.com/office/drawing/2014/main" id="{AF08A1ED-6F3D-46F1-9F68-6ADA1D612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6049963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4" name="Line 35">
            <a:extLst>
              <a:ext uri="{FF2B5EF4-FFF2-40B4-BE49-F238E27FC236}">
                <a16:creationId xmlns:a16="http://schemas.microsoft.com/office/drawing/2014/main" id="{63DDF759-F86D-4C37-9C3D-936419677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2838" y="1982788"/>
            <a:ext cx="0" cy="439420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36">
            <a:extLst>
              <a:ext uri="{FF2B5EF4-FFF2-40B4-BE49-F238E27FC236}">
                <a16:creationId xmlns:a16="http://schemas.microsoft.com/office/drawing/2014/main" id="{52103129-CF40-426C-81A1-A27671186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9838" y="1627188"/>
            <a:ext cx="0" cy="474980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37">
            <a:extLst>
              <a:ext uri="{FF2B5EF4-FFF2-40B4-BE49-F238E27FC236}">
                <a16:creationId xmlns:a16="http://schemas.microsoft.com/office/drawing/2014/main" id="{6D1189ED-0D6C-454E-B42F-F1BB1A7DE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2000250"/>
            <a:ext cx="5435600" cy="0"/>
          </a:xfrm>
          <a:prstGeom prst="line">
            <a:avLst/>
          </a:prstGeom>
          <a:noFill/>
          <a:ln w="365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38">
            <a:extLst>
              <a:ext uri="{FF2B5EF4-FFF2-40B4-BE49-F238E27FC236}">
                <a16:creationId xmlns:a16="http://schemas.microsoft.com/office/drawing/2014/main" id="{67E26C8C-F283-44BD-872B-F9D5BDFEA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365375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39">
            <a:extLst>
              <a:ext uri="{FF2B5EF4-FFF2-40B4-BE49-F238E27FC236}">
                <a16:creationId xmlns:a16="http://schemas.microsoft.com/office/drawing/2014/main" id="{628BF0C5-3199-4AE5-B5EF-39F4425CE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2730500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0">
            <a:extLst>
              <a:ext uri="{FF2B5EF4-FFF2-40B4-BE49-F238E27FC236}">
                <a16:creationId xmlns:a16="http://schemas.microsoft.com/office/drawing/2014/main" id="{06F39689-9451-46E6-9F90-CB56C6F74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3095625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1">
            <a:extLst>
              <a:ext uri="{FF2B5EF4-FFF2-40B4-BE49-F238E27FC236}">
                <a16:creationId xmlns:a16="http://schemas.microsoft.com/office/drawing/2014/main" id="{FD09A9FD-BF96-4963-9A8A-10290D13E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3449638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2">
            <a:extLst>
              <a:ext uri="{FF2B5EF4-FFF2-40B4-BE49-F238E27FC236}">
                <a16:creationId xmlns:a16="http://schemas.microsoft.com/office/drawing/2014/main" id="{F5DE870E-9828-4B94-A37D-D0DFC0D1A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3814763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43">
            <a:extLst>
              <a:ext uri="{FF2B5EF4-FFF2-40B4-BE49-F238E27FC236}">
                <a16:creationId xmlns:a16="http://schemas.microsoft.com/office/drawing/2014/main" id="{12550231-A004-46E3-8EBD-A8394D743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4179888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44">
            <a:extLst>
              <a:ext uri="{FF2B5EF4-FFF2-40B4-BE49-F238E27FC236}">
                <a16:creationId xmlns:a16="http://schemas.microsoft.com/office/drawing/2014/main" id="{75B2F933-5CC4-4107-A5D9-CB4E561A1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4543425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45">
            <a:extLst>
              <a:ext uri="{FF2B5EF4-FFF2-40B4-BE49-F238E27FC236}">
                <a16:creationId xmlns:a16="http://schemas.microsoft.com/office/drawing/2014/main" id="{318A9BC2-F56C-4987-99DA-5CA314B12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4908550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6">
            <a:extLst>
              <a:ext uri="{FF2B5EF4-FFF2-40B4-BE49-F238E27FC236}">
                <a16:creationId xmlns:a16="http://schemas.microsoft.com/office/drawing/2014/main" id="{79C2E6D6-C9F1-46CB-AF1E-51D599D97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5273675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47">
            <a:extLst>
              <a:ext uri="{FF2B5EF4-FFF2-40B4-BE49-F238E27FC236}">
                <a16:creationId xmlns:a16="http://schemas.microsoft.com/office/drawing/2014/main" id="{196CEA85-108D-4F2B-A2C1-494EA7068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5638800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48">
            <a:extLst>
              <a:ext uri="{FF2B5EF4-FFF2-40B4-BE49-F238E27FC236}">
                <a16:creationId xmlns:a16="http://schemas.microsoft.com/office/drawing/2014/main" id="{17287AB5-86BA-4A28-866B-4B1587658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6002338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49">
            <a:extLst>
              <a:ext uri="{FF2B5EF4-FFF2-40B4-BE49-F238E27FC236}">
                <a16:creationId xmlns:a16="http://schemas.microsoft.com/office/drawing/2014/main" id="{9845D01E-D02A-475B-9505-D6C3416BC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1627188"/>
            <a:ext cx="0" cy="474980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0">
            <a:extLst>
              <a:ext uri="{FF2B5EF4-FFF2-40B4-BE49-F238E27FC236}">
                <a16:creationId xmlns:a16="http://schemas.microsoft.com/office/drawing/2014/main" id="{BD3E9D4E-81A3-40E4-AD6D-D7CCD254C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4575" y="1627188"/>
            <a:ext cx="0" cy="474980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1">
            <a:extLst>
              <a:ext uri="{FF2B5EF4-FFF2-40B4-BE49-F238E27FC236}">
                <a16:creationId xmlns:a16="http://schemas.microsoft.com/office/drawing/2014/main" id="{6753E9D8-B6ED-4132-A290-E0AE345F7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1636713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52">
            <a:extLst>
              <a:ext uri="{FF2B5EF4-FFF2-40B4-BE49-F238E27FC236}">
                <a16:creationId xmlns:a16="http://schemas.microsoft.com/office/drawing/2014/main" id="{85CA26AD-FDB2-44DC-B0D6-33DF8A1AC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6367463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5366-D938-43AC-8531-418EC697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/>
              <a:t>New BRX Temperature IN Configuration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E784-1B6D-4906-98C8-77C486F9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752600"/>
            <a:ext cx="4278087" cy="4690392"/>
          </a:xfrm>
        </p:spPr>
        <p:txBody>
          <a:bodyPr numCol="1">
            <a:normAutofit fontScale="92500" lnSpcReduction="10000"/>
          </a:bodyPr>
          <a:lstStyle/>
          <a:p>
            <a:r>
              <a:rPr lang="en-US" b="1" dirty="0"/>
              <a:t>BX-08THM</a:t>
            </a:r>
            <a:r>
              <a:rPr lang="en-US" i="1" dirty="0"/>
              <a:t> – thermocouple</a:t>
            </a:r>
          </a:p>
          <a:p>
            <a:pPr lvl="1"/>
            <a:r>
              <a:rPr lang="en-US" b="1" dirty="0"/>
              <a:t>Global Settings</a:t>
            </a:r>
          </a:p>
          <a:p>
            <a:pPr lvl="2"/>
            <a:r>
              <a:rPr lang="en-US" dirty="0"/>
              <a:t>Name</a:t>
            </a:r>
          </a:p>
          <a:p>
            <a:pPr lvl="2"/>
            <a:r>
              <a:rPr lang="en-US" dirty="0"/>
              <a:t>Channels Enabled (1-8)</a:t>
            </a:r>
          </a:p>
          <a:p>
            <a:pPr lvl="2"/>
            <a:r>
              <a:rPr lang="en-US" dirty="0"/>
              <a:t>Temperature Scale (°F/°C)</a:t>
            </a:r>
          </a:p>
          <a:p>
            <a:pPr lvl="2"/>
            <a:r>
              <a:rPr lang="en-US" dirty="0"/>
              <a:t>Burn Out Mode (Disabled / Low/High Side)</a:t>
            </a:r>
          </a:p>
          <a:p>
            <a:pPr lvl="1"/>
            <a:r>
              <a:rPr lang="en-US" b="1" dirty="0"/>
              <a:t>Analog Inputs 1-4 / 5-8</a:t>
            </a:r>
          </a:p>
          <a:p>
            <a:pPr lvl="2"/>
            <a:r>
              <a:rPr lang="en-US" dirty="0"/>
              <a:t>Analog Input</a:t>
            </a:r>
          </a:p>
          <a:p>
            <a:pPr lvl="3"/>
            <a:r>
              <a:rPr lang="en-US" dirty="0"/>
              <a:t>J, K, E, R, S, T, B, N, C</a:t>
            </a:r>
          </a:p>
          <a:p>
            <a:pPr lvl="3"/>
            <a:r>
              <a:rPr lang="en-US" dirty="0"/>
              <a:t>0-39mVDC, 0-156mVDC, 0-1.25VDC</a:t>
            </a:r>
          </a:p>
          <a:p>
            <a:pPr lvl="3"/>
            <a:r>
              <a:rPr lang="en-US" dirty="0"/>
              <a:t>±39mVDC, ±78mVDC, ±156mVDC</a:t>
            </a:r>
          </a:p>
          <a:p>
            <a:pPr lvl="3"/>
            <a:r>
              <a:rPr lang="en-US" dirty="0"/>
              <a:t>Enable 16-bit</a:t>
            </a:r>
          </a:p>
          <a:p>
            <a:pPr lvl="2"/>
            <a:r>
              <a:rPr lang="en-US" b="1" dirty="0"/>
              <a:t>Enable Scaling</a:t>
            </a:r>
          </a:p>
          <a:p>
            <a:pPr lvl="3"/>
            <a:r>
              <a:rPr lang="en-US" dirty="0"/>
              <a:t>WX Min/Max (Counts, </a:t>
            </a:r>
            <a:r>
              <a:rPr lang="en-US" dirty="0" err="1"/>
              <a:t>Deg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RX Min/Max</a:t>
            </a:r>
          </a:p>
          <a:p>
            <a:pPr lvl="3"/>
            <a:r>
              <a:rPr lang="en-US" dirty="0"/>
              <a:t>Clamp RX</a:t>
            </a:r>
          </a:p>
        </p:txBody>
      </p:sp>
      <p:pic>
        <p:nvPicPr>
          <p:cNvPr id="9" name="BX-08THM">
            <a:extLst>
              <a:ext uri="{FF2B5EF4-FFF2-40B4-BE49-F238E27FC236}">
                <a16:creationId xmlns:a16="http://schemas.microsoft.com/office/drawing/2014/main" id="{5C5C7AAC-3F6F-468E-9A85-4DEC24173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79" y="2579915"/>
            <a:ext cx="1028700" cy="3529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CCB552-8651-4ACA-A939-06483AD9A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166" y="1647825"/>
            <a:ext cx="5876925" cy="356235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499726-E860-4785-BFB0-EE9DD39A6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435" y="5210175"/>
            <a:ext cx="7162800" cy="131445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5" name="-(BurnOut)">
            <a:extLst>
              <a:ext uri="{FF2B5EF4-FFF2-40B4-BE49-F238E27FC236}">
                <a16:creationId xmlns:a16="http://schemas.microsoft.com/office/drawing/2014/main" id="{224C85AB-4A91-4D0A-83D1-03F95A43C78F}"/>
              </a:ext>
            </a:extLst>
          </p:cNvPr>
          <p:cNvSpPr/>
          <p:nvPr/>
        </p:nvSpPr>
        <p:spPr>
          <a:xfrm>
            <a:off x="7336971" y="3504524"/>
            <a:ext cx="4365172" cy="1186543"/>
          </a:xfrm>
          <a:prstGeom prst="wedgeRoundRectCallout">
            <a:avLst>
              <a:gd name="adj1" fmla="val -65133"/>
              <a:gd name="adj2" fmla="val 459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Burn Out Mode:</a:t>
            </a:r>
          </a:p>
          <a:p>
            <a:r>
              <a:rPr lang="en-US" sz="1600" dirty="0"/>
              <a:t>- Disabled: burn-out bit OFF, channel </a:t>
            </a:r>
            <a:r>
              <a:rPr lang="en-US" sz="1600" dirty="0">
                <a:sym typeface="Wingdings" panose="05000000000000000000" pitchFamily="2" charset="2"/>
              </a:rPr>
              <a:t> 0xFFFF</a:t>
            </a:r>
            <a:endParaRPr lang="en-US" sz="1600" dirty="0"/>
          </a:p>
          <a:p>
            <a:r>
              <a:rPr lang="en-US" sz="1600" dirty="0"/>
              <a:t>- Low side: burn-out bit ON, channel = 0</a:t>
            </a:r>
          </a:p>
          <a:p>
            <a:r>
              <a:rPr lang="en-US" sz="1600" dirty="0"/>
              <a:t>- High side: burn-out bit ON, channel = 0xFFFF</a:t>
            </a:r>
          </a:p>
        </p:txBody>
      </p:sp>
    </p:spTree>
    <p:extLst>
      <p:ext uri="{BB962C8B-B14F-4D97-AF65-F5344CB8AC3E}">
        <p14:creationId xmlns:p14="http://schemas.microsoft.com/office/powerpoint/2010/main" val="8775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5366-D938-43AC-8531-418EC697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/>
              <a:t>New BRX Temperature IN Configuration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E784-1B6D-4906-98C8-77C486F9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752600"/>
            <a:ext cx="4278087" cy="4690392"/>
          </a:xfrm>
        </p:spPr>
        <p:txBody>
          <a:bodyPr numCol="1">
            <a:normAutofit fontScale="85000" lnSpcReduction="10000"/>
          </a:bodyPr>
          <a:lstStyle/>
          <a:p>
            <a:r>
              <a:rPr lang="en-US" b="1" dirty="0"/>
              <a:t>BX-</a:t>
            </a:r>
            <a:r>
              <a:rPr lang="en-US" b="1" dirty="0">
                <a:solidFill>
                  <a:srgbClr val="FF0000"/>
                </a:solidFill>
              </a:rPr>
              <a:t>06RTD</a:t>
            </a:r>
            <a:r>
              <a:rPr lang="en-US" i="1" dirty="0"/>
              <a:t> – </a:t>
            </a:r>
            <a:r>
              <a:rPr lang="en-US" i="1" dirty="0">
                <a:solidFill>
                  <a:srgbClr val="FF0000"/>
                </a:solidFill>
              </a:rPr>
              <a:t>resistance thermal detector</a:t>
            </a:r>
          </a:p>
          <a:p>
            <a:pPr lvl="1"/>
            <a:r>
              <a:rPr lang="en-US" b="1" dirty="0"/>
              <a:t>Global Settings</a:t>
            </a:r>
          </a:p>
          <a:p>
            <a:pPr lvl="2"/>
            <a:r>
              <a:rPr lang="en-US" dirty="0"/>
              <a:t>Name</a:t>
            </a:r>
          </a:p>
          <a:p>
            <a:pPr lvl="2"/>
            <a:r>
              <a:rPr lang="en-US" dirty="0"/>
              <a:t>Channels Enabled (1-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Temperature Scale (°F/°C)</a:t>
            </a:r>
          </a:p>
          <a:p>
            <a:pPr lvl="2"/>
            <a:r>
              <a:rPr lang="en-US" dirty="0"/>
              <a:t>Burn Out Mode (Disabled / Low/High Side)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Channel Range (JPt100, Pt100, Pt1000, Cu10, Cu25, Ni20, 0-10K, 0-6.25K, 0-3.125K, 0-1.563K, 0-781.3, 0-390.6, 0-195.3)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Conversion Rate/Accuracy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16Hz / 16-bit / 125ms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470Hz / 14-bit / 4ms</a:t>
            </a:r>
          </a:p>
          <a:p>
            <a:pPr lvl="1"/>
            <a:r>
              <a:rPr lang="en-US" b="1" dirty="0"/>
              <a:t>Analog Inputs 1-4 / 5-</a:t>
            </a:r>
            <a:r>
              <a:rPr lang="en-US" b="1" dirty="0">
                <a:solidFill>
                  <a:srgbClr val="FF0000"/>
                </a:solidFill>
              </a:rPr>
              <a:t>6</a:t>
            </a:r>
          </a:p>
          <a:p>
            <a:pPr lvl="2"/>
            <a:r>
              <a:rPr lang="en-US" b="1" dirty="0"/>
              <a:t>Enable Scaling</a:t>
            </a:r>
          </a:p>
          <a:p>
            <a:pPr lvl="3"/>
            <a:r>
              <a:rPr lang="en-US" dirty="0"/>
              <a:t>WX Min/Max (Counts, </a:t>
            </a:r>
            <a:r>
              <a:rPr lang="en-US" dirty="0" err="1"/>
              <a:t>Deg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RX Min/Max</a:t>
            </a:r>
          </a:p>
          <a:p>
            <a:pPr lvl="3"/>
            <a:r>
              <a:rPr lang="en-US" dirty="0"/>
              <a:t>Clamp RX</a:t>
            </a:r>
          </a:p>
        </p:txBody>
      </p:sp>
      <p:pic>
        <p:nvPicPr>
          <p:cNvPr id="7" name="BX-06RTD">
            <a:extLst>
              <a:ext uri="{FF2B5EF4-FFF2-40B4-BE49-F238E27FC236}">
                <a16:creationId xmlns:a16="http://schemas.microsoft.com/office/drawing/2014/main" id="{32EDC50B-144A-4D13-8DA0-8CCFAC249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04" y="2558416"/>
            <a:ext cx="1038225" cy="3562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74FEB-2F31-4ABC-A72E-429451B5A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139" y="1752600"/>
            <a:ext cx="5848350" cy="357187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A70F96-A9C6-4B61-940E-15952F1C8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783" y="5166642"/>
            <a:ext cx="7143750" cy="127635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3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5366-D938-43AC-8531-418EC697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/>
              <a:t>New BRX Temperature IN Configuration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E784-1B6D-4906-98C8-77C486F9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752600"/>
            <a:ext cx="4278087" cy="4690392"/>
          </a:xfrm>
        </p:spPr>
        <p:txBody>
          <a:bodyPr numCol="1">
            <a:normAutofit fontScale="92500" lnSpcReduction="10000"/>
          </a:bodyPr>
          <a:lstStyle/>
          <a:p>
            <a:r>
              <a:rPr lang="en-US" b="1" dirty="0"/>
              <a:t>BX-</a:t>
            </a:r>
            <a:r>
              <a:rPr lang="en-US" b="1" dirty="0">
                <a:solidFill>
                  <a:srgbClr val="FF0000"/>
                </a:solidFill>
              </a:rPr>
              <a:t>08NTC</a:t>
            </a:r>
            <a:r>
              <a:rPr lang="en-US" i="1" dirty="0"/>
              <a:t> – </a:t>
            </a:r>
            <a:r>
              <a:rPr lang="en-US" i="1" dirty="0">
                <a:solidFill>
                  <a:srgbClr val="FF0000"/>
                </a:solidFill>
              </a:rPr>
              <a:t>thermistor</a:t>
            </a:r>
          </a:p>
          <a:p>
            <a:pPr lvl="1"/>
            <a:r>
              <a:rPr lang="en-US" b="1" dirty="0"/>
              <a:t>Global Settings</a:t>
            </a:r>
          </a:p>
          <a:p>
            <a:pPr lvl="2"/>
            <a:r>
              <a:rPr lang="en-US" dirty="0"/>
              <a:t>Name</a:t>
            </a:r>
          </a:p>
          <a:p>
            <a:pPr lvl="2"/>
            <a:r>
              <a:rPr lang="en-US" dirty="0"/>
              <a:t>Channels Enabled (1-</a:t>
            </a: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Temperature Scale (°F/°C)</a:t>
            </a:r>
          </a:p>
          <a:p>
            <a:pPr lvl="2"/>
            <a:r>
              <a:rPr lang="en-US" dirty="0"/>
              <a:t>Burn Out Mode (Disabled / Low/High Side)</a:t>
            </a:r>
          </a:p>
          <a:p>
            <a:pPr lvl="2"/>
            <a:r>
              <a:rPr lang="en-US" dirty="0"/>
              <a:t>Channel Range </a:t>
            </a:r>
            <a:r>
              <a:rPr lang="en-US" dirty="0">
                <a:solidFill>
                  <a:srgbClr val="FF0000"/>
                </a:solidFill>
              </a:rPr>
              <a:t>(1.8K, 2252, 3K, 5K, 10K-AN, 10K-CP)</a:t>
            </a:r>
          </a:p>
          <a:p>
            <a:pPr lvl="2"/>
            <a:r>
              <a:rPr lang="en-US" dirty="0"/>
              <a:t>Conversion Rate/Accuracy</a:t>
            </a:r>
          </a:p>
          <a:p>
            <a:pPr lvl="3"/>
            <a:r>
              <a:rPr lang="en-US" dirty="0"/>
              <a:t>16Hz / 16-bit / 125ms</a:t>
            </a:r>
          </a:p>
          <a:p>
            <a:pPr lvl="3"/>
            <a:r>
              <a:rPr lang="en-US" dirty="0"/>
              <a:t>470Hz / 14-bit / 4ms</a:t>
            </a:r>
          </a:p>
          <a:p>
            <a:pPr lvl="1"/>
            <a:r>
              <a:rPr lang="en-US" b="1" dirty="0"/>
              <a:t>Analog Inputs 1-4 / 5-</a:t>
            </a:r>
            <a:r>
              <a:rPr lang="en-US" b="1" dirty="0">
                <a:solidFill>
                  <a:srgbClr val="FF0000"/>
                </a:solidFill>
              </a:rPr>
              <a:t>8</a:t>
            </a:r>
          </a:p>
          <a:p>
            <a:pPr lvl="2"/>
            <a:r>
              <a:rPr lang="en-US" b="1" dirty="0"/>
              <a:t>Enable Scaling</a:t>
            </a:r>
          </a:p>
          <a:p>
            <a:pPr lvl="3"/>
            <a:r>
              <a:rPr lang="en-US" dirty="0"/>
              <a:t>WX Min/Max (Counts, </a:t>
            </a:r>
            <a:r>
              <a:rPr lang="en-US" dirty="0" err="1"/>
              <a:t>Deg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RX Min/Max</a:t>
            </a:r>
          </a:p>
          <a:p>
            <a:pPr lvl="3"/>
            <a:r>
              <a:rPr lang="en-US" dirty="0"/>
              <a:t>Clamp RX</a:t>
            </a:r>
          </a:p>
        </p:txBody>
      </p:sp>
      <p:pic>
        <p:nvPicPr>
          <p:cNvPr id="9" name="BX-08NTC">
            <a:extLst>
              <a:ext uri="{FF2B5EF4-FFF2-40B4-BE49-F238E27FC236}">
                <a16:creationId xmlns:a16="http://schemas.microsoft.com/office/drawing/2014/main" id="{F564E631-8B69-423E-A282-3BD1BCAFA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43" y="2568350"/>
            <a:ext cx="1085850" cy="3562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32182B-FF68-44AD-862F-63BEFAE0A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271" y="1752600"/>
            <a:ext cx="5867400" cy="359092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298EF-9236-4886-9F66-B41784989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632" y="5200650"/>
            <a:ext cx="7134225" cy="128587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5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78A5-6383-4050-905B-B75062CD9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BRX I/O Modules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C251BB30-EEF3-45D1-9E34-02B4298EED0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28975" y="1608138"/>
            <a:ext cx="5453063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E3C98A3-3E24-4997-90F6-1B5640FF7012}"/>
              </a:ext>
            </a:extLst>
          </p:cNvPr>
          <p:cNvGrpSpPr/>
          <p:nvPr/>
        </p:nvGrpSpPr>
        <p:grpSpPr>
          <a:xfrm>
            <a:off x="3228975" y="1636713"/>
            <a:ext cx="5435601" cy="365125"/>
            <a:chOff x="3228975" y="1636713"/>
            <a:chExt cx="5435601" cy="365125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2546E64-0BF7-44BF-B035-A7C8B94D8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1636713"/>
              <a:ext cx="3090863" cy="363537"/>
            </a:xfrm>
            <a:prstGeom prst="rect">
              <a:avLst/>
            </a:prstGeom>
            <a:solidFill>
              <a:srgbClr val="1C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EAFD1AD5-11A3-4492-90BB-22A418D0E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1636713"/>
              <a:ext cx="2344738" cy="363537"/>
            </a:xfrm>
            <a:prstGeom prst="rect">
              <a:avLst/>
            </a:prstGeom>
            <a:solidFill>
              <a:srgbClr val="1C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3">
              <a:extLst>
                <a:ext uri="{FF2B5EF4-FFF2-40B4-BE49-F238E27FC236}">
                  <a16:creationId xmlns:a16="http://schemas.microsoft.com/office/drawing/2014/main" id="{4C2259E7-45EC-43C7-87BA-6A133909F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1674813"/>
              <a:ext cx="15319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NEW MODULE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4">
              <a:extLst>
                <a:ext uri="{FF2B5EF4-FFF2-40B4-BE49-F238E27FC236}">
                  <a16:creationId xmlns:a16="http://schemas.microsoft.com/office/drawing/2014/main" id="{DB1A14B1-7FF8-4009-8C58-4608E6D1C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313" y="1684338"/>
              <a:ext cx="2165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Module Configuration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6FFAA87-413F-4B55-87C6-B0ABBA9EFF63}"/>
              </a:ext>
            </a:extLst>
          </p:cNvPr>
          <p:cNvGrpSpPr/>
          <p:nvPr/>
        </p:nvGrpSpPr>
        <p:grpSpPr>
          <a:xfrm>
            <a:off x="3228975" y="2000250"/>
            <a:ext cx="5435601" cy="739775"/>
            <a:chOff x="3228975" y="2000250"/>
            <a:chExt cx="5435601" cy="739775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6EAE8BE-08F3-47D0-A91A-12D8ED5963E6}"/>
                </a:ext>
              </a:extLst>
            </p:cNvPr>
            <p:cNvGrpSpPr/>
            <p:nvPr/>
          </p:nvGrpSpPr>
          <p:grpSpPr>
            <a:xfrm>
              <a:off x="3228975" y="2000250"/>
              <a:ext cx="5435601" cy="730250"/>
              <a:chOff x="3228975" y="2000250"/>
              <a:chExt cx="5435601" cy="730250"/>
            </a:xfrm>
          </p:grpSpPr>
          <p:sp>
            <p:nvSpPr>
              <p:cNvPr id="15" name="Rectangle 6">
                <a:extLst>
                  <a:ext uri="{FF2B5EF4-FFF2-40B4-BE49-F238E27FC236}">
                    <a16:creationId xmlns:a16="http://schemas.microsoft.com/office/drawing/2014/main" id="{8E190B94-8301-4EFE-B350-9C80D5ACB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8975" y="2000250"/>
                <a:ext cx="1693863" cy="730250"/>
              </a:xfrm>
              <a:prstGeom prst="rect">
                <a:avLst/>
              </a:prstGeom>
              <a:solidFill>
                <a:srgbClr val="CCE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">
                <a:extLst>
                  <a:ext uri="{FF2B5EF4-FFF2-40B4-BE49-F238E27FC236}">
                    <a16:creationId xmlns:a16="http://schemas.microsoft.com/office/drawing/2014/main" id="{AEFA5D0C-5793-4E47-93FA-3CCB04A95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2838" y="2000250"/>
                <a:ext cx="1397000" cy="365125"/>
              </a:xfrm>
              <a:prstGeom prst="rect">
                <a:avLst/>
              </a:prstGeom>
              <a:solidFill>
                <a:srgbClr val="CCE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8">
                <a:extLst>
                  <a:ext uri="{FF2B5EF4-FFF2-40B4-BE49-F238E27FC236}">
                    <a16:creationId xmlns:a16="http://schemas.microsoft.com/office/drawing/2014/main" id="{ED3F9BC0-AF4D-4C38-8132-2B1151121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9838" y="2000250"/>
                <a:ext cx="2344738" cy="365125"/>
              </a:xfrm>
              <a:prstGeom prst="rect">
                <a:avLst/>
              </a:prstGeom>
              <a:solidFill>
                <a:srgbClr val="CCE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8E7A0355-ADCC-4AFE-8B0E-5F919FFD1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2838" y="2365375"/>
                <a:ext cx="1397000" cy="365125"/>
              </a:xfrm>
              <a:prstGeom prst="rect">
                <a:avLst/>
              </a:prstGeom>
              <a:solidFill>
                <a:srgbClr val="E7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A92D4C4C-35D8-4B5E-909D-DE0C806C3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9838" y="2365375"/>
                <a:ext cx="2344738" cy="365125"/>
              </a:xfrm>
              <a:prstGeom prst="rect">
                <a:avLst/>
              </a:prstGeom>
              <a:solidFill>
                <a:srgbClr val="E7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Rectangle 55">
              <a:extLst>
                <a:ext uri="{FF2B5EF4-FFF2-40B4-BE49-F238E27FC236}">
                  <a16:creationId xmlns:a16="http://schemas.microsoft.com/office/drawing/2014/main" id="{4EA9F7C7-D730-4743-8C23-48817C05C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75" y="2225675"/>
              <a:ext cx="11445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Discrete IN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6">
              <a:extLst>
                <a:ext uri="{FF2B5EF4-FFF2-40B4-BE49-F238E27FC236}">
                  <a16:creationId xmlns:a16="http://schemas.microsoft.com/office/drawing/2014/main" id="{5BDF0587-EFB6-4586-98AB-D6E3AECE9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788" y="2038350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7">
              <a:extLst>
                <a:ext uri="{FF2B5EF4-FFF2-40B4-BE49-F238E27FC236}">
                  <a16:creationId xmlns:a16="http://schemas.microsoft.com/office/drawing/2014/main" id="{10DB6551-4C60-4D0B-82E6-E7D10686F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2038350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58">
              <a:extLst>
                <a:ext uri="{FF2B5EF4-FFF2-40B4-BE49-F238E27FC236}">
                  <a16:creationId xmlns:a16="http://schemas.microsoft.com/office/drawing/2014/main" id="{7A306E33-1AB5-43A5-B8E6-314B9EAA5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638" y="2038350"/>
              <a:ext cx="72072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32ND3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431C68EB-FF8F-4C61-A408-6DD06DD42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475" y="2047875"/>
              <a:ext cx="3873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orbel" panose="020B0503020204020204" pitchFamily="34" charset="0"/>
                </a:rPr>
                <a:t>No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0">
              <a:extLst>
                <a:ext uri="{FF2B5EF4-FFF2-40B4-BE49-F238E27FC236}">
                  <a16:creationId xmlns:a16="http://schemas.microsoft.com/office/drawing/2014/main" id="{4B14534B-9D5E-410B-86D0-099F203F1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50" y="2403475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1">
              <a:extLst>
                <a:ext uri="{FF2B5EF4-FFF2-40B4-BE49-F238E27FC236}">
                  <a16:creationId xmlns:a16="http://schemas.microsoft.com/office/drawing/2014/main" id="{263074C8-8B69-4704-B349-A63914376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663" y="2403475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2">
              <a:extLst>
                <a:ext uri="{FF2B5EF4-FFF2-40B4-BE49-F238E27FC236}">
                  <a16:creationId xmlns:a16="http://schemas.microsoft.com/office/drawing/2014/main" id="{2C71E97E-DAA6-445F-B034-BA424CA02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2403475"/>
              <a:ext cx="6858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08SIM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32A1CD75-FB91-45EB-B4AC-3DE21C14C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475" y="2413000"/>
              <a:ext cx="3873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orbel" panose="020B0503020204020204" pitchFamily="34" charset="0"/>
                </a:rPr>
                <a:t>No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EEFE8BF-575E-4AF7-9741-EB1389918EF1}"/>
              </a:ext>
            </a:extLst>
          </p:cNvPr>
          <p:cNvGrpSpPr/>
          <p:nvPr/>
        </p:nvGrpSpPr>
        <p:grpSpPr>
          <a:xfrm>
            <a:off x="3228975" y="2730500"/>
            <a:ext cx="5435601" cy="738188"/>
            <a:chOff x="3228975" y="2730500"/>
            <a:chExt cx="5435601" cy="738188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AB91B6BD-AF28-45B7-96E6-EB083E873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2730500"/>
              <a:ext cx="1693863" cy="71913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D5193247-388C-46B2-A31D-2A36B645C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2730500"/>
              <a:ext cx="1397000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0D0246DE-EE87-4F5F-853F-2B930B9BF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2730500"/>
              <a:ext cx="2344738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DC582B9F-DCDC-4B01-AE7C-844DCCE54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3095625"/>
              <a:ext cx="1397000" cy="354012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DB2E0685-20A1-462C-A36F-F7388343F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3095625"/>
              <a:ext cx="2344738" cy="354012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1A14DE9D-6974-4676-AF06-38D9E5B7E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925" y="2955925"/>
              <a:ext cx="13700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Discrete OUT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5">
              <a:extLst>
                <a:ext uri="{FF2B5EF4-FFF2-40B4-BE49-F238E27FC236}">
                  <a16:creationId xmlns:a16="http://schemas.microsoft.com/office/drawing/2014/main" id="{C540AC18-66E1-4C6D-9FAD-60C932FC1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50" y="2768600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EDF48329-E302-433D-96EA-1155D5089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663" y="2768600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7">
              <a:extLst>
                <a:ext uri="{FF2B5EF4-FFF2-40B4-BE49-F238E27FC236}">
                  <a16:creationId xmlns:a16="http://schemas.microsoft.com/office/drawing/2014/main" id="{3301C1C9-87DC-4C21-9741-7C6C80D59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2768600"/>
              <a:ext cx="6858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32TD1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68">
              <a:extLst>
                <a:ext uri="{FF2B5EF4-FFF2-40B4-BE49-F238E27FC236}">
                  <a16:creationId xmlns:a16="http://schemas.microsoft.com/office/drawing/2014/main" id="{A80D94C9-5859-48CA-80B7-6AA45BCD2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475" y="2778125"/>
              <a:ext cx="3873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orbel" panose="020B0503020204020204" pitchFamily="34" charset="0"/>
                </a:rPr>
                <a:t>No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69">
              <a:extLst>
                <a:ext uri="{FF2B5EF4-FFF2-40B4-BE49-F238E27FC236}">
                  <a16:creationId xmlns:a16="http://schemas.microsoft.com/office/drawing/2014/main" id="{4889A50D-526C-4373-9A16-7FEC015FB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50" y="3133725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0">
              <a:extLst>
                <a:ext uri="{FF2B5EF4-FFF2-40B4-BE49-F238E27FC236}">
                  <a16:creationId xmlns:a16="http://schemas.microsoft.com/office/drawing/2014/main" id="{84E2DB29-280C-45D3-8755-DB88C320A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663" y="3133725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1">
              <a:extLst>
                <a:ext uri="{FF2B5EF4-FFF2-40B4-BE49-F238E27FC236}">
                  <a16:creationId xmlns:a16="http://schemas.microsoft.com/office/drawing/2014/main" id="{D2642A16-B1B8-4658-AF51-3568AD0DB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133725"/>
              <a:ext cx="6937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32TD2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2">
              <a:extLst>
                <a:ext uri="{FF2B5EF4-FFF2-40B4-BE49-F238E27FC236}">
                  <a16:creationId xmlns:a16="http://schemas.microsoft.com/office/drawing/2014/main" id="{68259797-FF9A-45B4-8C38-234BEF767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475" y="3141663"/>
              <a:ext cx="3873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orbel" panose="020B0503020204020204" pitchFamily="34" charset="0"/>
                </a:rPr>
                <a:t>No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C0CA0BE-8D22-44F9-8F81-1FCD2B113C4A}"/>
              </a:ext>
            </a:extLst>
          </p:cNvPr>
          <p:cNvGrpSpPr/>
          <p:nvPr/>
        </p:nvGrpSpPr>
        <p:grpSpPr>
          <a:xfrm>
            <a:off x="3228975" y="3449638"/>
            <a:ext cx="5435601" cy="1114425"/>
            <a:chOff x="3228975" y="3449638"/>
            <a:chExt cx="5435601" cy="1114425"/>
          </a:xfrm>
        </p:grpSpPr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F8D8858C-96E8-4FDE-A3CD-5E33864FF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3449638"/>
              <a:ext cx="1693863" cy="109378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6C50BE67-0740-4735-9DCA-1F26F14B9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3449638"/>
              <a:ext cx="1397000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19E20FD8-9CFD-45C2-8084-25D2B1B35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3449638"/>
              <a:ext cx="2344738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BC7000AE-ED56-4010-8D6C-5A3C4E620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3814763"/>
              <a:ext cx="1397000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FF37CF5D-FF86-4E64-84E3-C16B95CF9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3814763"/>
              <a:ext cx="2344738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310B7A3F-8924-4EF1-9446-D56FF79D6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4179888"/>
              <a:ext cx="1397000" cy="36353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B5CAAF59-7348-4F3C-AC52-D78B576FA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4179888"/>
              <a:ext cx="2344738" cy="36353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3">
              <a:extLst>
                <a:ext uri="{FF2B5EF4-FFF2-40B4-BE49-F238E27FC236}">
                  <a16:creationId xmlns:a16="http://schemas.microsoft.com/office/drawing/2014/main" id="{34962B6C-1857-451B-95BC-F5BC6027B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325" y="3862388"/>
              <a:ext cx="10366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Analog IN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4">
              <a:extLst>
                <a:ext uri="{FF2B5EF4-FFF2-40B4-BE49-F238E27FC236}">
                  <a16:creationId xmlns:a16="http://schemas.microsoft.com/office/drawing/2014/main" id="{EB8D7F85-2046-4770-81AE-A57FCB7DB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313" y="3497263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5">
              <a:extLst>
                <a:ext uri="{FF2B5EF4-FFF2-40B4-BE49-F238E27FC236}">
                  <a16:creationId xmlns:a16="http://schemas.microsoft.com/office/drawing/2014/main" id="{2DA60006-D3C2-4479-80D8-18041E1E3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725" y="3497263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76">
              <a:extLst>
                <a:ext uri="{FF2B5EF4-FFF2-40B4-BE49-F238E27FC236}">
                  <a16:creationId xmlns:a16="http://schemas.microsoft.com/office/drawing/2014/main" id="{E50EDA23-E52E-4CD7-8161-0399B5B9B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750" y="3497263"/>
              <a:ext cx="7937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04ADM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77">
              <a:extLst>
                <a:ext uri="{FF2B5EF4-FFF2-40B4-BE49-F238E27FC236}">
                  <a16:creationId xmlns:a16="http://schemas.microsoft.com/office/drawing/2014/main" id="{E3E499F0-B443-4A8F-9923-099013A09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438" y="3497263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78">
              <a:extLst>
                <a:ext uri="{FF2B5EF4-FFF2-40B4-BE49-F238E27FC236}">
                  <a16:creationId xmlns:a16="http://schemas.microsoft.com/office/drawing/2014/main" id="{46E050F1-E05D-4688-9A07-5A1B90ACA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463" y="3497263"/>
              <a:ext cx="2159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79">
              <a:extLst>
                <a:ext uri="{FF2B5EF4-FFF2-40B4-BE49-F238E27FC236}">
                  <a16:creationId xmlns:a16="http://schemas.microsoft.com/office/drawing/2014/main" id="{5ED34699-1FD9-4030-90C0-14A34CD22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3506788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0">
              <a:extLst>
                <a:ext uri="{FF2B5EF4-FFF2-40B4-BE49-F238E27FC236}">
                  <a16:creationId xmlns:a16="http://schemas.microsoft.com/office/drawing/2014/main" id="{6C42FABA-3C20-409D-A9F1-FB2D0ACDB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3862388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1">
              <a:extLst>
                <a:ext uri="{FF2B5EF4-FFF2-40B4-BE49-F238E27FC236}">
                  <a16:creationId xmlns:a16="http://schemas.microsoft.com/office/drawing/2014/main" id="{D3B45654-9C43-4521-9883-B5B49B6A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386238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2">
              <a:extLst>
                <a:ext uri="{FF2B5EF4-FFF2-40B4-BE49-F238E27FC236}">
                  <a16:creationId xmlns:a16="http://schemas.microsoft.com/office/drawing/2014/main" id="{20C3F286-FD65-42B8-82D4-48B8BA712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650" y="3862388"/>
              <a:ext cx="6127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04AD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3">
              <a:extLst>
                <a:ext uri="{FF2B5EF4-FFF2-40B4-BE49-F238E27FC236}">
                  <a16:creationId xmlns:a16="http://schemas.microsoft.com/office/drawing/2014/main" id="{BE390825-F1A3-4D52-9217-1FD523AEF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386238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4">
              <a:extLst>
                <a:ext uri="{FF2B5EF4-FFF2-40B4-BE49-F238E27FC236}">
                  <a16:creationId xmlns:a16="http://schemas.microsoft.com/office/drawing/2014/main" id="{90E9BE1B-75DF-48E5-8261-4FC939869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975" y="3862388"/>
              <a:ext cx="2159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85">
              <a:extLst>
                <a:ext uri="{FF2B5EF4-FFF2-40B4-BE49-F238E27FC236}">
                  <a16:creationId xmlns:a16="http://schemas.microsoft.com/office/drawing/2014/main" id="{3F01907B-4069-499B-9CF8-DDE5CC980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3871913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86">
              <a:extLst>
                <a:ext uri="{FF2B5EF4-FFF2-40B4-BE49-F238E27FC236}">
                  <a16:creationId xmlns:a16="http://schemas.microsoft.com/office/drawing/2014/main" id="{4D5C4B3D-118E-4967-9D31-A97E7E251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363" y="4227513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87">
              <a:extLst>
                <a:ext uri="{FF2B5EF4-FFF2-40B4-BE49-F238E27FC236}">
                  <a16:creationId xmlns:a16="http://schemas.microsoft.com/office/drawing/2014/main" id="{72FE55DB-9259-436F-9B5F-54A4BB172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1775" y="4227513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88">
              <a:extLst>
                <a:ext uri="{FF2B5EF4-FFF2-40B4-BE49-F238E27FC236}">
                  <a16:creationId xmlns:a16="http://schemas.microsoft.com/office/drawing/2014/main" id="{A20974F2-4B3A-4F31-BE14-D9D89AB2D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4227513"/>
              <a:ext cx="6127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04AD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261076B3-3AFC-4EB8-96CC-9CB2D7C74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513" y="4227513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0">
              <a:extLst>
                <a:ext uri="{FF2B5EF4-FFF2-40B4-BE49-F238E27FC236}">
                  <a16:creationId xmlns:a16="http://schemas.microsoft.com/office/drawing/2014/main" id="{727FC67A-E848-40EF-AEBD-CCA411AEE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4227513"/>
              <a:ext cx="3508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2B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1">
              <a:extLst>
                <a:ext uri="{FF2B5EF4-FFF2-40B4-BE49-F238E27FC236}">
                  <a16:creationId xmlns:a16="http://schemas.microsoft.com/office/drawing/2014/main" id="{F401E7CA-E05C-445D-AADC-F50012135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4237038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8D925E0-5515-4327-9F5F-18D05CBF3CE6}"/>
              </a:ext>
            </a:extLst>
          </p:cNvPr>
          <p:cNvGrpSpPr/>
          <p:nvPr/>
        </p:nvGrpSpPr>
        <p:grpSpPr>
          <a:xfrm>
            <a:off x="3228975" y="4543425"/>
            <a:ext cx="5435601" cy="1104900"/>
            <a:chOff x="3228975" y="4543425"/>
            <a:chExt cx="5435601" cy="1104900"/>
          </a:xfrm>
        </p:grpSpPr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4A20CCEA-D660-4A5C-9791-880E50AD0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4543425"/>
              <a:ext cx="1693863" cy="109537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2D045406-9147-44D3-B2CB-B3195896E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4543425"/>
              <a:ext cx="1397000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6F024F52-036B-4B44-842C-4AE726F00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4543425"/>
              <a:ext cx="2344738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6">
              <a:extLst>
                <a:ext uri="{FF2B5EF4-FFF2-40B4-BE49-F238E27FC236}">
                  <a16:creationId xmlns:a16="http://schemas.microsoft.com/office/drawing/2014/main" id="{2673A6EE-73BF-4E15-AEFD-CF0F0B784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4908550"/>
              <a:ext cx="1397000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34752EEC-57F2-4C90-9A82-B577AE14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4908550"/>
              <a:ext cx="2344738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70900828-C71D-445B-B102-345822542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5273675"/>
              <a:ext cx="1397000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07A80F76-6287-478D-A6A2-BC1FACED9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5273675"/>
              <a:ext cx="2344738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2">
              <a:extLst>
                <a:ext uri="{FF2B5EF4-FFF2-40B4-BE49-F238E27FC236}">
                  <a16:creationId xmlns:a16="http://schemas.microsoft.com/office/drawing/2014/main" id="{472AE4ED-5426-4F1F-B186-63C76A9BD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450" y="4956175"/>
              <a:ext cx="15779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Temperature IN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3">
              <a:extLst>
                <a:ext uri="{FF2B5EF4-FFF2-40B4-BE49-F238E27FC236}">
                  <a16:creationId xmlns:a16="http://schemas.microsoft.com/office/drawing/2014/main" id="{753E7A0D-AC2E-4876-A30D-F2E4BB98B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4591050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4">
              <a:extLst>
                <a:ext uri="{FF2B5EF4-FFF2-40B4-BE49-F238E27FC236}">
                  <a16:creationId xmlns:a16="http://schemas.microsoft.com/office/drawing/2014/main" id="{9083FB1A-6A9B-4D7A-AB6B-80F54327F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4591050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95">
              <a:extLst>
                <a:ext uri="{FF2B5EF4-FFF2-40B4-BE49-F238E27FC236}">
                  <a16:creationId xmlns:a16="http://schemas.microsoft.com/office/drawing/2014/main" id="{D9DC984F-C395-430C-9719-BFF6468C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650" y="4591050"/>
              <a:ext cx="7747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08THM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96">
              <a:extLst>
                <a:ext uri="{FF2B5EF4-FFF2-40B4-BE49-F238E27FC236}">
                  <a16:creationId xmlns:a16="http://schemas.microsoft.com/office/drawing/2014/main" id="{068B5B36-C5BA-423B-B769-552DC7BE0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4591050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97">
              <a:extLst>
                <a:ext uri="{FF2B5EF4-FFF2-40B4-BE49-F238E27FC236}">
                  <a16:creationId xmlns:a16="http://schemas.microsoft.com/office/drawing/2014/main" id="{63DDEE4C-4E3D-49BD-BFC7-DC35834BE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788" y="4956175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98">
              <a:extLst>
                <a:ext uri="{FF2B5EF4-FFF2-40B4-BE49-F238E27FC236}">
                  <a16:creationId xmlns:a16="http://schemas.microsoft.com/office/drawing/2014/main" id="{6BB1C42F-76D4-485E-8BA4-A966E4E66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956175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99">
              <a:extLst>
                <a:ext uri="{FF2B5EF4-FFF2-40B4-BE49-F238E27FC236}">
                  <a16:creationId xmlns:a16="http://schemas.microsoft.com/office/drawing/2014/main" id="{AFA39B9E-0659-44F3-922D-252B274BF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638" y="4956175"/>
              <a:ext cx="7302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06RTD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0">
              <a:extLst>
                <a:ext uri="{FF2B5EF4-FFF2-40B4-BE49-F238E27FC236}">
                  <a16:creationId xmlns:a16="http://schemas.microsoft.com/office/drawing/2014/main" id="{4230A627-13B9-404F-95BD-77D0A4633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4956175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1">
              <a:extLst>
                <a:ext uri="{FF2B5EF4-FFF2-40B4-BE49-F238E27FC236}">
                  <a16:creationId xmlns:a16="http://schemas.microsoft.com/office/drawing/2014/main" id="{AB4C3F5C-E5AE-4746-A37D-167DD7742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788" y="5321300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2">
              <a:extLst>
                <a:ext uri="{FF2B5EF4-FFF2-40B4-BE49-F238E27FC236}">
                  <a16:creationId xmlns:a16="http://schemas.microsoft.com/office/drawing/2014/main" id="{FAE7FC31-BBB3-47BD-A4EB-E05BDC4E8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5321300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3">
              <a:extLst>
                <a:ext uri="{FF2B5EF4-FFF2-40B4-BE49-F238E27FC236}">
                  <a16:creationId xmlns:a16="http://schemas.microsoft.com/office/drawing/2014/main" id="{995E8651-5377-467E-95C7-AE3C27E83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638" y="5321300"/>
              <a:ext cx="7302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08NTC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4">
              <a:extLst>
                <a:ext uri="{FF2B5EF4-FFF2-40B4-BE49-F238E27FC236}">
                  <a16:creationId xmlns:a16="http://schemas.microsoft.com/office/drawing/2014/main" id="{FE6EC8EB-769D-4181-8868-F8D78FB66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5321300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C1AFCB0-D735-4F34-A04F-2704D2576292}"/>
              </a:ext>
            </a:extLst>
          </p:cNvPr>
          <p:cNvGrpSpPr/>
          <p:nvPr/>
        </p:nvGrpSpPr>
        <p:grpSpPr>
          <a:xfrm>
            <a:off x="3228975" y="5638800"/>
            <a:ext cx="5435601" cy="738188"/>
            <a:chOff x="3228975" y="5638800"/>
            <a:chExt cx="5435601" cy="738188"/>
          </a:xfrm>
        </p:grpSpPr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6E8FB3B3-2A6B-4ADD-8C7B-E3D56AF88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5638800"/>
              <a:ext cx="1693863" cy="728662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F460561B-1417-49C0-9C67-8BE3F94D3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5638800"/>
              <a:ext cx="1397000" cy="36353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83734373-E0D5-4AE8-97D2-319E07D03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5638800"/>
              <a:ext cx="2344738" cy="363537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CEBCBC5A-7FB3-4C98-8825-2237A920A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6002338"/>
              <a:ext cx="1397000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4">
              <a:extLst>
                <a:ext uri="{FF2B5EF4-FFF2-40B4-BE49-F238E27FC236}">
                  <a16:creationId xmlns:a16="http://schemas.microsoft.com/office/drawing/2014/main" id="{6EDB6251-D93A-4BB0-8C6B-40EB9847A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6002338"/>
              <a:ext cx="2344738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5">
              <a:extLst>
                <a:ext uri="{FF2B5EF4-FFF2-40B4-BE49-F238E27FC236}">
                  <a16:creationId xmlns:a16="http://schemas.microsoft.com/office/drawing/2014/main" id="{F8132CB9-172B-469F-9266-79572E806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375" y="5862638"/>
              <a:ext cx="126206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Analog OUT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06">
              <a:extLst>
                <a:ext uri="{FF2B5EF4-FFF2-40B4-BE49-F238E27FC236}">
                  <a16:creationId xmlns:a16="http://schemas.microsoft.com/office/drawing/2014/main" id="{CCAA1567-096C-4323-9947-06AEA551E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5684838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07">
              <a:extLst>
                <a:ext uri="{FF2B5EF4-FFF2-40B4-BE49-F238E27FC236}">
                  <a16:creationId xmlns:a16="http://schemas.microsoft.com/office/drawing/2014/main" id="{8E8B63CA-5D92-4205-92C4-86DAD9023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568483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08">
              <a:extLst>
                <a:ext uri="{FF2B5EF4-FFF2-40B4-BE49-F238E27FC236}">
                  <a16:creationId xmlns:a16="http://schemas.microsoft.com/office/drawing/2014/main" id="{68CBBD27-8522-41A8-84A6-2FF696A94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650" y="5684838"/>
              <a:ext cx="6127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04DA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09">
              <a:extLst>
                <a:ext uri="{FF2B5EF4-FFF2-40B4-BE49-F238E27FC236}">
                  <a16:creationId xmlns:a16="http://schemas.microsoft.com/office/drawing/2014/main" id="{B1B4EA74-6AB1-4FCA-A941-D6AF31C4C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568483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0">
              <a:extLst>
                <a:ext uri="{FF2B5EF4-FFF2-40B4-BE49-F238E27FC236}">
                  <a16:creationId xmlns:a16="http://schemas.microsoft.com/office/drawing/2014/main" id="{68ED5F67-73EC-4A8E-9738-8B56A502E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975" y="5684838"/>
              <a:ext cx="2159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1">
              <a:extLst>
                <a:ext uri="{FF2B5EF4-FFF2-40B4-BE49-F238E27FC236}">
                  <a16:creationId xmlns:a16="http://schemas.microsoft.com/office/drawing/2014/main" id="{D43254AE-B410-40C3-A815-2C7C70FDE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5684838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2">
              <a:extLst>
                <a:ext uri="{FF2B5EF4-FFF2-40B4-BE49-F238E27FC236}">
                  <a16:creationId xmlns:a16="http://schemas.microsoft.com/office/drawing/2014/main" id="{081E6D3F-FB7C-4A3C-8926-55691FA26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363" y="6040438"/>
              <a:ext cx="3698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3">
              <a:extLst>
                <a:ext uri="{FF2B5EF4-FFF2-40B4-BE49-F238E27FC236}">
                  <a16:creationId xmlns:a16="http://schemas.microsoft.com/office/drawing/2014/main" id="{203C7CF6-AB1A-4F0C-B3B8-19AA4ADD1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1775" y="604043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4">
              <a:extLst>
                <a:ext uri="{FF2B5EF4-FFF2-40B4-BE49-F238E27FC236}">
                  <a16:creationId xmlns:a16="http://schemas.microsoft.com/office/drawing/2014/main" id="{96EF0CF0-2FE1-45AE-9601-6C1CA1612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6040438"/>
              <a:ext cx="6127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04DA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15">
              <a:extLst>
                <a:ext uri="{FF2B5EF4-FFF2-40B4-BE49-F238E27FC236}">
                  <a16:creationId xmlns:a16="http://schemas.microsoft.com/office/drawing/2014/main" id="{3ED2ECD9-27A4-4A65-BD33-ECA61F522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513" y="6040438"/>
              <a:ext cx="188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16">
              <a:extLst>
                <a:ext uri="{FF2B5EF4-FFF2-40B4-BE49-F238E27FC236}">
                  <a16:creationId xmlns:a16="http://schemas.microsoft.com/office/drawing/2014/main" id="{2FAA91CE-AC20-4B8D-8586-B4EB09565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040438"/>
              <a:ext cx="3508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2B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17">
              <a:extLst>
                <a:ext uri="{FF2B5EF4-FFF2-40B4-BE49-F238E27FC236}">
                  <a16:creationId xmlns:a16="http://schemas.microsoft.com/office/drawing/2014/main" id="{AF08A1ED-6F3D-46F1-9F68-6ADA1D612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6049963"/>
              <a:ext cx="4508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4" name="Line 35">
            <a:extLst>
              <a:ext uri="{FF2B5EF4-FFF2-40B4-BE49-F238E27FC236}">
                <a16:creationId xmlns:a16="http://schemas.microsoft.com/office/drawing/2014/main" id="{63DDF759-F86D-4C37-9C3D-936419677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2838" y="1982788"/>
            <a:ext cx="0" cy="439420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36">
            <a:extLst>
              <a:ext uri="{FF2B5EF4-FFF2-40B4-BE49-F238E27FC236}">
                <a16:creationId xmlns:a16="http://schemas.microsoft.com/office/drawing/2014/main" id="{52103129-CF40-426C-81A1-A27671186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9838" y="1627188"/>
            <a:ext cx="0" cy="474980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37">
            <a:extLst>
              <a:ext uri="{FF2B5EF4-FFF2-40B4-BE49-F238E27FC236}">
                <a16:creationId xmlns:a16="http://schemas.microsoft.com/office/drawing/2014/main" id="{6D1189ED-0D6C-454E-B42F-F1BB1A7DE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2000250"/>
            <a:ext cx="5435600" cy="0"/>
          </a:xfrm>
          <a:prstGeom prst="line">
            <a:avLst/>
          </a:prstGeom>
          <a:noFill/>
          <a:ln w="365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38">
            <a:extLst>
              <a:ext uri="{FF2B5EF4-FFF2-40B4-BE49-F238E27FC236}">
                <a16:creationId xmlns:a16="http://schemas.microsoft.com/office/drawing/2014/main" id="{67E26C8C-F283-44BD-872B-F9D5BDFEA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365375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39">
            <a:extLst>
              <a:ext uri="{FF2B5EF4-FFF2-40B4-BE49-F238E27FC236}">
                <a16:creationId xmlns:a16="http://schemas.microsoft.com/office/drawing/2014/main" id="{628BF0C5-3199-4AE5-B5EF-39F4425CE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2730500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0">
            <a:extLst>
              <a:ext uri="{FF2B5EF4-FFF2-40B4-BE49-F238E27FC236}">
                <a16:creationId xmlns:a16="http://schemas.microsoft.com/office/drawing/2014/main" id="{06F39689-9451-46E6-9F90-CB56C6F74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3095625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1">
            <a:extLst>
              <a:ext uri="{FF2B5EF4-FFF2-40B4-BE49-F238E27FC236}">
                <a16:creationId xmlns:a16="http://schemas.microsoft.com/office/drawing/2014/main" id="{FD09A9FD-BF96-4963-9A8A-10290D13E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3449638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2">
            <a:extLst>
              <a:ext uri="{FF2B5EF4-FFF2-40B4-BE49-F238E27FC236}">
                <a16:creationId xmlns:a16="http://schemas.microsoft.com/office/drawing/2014/main" id="{F5DE870E-9828-4B94-A37D-D0DFC0D1A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3814763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43">
            <a:extLst>
              <a:ext uri="{FF2B5EF4-FFF2-40B4-BE49-F238E27FC236}">
                <a16:creationId xmlns:a16="http://schemas.microsoft.com/office/drawing/2014/main" id="{12550231-A004-46E3-8EBD-A8394D743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4179888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44">
            <a:extLst>
              <a:ext uri="{FF2B5EF4-FFF2-40B4-BE49-F238E27FC236}">
                <a16:creationId xmlns:a16="http://schemas.microsoft.com/office/drawing/2014/main" id="{75B2F933-5CC4-4107-A5D9-CB4E561A1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4543425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45">
            <a:extLst>
              <a:ext uri="{FF2B5EF4-FFF2-40B4-BE49-F238E27FC236}">
                <a16:creationId xmlns:a16="http://schemas.microsoft.com/office/drawing/2014/main" id="{318A9BC2-F56C-4987-99DA-5CA314B12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4908550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6">
            <a:extLst>
              <a:ext uri="{FF2B5EF4-FFF2-40B4-BE49-F238E27FC236}">
                <a16:creationId xmlns:a16="http://schemas.microsoft.com/office/drawing/2014/main" id="{79C2E6D6-C9F1-46CB-AF1E-51D599D97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5273675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47">
            <a:extLst>
              <a:ext uri="{FF2B5EF4-FFF2-40B4-BE49-F238E27FC236}">
                <a16:creationId xmlns:a16="http://schemas.microsoft.com/office/drawing/2014/main" id="{196CEA85-108D-4F2B-A2C1-494EA7068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5638800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48">
            <a:extLst>
              <a:ext uri="{FF2B5EF4-FFF2-40B4-BE49-F238E27FC236}">
                <a16:creationId xmlns:a16="http://schemas.microsoft.com/office/drawing/2014/main" id="{17287AB5-86BA-4A28-866B-4B1587658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6002338"/>
            <a:ext cx="37496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49">
            <a:extLst>
              <a:ext uri="{FF2B5EF4-FFF2-40B4-BE49-F238E27FC236}">
                <a16:creationId xmlns:a16="http://schemas.microsoft.com/office/drawing/2014/main" id="{9845D01E-D02A-475B-9505-D6C3416BC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1627188"/>
            <a:ext cx="0" cy="474980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0">
            <a:extLst>
              <a:ext uri="{FF2B5EF4-FFF2-40B4-BE49-F238E27FC236}">
                <a16:creationId xmlns:a16="http://schemas.microsoft.com/office/drawing/2014/main" id="{BD3E9D4E-81A3-40E4-AD6D-D7CCD254C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4575" y="1627188"/>
            <a:ext cx="0" cy="474980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1">
            <a:extLst>
              <a:ext uri="{FF2B5EF4-FFF2-40B4-BE49-F238E27FC236}">
                <a16:creationId xmlns:a16="http://schemas.microsoft.com/office/drawing/2014/main" id="{6753E9D8-B6ED-4132-A290-E0AE345F7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1636713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52">
            <a:extLst>
              <a:ext uri="{FF2B5EF4-FFF2-40B4-BE49-F238E27FC236}">
                <a16:creationId xmlns:a16="http://schemas.microsoft.com/office/drawing/2014/main" id="{85CA26AD-FDB2-44DC-B0D6-33DF8A1AC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6367463"/>
            <a:ext cx="5435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F50D-630F-47F2-84E4-EB42BE42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BRX I/O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77AAC-3FDB-44AA-BAA8-7B26239A9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880" y="2057400"/>
            <a:ext cx="2761863" cy="4038600"/>
          </a:xfrm>
        </p:spPr>
        <p:txBody>
          <a:bodyPr/>
          <a:lstStyle/>
          <a:p>
            <a:r>
              <a:rPr lang="en-US" b="1" dirty="0"/>
              <a:t>10</a:t>
            </a:r>
            <a:r>
              <a:rPr lang="en-US" dirty="0"/>
              <a:t> discrete IN</a:t>
            </a:r>
          </a:p>
          <a:p>
            <a:r>
              <a:rPr lang="en-US" b="1" dirty="0"/>
              <a:t>12</a:t>
            </a:r>
            <a:r>
              <a:rPr lang="en-US" dirty="0"/>
              <a:t> discrete OUT</a:t>
            </a:r>
          </a:p>
          <a:p>
            <a:r>
              <a:rPr lang="en-US" b="1" dirty="0"/>
              <a:t>5</a:t>
            </a:r>
            <a:r>
              <a:rPr lang="en-US" dirty="0"/>
              <a:t> discrete IN/OUT</a:t>
            </a:r>
          </a:p>
          <a:p>
            <a:r>
              <a:rPr lang="en-US" b="1" dirty="0"/>
              <a:t>2 </a:t>
            </a:r>
            <a:r>
              <a:rPr lang="en-US" dirty="0"/>
              <a:t>analog IN</a:t>
            </a:r>
            <a:endParaRPr lang="en-US" b="1" dirty="0"/>
          </a:p>
          <a:p>
            <a:r>
              <a:rPr lang="en-US" b="1" dirty="0"/>
              <a:t>1 </a:t>
            </a:r>
            <a:r>
              <a:rPr lang="en-US" dirty="0"/>
              <a:t>temperature IN</a:t>
            </a:r>
          </a:p>
          <a:p>
            <a:r>
              <a:rPr lang="en-US" b="1" dirty="0"/>
              <a:t>2</a:t>
            </a:r>
            <a:r>
              <a:rPr lang="en-US" dirty="0"/>
              <a:t> analog OUT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b="1" dirty="0"/>
              <a:t>TOTAL: 32 modules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81F73-26B7-429E-A768-37A015091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57" y="1965960"/>
            <a:ext cx="8429625" cy="4467225"/>
          </a:xfrm>
          <a:prstGeom prst="rect">
            <a:avLst/>
          </a:prstGeom>
        </p:spPr>
      </p:pic>
      <p:sp>
        <p:nvSpPr>
          <p:cNvPr id="4" name="10DiscreteIN">
            <a:extLst>
              <a:ext uri="{FF2B5EF4-FFF2-40B4-BE49-F238E27FC236}">
                <a16:creationId xmlns:a16="http://schemas.microsoft.com/office/drawing/2014/main" id="{1C0E8088-6538-40FA-8CA2-88ADCFEEF0B6}"/>
              </a:ext>
            </a:extLst>
          </p:cNvPr>
          <p:cNvSpPr/>
          <p:nvPr/>
        </p:nvSpPr>
        <p:spPr>
          <a:xfrm>
            <a:off x="1410789" y="2286000"/>
            <a:ext cx="4859382" cy="134547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2DiscreteOUT">
            <a:extLst>
              <a:ext uri="{FF2B5EF4-FFF2-40B4-BE49-F238E27FC236}">
                <a16:creationId xmlns:a16="http://schemas.microsoft.com/office/drawing/2014/main" id="{50D85E2A-306A-4DC0-A6BA-028710396477}"/>
              </a:ext>
            </a:extLst>
          </p:cNvPr>
          <p:cNvSpPr/>
          <p:nvPr/>
        </p:nvSpPr>
        <p:spPr>
          <a:xfrm>
            <a:off x="1413138" y="3642360"/>
            <a:ext cx="5784495" cy="134547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DiscreteINOUT">
            <a:extLst>
              <a:ext uri="{FF2B5EF4-FFF2-40B4-BE49-F238E27FC236}">
                <a16:creationId xmlns:a16="http://schemas.microsoft.com/office/drawing/2014/main" id="{9667EE09-5455-4072-9FA1-479FD5467C9D}"/>
              </a:ext>
            </a:extLst>
          </p:cNvPr>
          <p:cNvSpPr/>
          <p:nvPr/>
        </p:nvSpPr>
        <p:spPr>
          <a:xfrm>
            <a:off x="1410790" y="4987834"/>
            <a:ext cx="2442754" cy="134547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AnalogIN">
            <a:extLst>
              <a:ext uri="{FF2B5EF4-FFF2-40B4-BE49-F238E27FC236}">
                <a16:creationId xmlns:a16="http://schemas.microsoft.com/office/drawing/2014/main" id="{59149F5B-7D41-49FB-91F9-7CD8F19D63D0}"/>
              </a:ext>
            </a:extLst>
          </p:cNvPr>
          <p:cNvSpPr/>
          <p:nvPr/>
        </p:nvSpPr>
        <p:spPr>
          <a:xfrm>
            <a:off x="7353252" y="2296886"/>
            <a:ext cx="980851" cy="134547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1TemperatureIN">
            <a:extLst>
              <a:ext uri="{FF2B5EF4-FFF2-40B4-BE49-F238E27FC236}">
                <a16:creationId xmlns:a16="http://schemas.microsoft.com/office/drawing/2014/main" id="{2BB55F42-B953-4D47-87DC-A25597AD7D9D}"/>
              </a:ext>
            </a:extLst>
          </p:cNvPr>
          <p:cNvSpPr/>
          <p:nvPr/>
        </p:nvSpPr>
        <p:spPr>
          <a:xfrm>
            <a:off x="8324729" y="2296886"/>
            <a:ext cx="479637" cy="134547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2AnalogOUT">
            <a:extLst>
              <a:ext uri="{FF2B5EF4-FFF2-40B4-BE49-F238E27FC236}">
                <a16:creationId xmlns:a16="http://schemas.microsoft.com/office/drawing/2014/main" id="{D8A11080-30E1-4D43-B68B-EFEFEF44983B}"/>
              </a:ext>
            </a:extLst>
          </p:cNvPr>
          <p:cNvSpPr/>
          <p:nvPr/>
        </p:nvSpPr>
        <p:spPr>
          <a:xfrm>
            <a:off x="7383538" y="3631474"/>
            <a:ext cx="980851" cy="134547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B1F424F-6404-4DAF-9B9F-5FDB297DA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58" y="5058965"/>
            <a:ext cx="2195854" cy="12039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88D1F6-726F-4A52-82B9-CCDFB73A5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066" y="5377352"/>
            <a:ext cx="1550300" cy="92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0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5366-D938-43AC-8531-418EC697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New BRX Analog OUT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E784-1B6D-4906-98C8-77C486F9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752600"/>
            <a:ext cx="4278087" cy="4690392"/>
          </a:xfrm>
        </p:spPr>
        <p:txBody>
          <a:bodyPr numCol="1">
            <a:normAutofit/>
          </a:bodyPr>
          <a:lstStyle/>
          <a:p>
            <a:r>
              <a:rPr lang="en-US" b="1" dirty="0"/>
              <a:t>BX-04DA-1</a:t>
            </a:r>
            <a:r>
              <a:rPr lang="en-US" i="1" dirty="0"/>
              <a:t> – current source,</a:t>
            </a:r>
            <a:br>
              <a:rPr lang="en-US" i="1" dirty="0"/>
            </a:br>
            <a:r>
              <a:rPr lang="en-US" i="1" dirty="0"/>
              <a:t>0-20mA, 4-20mA</a:t>
            </a:r>
          </a:p>
          <a:p>
            <a:pPr lvl="1"/>
            <a:r>
              <a:rPr lang="en-US" b="1" dirty="0"/>
              <a:t>Global Settings</a:t>
            </a:r>
          </a:p>
          <a:p>
            <a:pPr lvl="2"/>
            <a:r>
              <a:rPr lang="en-US" dirty="0"/>
              <a:t>Name</a:t>
            </a:r>
          </a:p>
          <a:p>
            <a:pPr lvl="2"/>
            <a:r>
              <a:rPr lang="en-US" dirty="0"/>
              <a:t>Channels Enabled (1-4)</a:t>
            </a:r>
          </a:p>
          <a:p>
            <a:pPr lvl="1"/>
            <a:r>
              <a:rPr lang="en-US" b="1" dirty="0"/>
              <a:t>Analog Outputs 1-4</a:t>
            </a:r>
          </a:p>
          <a:p>
            <a:pPr lvl="2"/>
            <a:r>
              <a:rPr lang="en-US" dirty="0"/>
              <a:t>Analog Output</a:t>
            </a:r>
          </a:p>
          <a:p>
            <a:pPr lvl="3"/>
            <a:r>
              <a:rPr lang="en-US" dirty="0"/>
              <a:t>0-20mA, 4-20mA</a:t>
            </a:r>
          </a:p>
          <a:p>
            <a:pPr lvl="3"/>
            <a:r>
              <a:rPr lang="en-US" dirty="0"/>
              <a:t>Enable 16-bit</a:t>
            </a:r>
          </a:p>
          <a:p>
            <a:pPr lvl="2"/>
            <a:r>
              <a:rPr lang="en-US" b="1" dirty="0"/>
              <a:t>Enable Scaling</a:t>
            </a:r>
          </a:p>
          <a:p>
            <a:pPr lvl="3"/>
            <a:r>
              <a:rPr lang="en-US" dirty="0"/>
              <a:t>RY Min/Max</a:t>
            </a:r>
          </a:p>
          <a:p>
            <a:pPr lvl="3"/>
            <a:r>
              <a:rPr lang="en-US" dirty="0"/>
              <a:t>WY Min/Max (Counts, mA)</a:t>
            </a:r>
          </a:p>
          <a:p>
            <a:pPr lvl="3"/>
            <a:r>
              <a:rPr lang="en-US" dirty="0"/>
              <a:t>Clamp WY</a:t>
            </a:r>
          </a:p>
        </p:txBody>
      </p:sp>
      <p:pic>
        <p:nvPicPr>
          <p:cNvPr id="7" name="BX-04DA-1">
            <a:extLst>
              <a:ext uri="{FF2B5EF4-FFF2-40B4-BE49-F238E27FC236}">
                <a16:creationId xmlns:a16="http://schemas.microsoft.com/office/drawing/2014/main" id="{72D2C075-862D-45AC-A093-E1487EE33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63" y="2560571"/>
            <a:ext cx="1038225" cy="3524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8091E4-D892-413D-820C-CAF2C0055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75" y="1854653"/>
            <a:ext cx="5876925" cy="188595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DC1765-E79E-485B-86C2-F40CACAC7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7" y="4006074"/>
            <a:ext cx="7124700" cy="130492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5366-D938-43AC-8531-418EC697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New BRX Analog OUT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E784-1B6D-4906-98C8-77C486F9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752600"/>
            <a:ext cx="4278087" cy="4690392"/>
          </a:xfrm>
        </p:spPr>
        <p:txBody>
          <a:bodyPr numCol="1">
            <a:normAutofit/>
          </a:bodyPr>
          <a:lstStyle/>
          <a:p>
            <a:r>
              <a:rPr lang="en-US" b="1" dirty="0"/>
              <a:t>BX-04DA-</a:t>
            </a:r>
            <a:r>
              <a:rPr lang="en-US" b="1" dirty="0">
                <a:solidFill>
                  <a:srgbClr val="FF0000"/>
                </a:solidFill>
              </a:rPr>
              <a:t>2B</a:t>
            </a:r>
            <a:r>
              <a:rPr lang="en-US" i="1" dirty="0"/>
              <a:t> – </a:t>
            </a:r>
            <a:r>
              <a:rPr lang="en-US" i="1" dirty="0">
                <a:solidFill>
                  <a:srgbClr val="FF0000"/>
                </a:solidFill>
              </a:rPr>
              <a:t>voltage, 0-5VDC,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0-10VDC, ±5VDC, ±10VDC</a:t>
            </a:r>
          </a:p>
          <a:p>
            <a:pPr lvl="1"/>
            <a:r>
              <a:rPr lang="en-US" b="1" dirty="0"/>
              <a:t>Global Settings</a:t>
            </a:r>
          </a:p>
          <a:p>
            <a:pPr lvl="2"/>
            <a:r>
              <a:rPr lang="en-US" dirty="0"/>
              <a:t>Name</a:t>
            </a:r>
          </a:p>
          <a:p>
            <a:pPr lvl="2"/>
            <a:r>
              <a:rPr lang="en-US" dirty="0"/>
              <a:t>Channels Enabled (1-4)</a:t>
            </a:r>
          </a:p>
          <a:p>
            <a:pPr lvl="1"/>
            <a:r>
              <a:rPr lang="en-US" b="1" dirty="0"/>
              <a:t>Analog Outputs 1-4</a:t>
            </a:r>
          </a:p>
          <a:p>
            <a:pPr lvl="2"/>
            <a:r>
              <a:rPr lang="en-US" dirty="0"/>
              <a:t>Analog Output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0-5VDC, 0-10VDC, ±5VDC, ±10VDC</a:t>
            </a:r>
          </a:p>
          <a:p>
            <a:pPr lvl="3"/>
            <a:r>
              <a:rPr lang="en-US" dirty="0"/>
              <a:t>Enable 16-bit</a:t>
            </a:r>
          </a:p>
          <a:p>
            <a:pPr lvl="2"/>
            <a:r>
              <a:rPr lang="en-US" b="1" dirty="0"/>
              <a:t>Enable Scaling</a:t>
            </a:r>
          </a:p>
          <a:p>
            <a:pPr lvl="3"/>
            <a:r>
              <a:rPr lang="en-US" dirty="0"/>
              <a:t>RY Min/Max</a:t>
            </a:r>
          </a:p>
          <a:p>
            <a:pPr lvl="3"/>
            <a:r>
              <a:rPr lang="en-US" dirty="0"/>
              <a:t>WY Min/Max (Counts, </a:t>
            </a:r>
            <a:r>
              <a:rPr lang="en-US" dirty="0">
                <a:solidFill>
                  <a:srgbClr val="FF0000"/>
                </a:solidFill>
              </a:rPr>
              <a:t>VDC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Clamp WY</a:t>
            </a:r>
          </a:p>
        </p:txBody>
      </p:sp>
      <p:pic>
        <p:nvPicPr>
          <p:cNvPr id="9" name="BX-04-DA-2B">
            <a:extLst>
              <a:ext uri="{FF2B5EF4-FFF2-40B4-BE49-F238E27FC236}">
                <a16:creationId xmlns:a16="http://schemas.microsoft.com/office/drawing/2014/main" id="{12633EEC-689C-40EA-82B2-EA611F1E9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2" y="2582343"/>
            <a:ext cx="1057275" cy="3495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49B670-CD1B-4241-9560-E9C869481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086" y="1965960"/>
            <a:ext cx="5857875" cy="183832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A027D-3772-4A6B-9CFC-56EB8D801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928" y="4512945"/>
            <a:ext cx="7143750" cy="129540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6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5E67-75E7-491D-B51C-ECBAC66C4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Do-more Designer v2.3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D3508-3740-4FAE-B982-47292F413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New BRX Remote Bases </a:t>
            </a:r>
          </a:p>
        </p:txBody>
      </p:sp>
    </p:spTree>
    <p:extLst>
      <p:ext uri="{BB962C8B-B14F-4D97-AF65-F5344CB8AC3E}">
        <p14:creationId xmlns:p14="http://schemas.microsoft.com/office/powerpoint/2010/main" val="9256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0504-0D3D-4C5D-9C48-00174D93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BRX Remote I/O Bases</a:t>
            </a:r>
          </a:p>
        </p:txBody>
      </p:sp>
      <p:pic>
        <p:nvPicPr>
          <p:cNvPr id="8" name="BX-MBIO-M">
            <a:extLst>
              <a:ext uri="{FF2B5EF4-FFF2-40B4-BE49-F238E27FC236}">
                <a16:creationId xmlns:a16="http://schemas.microsoft.com/office/drawing/2014/main" id="{9EB8350F-2EFD-49E6-9355-0BF2FA1F4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243" y="439738"/>
            <a:ext cx="1814513" cy="2576513"/>
          </a:xfrm>
          <a:prstGeom prst="rect">
            <a:avLst/>
          </a:prstGeom>
        </p:spPr>
      </p:pic>
      <p:pic>
        <p:nvPicPr>
          <p:cNvPr id="6" name="BX-DMIO-M">
            <a:extLst>
              <a:ext uri="{FF2B5EF4-FFF2-40B4-BE49-F238E27FC236}">
                <a16:creationId xmlns:a16="http://schemas.microsoft.com/office/drawing/2014/main" id="{55AF3410-24CF-4649-AFDF-3F4892A92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774" y="416719"/>
            <a:ext cx="1890713" cy="2662238"/>
          </a:xfrm>
          <a:prstGeom prst="rect">
            <a:avLst/>
          </a:prstGeom>
        </p:spPr>
      </p:pic>
      <p:pic>
        <p:nvPicPr>
          <p:cNvPr id="7" name="BX-EBC100-M">
            <a:extLst>
              <a:ext uri="{FF2B5EF4-FFF2-40B4-BE49-F238E27FC236}">
                <a16:creationId xmlns:a16="http://schemas.microsoft.com/office/drawing/2014/main" id="{59634275-8911-4DE3-A49E-0C6E942C6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177" y="426244"/>
            <a:ext cx="1857375" cy="2643188"/>
          </a:xfrm>
          <a:prstGeom prst="rect">
            <a:avLst/>
          </a:prstGeom>
        </p:spPr>
      </p:pic>
      <p:sp>
        <p:nvSpPr>
          <p:cNvPr id="11" name="AutoShape 3">
            <a:extLst>
              <a:ext uri="{FF2B5EF4-FFF2-40B4-BE49-F238E27FC236}">
                <a16:creationId xmlns:a16="http://schemas.microsoft.com/office/drawing/2014/main" id="{7DB8F3B9-50CC-4B51-B0E6-A1D68ABC55E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24088" y="3028950"/>
            <a:ext cx="7713662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2" name="New Remote I/O Base">
            <a:extLst>
              <a:ext uri="{FF2B5EF4-FFF2-40B4-BE49-F238E27FC236}">
                <a16:creationId xmlns:a16="http://schemas.microsoft.com/office/drawing/2014/main" id="{852E6B5E-6C21-4632-A7CE-1282F5507055}"/>
              </a:ext>
            </a:extLst>
          </p:cNvPr>
          <p:cNvGrpSpPr/>
          <p:nvPr/>
        </p:nvGrpSpPr>
        <p:grpSpPr>
          <a:xfrm>
            <a:off x="5302250" y="3051175"/>
            <a:ext cx="4614863" cy="2101850"/>
            <a:chOff x="5302250" y="3051175"/>
            <a:chExt cx="4614863" cy="2101850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BA4753C-F407-40FB-9264-F7967DE3E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250" y="3057525"/>
              <a:ext cx="1538287" cy="630238"/>
            </a:xfrm>
            <a:prstGeom prst="rect">
              <a:avLst/>
            </a:prstGeom>
            <a:solidFill>
              <a:srgbClr val="1C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DDD79548-EEB6-425B-825F-3F44629AD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538" y="3057525"/>
              <a:ext cx="1538287" cy="630238"/>
            </a:xfrm>
            <a:prstGeom prst="rect">
              <a:avLst/>
            </a:prstGeom>
            <a:solidFill>
              <a:srgbClr val="1C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5C153DF-2980-4895-B798-2BA096AD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825" y="3057525"/>
              <a:ext cx="1538287" cy="630238"/>
            </a:xfrm>
            <a:prstGeom prst="rect">
              <a:avLst/>
            </a:prstGeom>
            <a:solidFill>
              <a:srgbClr val="1C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F2BB5662-1E18-45B5-A33E-8806DF2A6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250" y="3687763"/>
              <a:ext cx="1538287" cy="363538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2282D339-FBFA-4E07-A093-B2575CCA4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538" y="3687763"/>
              <a:ext cx="1538287" cy="363538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A0C36D5E-1DE6-4AC3-BEBC-CA2DDBB85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825" y="3687763"/>
              <a:ext cx="1538287" cy="363538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5D8943CE-40F6-4809-BD74-1181CAE59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250" y="4051300"/>
              <a:ext cx="1538287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6AB6DAEC-985B-4952-A027-6FCD16076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538" y="4051300"/>
              <a:ext cx="1538287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866ED631-A868-40C5-82A8-F74C5CCA0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825" y="4051300"/>
              <a:ext cx="1538287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C8A0676F-D3F5-4C39-A13E-E37EB626D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250" y="4416425"/>
              <a:ext cx="1538287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DA1C23DA-7B41-4903-BDC2-431C7AD64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538" y="4416425"/>
              <a:ext cx="1538287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DD86CE0E-87BA-4892-96B9-59296B095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825" y="4416425"/>
              <a:ext cx="1538287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B359FFAF-BA32-4A16-B06B-0681545C8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250" y="4781550"/>
              <a:ext cx="1538287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B2DCBC7B-1FC3-4D6F-A438-C3A8E8974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538" y="4781550"/>
              <a:ext cx="1538287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E4AEC771-5ACE-4848-B801-8BA663E19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825" y="4781550"/>
              <a:ext cx="1538287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2">
              <a:extLst>
                <a:ext uri="{FF2B5EF4-FFF2-40B4-BE49-F238E27FC236}">
                  <a16:creationId xmlns:a16="http://schemas.microsoft.com/office/drawing/2014/main" id="{3E0D0539-3240-4230-9A73-AC7B31015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0538" y="3051175"/>
              <a:ext cx="0" cy="210185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3">
              <a:extLst>
                <a:ext uri="{FF2B5EF4-FFF2-40B4-BE49-F238E27FC236}">
                  <a16:creationId xmlns:a16="http://schemas.microsoft.com/office/drawing/2014/main" id="{0C43B3FD-03DA-4C0F-9062-A1B88DF23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8825" y="3051175"/>
              <a:ext cx="0" cy="210185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39">
              <a:extLst>
                <a:ext uri="{FF2B5EF4-FFF2-40B4-BE49-F238E27FC236}">
                  <a16:creationId xmlns:a16="http://schemas.microsoft.com/office/drawing/2014/main" id="{5A775FA4-778D-487F-B33A-80C0D8DB6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7113" y="3051175"/>
              <a:ext cx="0" cy="210185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6">
              <a:extLst>
                <a:ext uri="{FF2B5EF4-FFF2-40B4-BE49-F238E27FC236}">
                  <a16:creationId xmlns:a16="http://schemas.microsoft.com/office/drawing/2014/main" id="{B0BE8B48-793D-40D1-9F14-D28EB6F71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313" y="3232150"/>
              <a:ext cx="38735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DB16B2F6-E1E6-4221-9200-8B739AD63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188" y="3232150"/>
              <a:ext cx="188912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EAC2F93F-26A3-45A8-B864-A9B6BFD1E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2625" y="3232150"/>
              <a:ext cx="830262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EBC100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9">
              <a:extLst>
                <a:ext uri="{FF2B5EF4-FFF2-40B4-BE49-F238E27FC236}">
                  <a16:creationId xmlns:a16="http://schemas.microsoft.com/office/drawing/2014/main" id="{8BE2C218-C9AB-47F1-8BD2-E4501E24C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413" y="3232150"/>
              <a:ext cx="188912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0">
              <a:extLst>
                <a:ext uri="{FF2B5EF4-FFF2-40B4-BE49-F238E27FC236}">
                  <a16:creationId xmlns:a16="http://schemas.microsoft.com/office/drawing/2014/main" id="{7949DC86-0AEC-4635-A53D-95B45C4A9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3232150"/>
              <a:ext cx="29845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91D1F186-21E9-4BAE-BAE6-32BE4233E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0563" y="3232150"/>
              <a:ext cx="38735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56ABAD9A-3617-416D-9A75-85B974A8C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0438" y="3232150"/>
              <a:ext cx="188912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F5636FFC-78E5-4423-B591-8C0F01A4F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1875" y="3232150"/>
              <a:ext cx="649287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MBIO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4">
              <a:extLst>
                <a:ext uri="{FF2B5EF4-FFF2-40B4-BE49-F238E27FC236}">
                  <a16:creationId xmlns:a16="http://schemas.microsoft.com/office/drawing/2014/main" id="{7B7C4A9C-ECB0-44E6-9544-4FD1336A4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3213" y="3232150"/>
              <a:ext cx="188912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752878B9-BD65-480F-9C9D-644C62200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4650" y="3232150"/>
              <a:ext cx="29845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6">
              <a:extLst>
                <a:ext uri="{FF2B5EF4-FFF2-40B4-BE49-F238E27FC236}">
                  <a16:creationId xmlns:a16="http://schemas.microsoft.com/office/drawing/2014/main" id="{22F004F3-B155-4557-844D-230BB7373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0275" y="3232150"/>
              <a:ext cx="2917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BX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543F073B-E1A4-4087-A7B5-CF90C37FE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6188" y="3232150"/>
              <a:ext cx="188912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AB41C475-7D9E-45F8-B60A-5747FA5B4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25" y="3232150"/>
              <a:ext cx="66675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DMIO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7B6C6CA3-1C74-46A3-97EB-C3AE4976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6425" y="3232150"/>
              <a:ext cx="188912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4D5A4B6A-5053-4BAE-A97A-7AF51149B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9450" y="3232150"/>
              <a:ext cx="296862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1" name="Old REmote I/O Base">
            <a:extLst>
              <a:ext uri="{FF2B5EF4-FFF2-40B4-BE49-F238E27FC236}">
                <a16:creationId xmlns:a16="http://schemas.microsoft.com/office/drawing/2014/main" id="{5CDE2CFB-F870-4B69-BF60-9D856AE5467B}"/>
              </a:ext>
            </a:extLst>
          </p:cNvPr>
          <p:cNvGrpSpPr/>
          <p:nvPr/>
        </p:nvGrpSpPr>
        <p:grpSpPr>
          <a:xfrm>
            <a:off x="4394200" y="3062401"/>
            <a:ext cx="3076575" cy="2101850"/>
            <a:chOff x="2225675" y="3051175"/>
            <a:chExt cx="3076575" cy="21018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40C0722-E260-4D3E-940D-C5673303F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3057525"/>
              <a:ext cx="1538287" cy="630238"/>
            </a:xfrm>
            <a:prstGeom prst="rect">
              <a:avLst/>
            </a:prstGeom>
            <a:solidFill>
              <a:srgbClr val="1C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3FCBD737-DD92-4129-B404-9A2CA4BE9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963" y="3057525"/>
              <a:ext cx="1538287" cy="630238"/>
            </a:xfrm>
            <a:prstGeom prst="rect">
              <a:avLst/>
            </a:prstGeom>
            <a:solidFill>
              <a:srgbClr val="1C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C6416A63-BC4C-45AA-8205-1CFA5075D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3687763"/>
              <a:ext cx="1538287" cy="363538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B3166BD0-6CFC-41F9-8831-9B5607554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963" y="3687763"/>
              <a:ext cx="1538287" cy="363538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B479D6CB-2D0B-4A63-A499-CBA24C689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4051300"/>
              <a:ext cx="1538287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2CB17552-978C-4D79-B41F-B00635AAF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963" y="4051300"/>
              <a:ext cx="1538287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F9B1DA97-7546-4524-9735-9B0057046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4416425"/>
              <a:ext cx="1538287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54144F3B-FC6D-4613-B93C-F191F2493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963" y="4416425"/>
              <a:ext cx="1538287" cy="365125"/>
            </a:xfrm>
            <a:prstGeom prst="rect">
              <a:avLst/>
            </a:prstGeom>
            <a:solidFill>
              <a:srgbClr val="CCE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D1CF3DFE-97AC-4E1C-9AC1-F38AFC0A6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4781550"/>
              <a:ext cx="1538287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77FBB938-B3D4-4C41-99C4-DAC714A57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963" y="4781550"/>
              <a:ext cx="1538287" cy="365125"/>
            </a:xfrm>
            <a:prstGeom prst="rect">
              <a:avLst/>
            </a:prstGeom>
            <a:solidFill>
              <a:srgbClr val="E7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70F8A47E-244A-4ECA-8B2E-75D968448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3963" y="3051175"/>
              <a:ext cx="0" cy="210185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A22EF4FC-DCD3-46E6-A754-312B912C64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2250" y="3051175"/>
              <a:ext cx="0" cy="210185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8">
              <a:extLst>
                <a:ext uri="{FF2B5EF4-FFF2-40B4-BE49-F238E27FC236}">
                  <a16:creationId xmlns:a16="http://schemas.microsoft.com/office/drawing/2014/main" id="{F30F7898-07D1-41E5-86F4-99B8AC258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5675" y="3051175"/>
              <a:ext cx="0" cy="210185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5BB44436-DC2D-4EBF-BCEE-9AAC5832D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675" y="3232150"/>
              <a:ext cx="909637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Protocol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6A227D10-33D7-41E2-8118-08AF6481D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963" y="3097213"/>
              <a:ext cx="81915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H2/T1H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29A3F1EE-3EC5-41B1-A33D-EEE4BD41B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163" y="3097213"/>
              <a:ext cx="188912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9BC271C7-D674-4F07-B310-46EDD47E6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888" y="3368675"/>
              <a:ext cx="828675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rbel" panose="020B0503020204020204" pitchFamily="34" charset="0"/>
                </a:rPr>
                <a:t>EBC100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1">
              <a:extLst>
                <a:ext uri="{FF2B5EF4-FFF2-40B4-BE49-F238E27FC236}">
                  <a16:creationId xmlns:a16="http://schemas.microsoft.com/office/drawing/2014/main" id="{A01E455A-E1A7-432A-84FA-2ECB99BBD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0" y="3729038"/>
              <a:ext cx="100012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ERM/EBC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2">
              <a:extLst>
                <a:ext uri="{FF2B5EF4-FFF2-40B4-BE49-F238E27FC236}">
                  <a16:creationId xmlns:a16="http://schemas.microsoft.com/office/drawing/2014/main" id="{0FCCD501-8131-432E-813F-641559BE6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3729038"/>
              <a:ext cx="44132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18346A0E-547D-4E5A-9316-49B8694BE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700" y="4090988"/>
              <a:ext cx="128905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Modbus TCP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5">
              <a:extLst>
                <a:ext uri="{FF2B5EF4-FFF2-40B4-BE49-F238E27FC236}">
                  <a16:creationId xmlns:a16="http://schemas.microsoft.com/office/drawing/2014/main" id="{48AB3A55-A611-402C-B1D1-226D9836D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4090988"/>
              <a:ext cx="441325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36B88E20-7C06-421B-8329-1005BD14F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188" y="4456113"/>
              <a:ext cx="1325562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Modbus RTU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0">
              <a:extLst>
                <a:ext uri="{FF2B5EF4-FFF2-40B4-BE49-F238E27FC236}">
                  <a16:creationId xmlns:a16="http://schemas.microsoft.com/office/drawing/2014/main" id="{0B790E7F-DFFA-4694-ABF7-4ED2EC83F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763" y="4821238"/>
              <a:ext cx="12700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Ethernet I/O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1">
              <a:extLst>
                <a:ext uri="{FF2B5EF4-FFF2-40B4-BE49-F238E27FC236}">
                  <a16:creationId xmlns:a16="http://schemas.microsoft.com/office/drawing/2014/main" id="{188EE322-6AA9-4A91-85C8-7308DD92F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4821238"/>
              <a:ext cx="44132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Lines">
            <a:extLst>
              <a:ext uri="{FF2B5EF4-FFF2-40B4-BE49-F238E27FC236}">
                <a16:creationId xmlns:a16="http://schemas.microsoft.com/office/drawing/2014/main" id="{AB883697-4828-425A-A541-22BD735B6FFA}"/>
              </a:ext>
            </a:extLst>
          </p:cNvPr>
          <p:cNvGrpSpPr/>
          <p:nvPr/>
        </p:nvGrpSpPr>
        <p:grpSpPr>
          <a:xfrm>
            <a:off x="2220913" y="3057525"/>
            <a:ext cx="7700962" cy="2089150"/>
            <a:chOff x="2220913" y="3057525"/>
            <a:chExt cx="7700962" cy="2089150"/>
          </a:xfrm>
        </p:grpSpPr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55368B8C-1128-467D-9341-6F57991E9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913" y="3687763"/>
              <a:ext cx="7700962" cy="0"/>
            </a:xfrm>
            <a:prstGeom prst="line">
              <a:avLst/>
            </a:prstGeom>
            <a:noFill/>
            <a:ln w="365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5">
              <a:extLst>
                <a:ext uri="{FF2B5EF4-FFF2-40B4-BE49-F238E27FC236}">
                  <a16:creationId xmlns:a16="http://schemas.microsoft.com/office/drawing/2014/main" id="{8E7539C6-DC32-46BD-A387-84E45A75F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913" y="4051300"/>
              <a:ext cx="7700962" cy="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6">
              <a:extLst>
                <a:ext uri="{FF2B5EF4-FFF2-40B4-BE49-F238E27FC236}">
                  <a16:creationId xmlns:a16="http://schemas.microsoft.com/office/drawing/2014/main" id="{E984455F-29E6-4B83-90F1-304E30C31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913" y="4416425"/>
              <a:ext cx="7700962" cy="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7">
              <a:extLst>
                <a:ext uri="{FF2B5EF4-FFF2-40B4-BE49-F238E27FC236}">
                  <a16:creationId xmlns:a16="http://schemas.microsoft.com/office/drawing/2014/main" id="{FFB6E078-46F5-4528-BCB3-764DC9299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913" y="4781550"/>
              <a:ext cx="7700962" cy="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0">
              <a:extLst>
                <a:ext uri="{FF2B5EF4-FFF2-40B4-BE49-F238E27FC236}">
                  <a16:creationId xmlns:a16="http://schemas.microsoft.com/office/drawing/2014/main" id="{A83065EC-A7F3-45D2-A844-F0ED00807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913" y="3057525"/>
              <a:ext cx="7700962" cy="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1">
              <a:extLst>
                <a:ext uri="{FF2B5EF4-FFF2-40B4-BE49-F238E27FC236}">
                  <a16:creationId xmlns:a16="http://schemas.microsoft.com/office/drawing/2014/main" id="{39333435-E50E-4CE7-A3BB-7E562FF9D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913" y="5146675"/>
              <a:ext cx="7700962" cy="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Yes3-2">
            <a:extLst>
              <a:ext uri="{FF2B5EF4-FFF2-40B4-BE49-F238E27FC236}">
                <a16:creationId xmlns:a16="http://schemas.microsoft.com/office/drawing/2014/main" id="{2A8D8477-44C6-4212-B99E-8E37C1AFF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3729038"/>
            <a:ext cx="4413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Yes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Yes3-3">
            <a:extLst>
              <a:ext uri="{FF2B5EF4-FFF2-40B4-BE49-F238E27FC236}">
                <a16:creationId xmlns:a16="http://schemas.microsoft.com/office/drawing/2014/main" id="{BF0486BF-AC69-472D-B277-88B1AD914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4090988"/>
            <a:ext cx="4413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Yes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Yes4-3">
            <a:extLst>
              <a:ext uri="{FF2B5EF4-FFF2-40B4-BE49-F238E27FC236}">
                <a16:creationId xmlns:a16="http://schemas.microsoft.com/office/drawing/2014/main" id="{2795E35E-C78E-4080-8FF0-BC12D61D7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900" y="4090988"/>
            <a:ext cx="4413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Yes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Yes4-4">
            <a:extLst>
              <a:ext uri="{FF2B5EF4-FFF2-40B4-BE49-F238E27FC236}">
                <a16:creationId xmlns:a16="http://schemas.microsoft.com/office/drawing/2014/main" id="{01507AEF-C387-43B5-80C3-FB1227CD4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900" y="4456113"/>
            <a:ext cx="4413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Yes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Yes3-5">
            <a:extLst>
              <a:ext uri="{FF2B5EF4-FFF2-40B4-BE49-F238E27FC236}">
                <a16:creationId xmlns:a16="http://schemas.microsoft.com/office/drawing/2014/main" id="{394BC487-D1BE-46AF-B6E8-74DA79E5B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4821238"/>
            <a:ext cx="4413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Yes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Yes5-5">
            <a:extLst>
              <a:ext uri="{FF2B5EF4-FFF2-40B4-BE49-F238E27FC236}">
                <a16:creationId xmlns:a16="http://schemas.microsoft.com/office/drawing/2014/main" id="{6EC7AD84-DD8E-4572-BDA0-285D52BEE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4821238"/>
            <a:ext cx="4429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Yes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EBC">
            <a:extLst>
              <a:ext uri="{FF2B5EF4-FFF2-40B4-BE49-F238E27FC236}">
                <a16:creationId xmlns:a16="http://schemas.microsoft.com/office/drawing/2014/main" id="{5C5B88CF-C148-4A2B-B9D9-99505A2F2A45}"/>
              </a:ext>
            </a:extLst>
          </p:cNvPr>
          <p:cNvSpPr/>
          <p:nvPr/>
        </p:nvSpPr>
        <p:spPr>
          <a:xfrm>
            <a:off x="4909457" y="1938022"/>
            <a:ext cx="1598726" cy="564423"/>
          </a:xfrm>
          <a:prstGeom prst="wedgeRoundRectCallout">
            <a:avLst>
              <a:gd name="adj1" fmla="val 38259"/>
              <a:gd name="adj2" fmla="val 1608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Ethernet Base Controller</a:t>
            </a:r>
          </a:p>
        </p:txBody>
      </p:sp>
      <p:sp>
        <p:nvSpPr>
          <p:cNvPr id="86" name="Modbus I/O">
            <a:extLst>
              <a:ext uri="{FF2B5EF4-FFF2-40B4-BE49-F238E27FC236}">
                <a16:creationId xmlns:a16="http://schemas.microsoft.com/office/drawing/2014/main" id="{C762F567-F897-4648-BFD6-F55F03E384E2}"/>
              </a:ext>
            </a:extLst>
          </p:cNvPr>
          <p:cNvSpPr/>
          <p:nvPr/>
        </p:nvSpPr>
        <p:spPr>
          <a:xfrm>
            <a:off x="6840537" y="2246370"/>
            <a:ext cx="1365475" cy="349136"/>
          </a:xfrm>
          <a:prstGeom prst="wedgeRoundRectCallout">
            <a:avLst>
              <a:gd name="adj1" fmla="val 3204"/>
              <a:gd name="adj2" fmla="val 2013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Modbus I/O</a:t>
            </a:r>
          </a:p>
        </p:txBody>
      </p:sp>
      <p:sp>
        <p:nvSpPr>
          <p:cNvPr id="87" name="Do-more I/O">
            <a:extLst>
              <a:ext uri="{FF2B5EF4-FFF2-40B4-BE49-F238E27FC236}">
                <a16:creationId xmlns:a16="http://schemas.microsoft.com/office/drawing/2014/main" id="{C39ACE8F-C684-4594-931E-B4E1CB4A1AFF}"/>
              </a:ext>
            </a:extLst>
          </p:cNvPr>
          <p:cNvSpPr/>
          <p:nvPr/>
        </p:nvSpPr>
        <p:spPr>
          <a:xfrm>
            <a:off x="8538366" y="2246370"/>
            <a:ext cx="1487377" cy="349136"/>
          </a:xfrm>
          <a:prstGeom prst="wedgeRoundRectCallout">
            <a:avLst>
              <a:gd name="adj1" fmla="val 3204"/>
              <a:gd name="adj2" fmla="val 2013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Do-more I/O</a:t>
            </a:r>
          </a:p>
        </p:txBody>
      </p:sp>
      <p:sp>
        <p:nvSpPr>
          <p:cNvPr id="88" name="Price H2/T1H-EBC100">
            <a:extLst>
              <a:ext uri="{FF2B5EF4-FFF2-40B4-BE49-F238E27FC236}">
                <a16:creationId xmlns:a16="http://schemas.microsoft.com/office/drawing/2014/main" id="{189D066C-095C-4283-8CEC-6CECE272E201}"/>
              </a:ext>
            </a:extLst>
          </p:cNvPr>
          <p:cNvSpPr/>
          <p:nvPr/>
        </p:nvSpPr>
        <p:spPr>
          <a:xfrm>
            <a:off x="3637413" y="5608695"/>
            <a:ext cx="1365475" cy="704158"/>
          </a:xfrm>
          <a:prstGeom prst="wedgeRoundRectCallout">
            <a:avLst>
              <a:gd name="adj1" fmla="val 25526"/>
              <a:gd name="adj2" fmla="val -118809"/>
              <a:gd name="adj3" fmla="val 16667"/>
            </a:avLst>
          </a:prstGeom>
          <a:solidFill>
            <a:srgbClr val="FFB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 H2 | T1H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$329 | $287</a:t>
            </a:r>
          </a:p>
        </p:txBody>
      </p:sp>
      <p:sp>
        <p:nvSpPr>
          <p:cNvPr id="89" name="Price BX-EBC100 AC/DC">
            <a:extLst>
              <a:ext uri="{FF2B5EF4-FFF2-40B4-BE49-F238E27FC236}">
                <a16:creationId xmlns:a16="http://schemas.microsoft.com/office/drawing/2014/main" id="{C114468F-61BE-4A4F-85FB-D8B86C3C8FA0}"/>
              </a:ext>
            </a:extLst>
          </p:cNvPr>
          <p:cNvSpPr/>
          <p:nvPr/>
        </p:nvSpPr>
        <p:spPr>
          <a:xfrm>
            <a:off x="5368017" y="5615045"/>
            <a:ext cx="1365475" cy="697808"/>
          </a:xfrm>
          <a:prstGeom prst="wedgeRoundRectCallout">
            <a:avLst>
              <a:gd name="adj1" fmla="val 18351"/>
              <a:gd name="adj2" fmla="val -12129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  AC | DC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$269 | 249</a:t>
            </a:r>
          </a:p>
        </p:txBody>
      </p:sp>
      <p:sp>
        <p:nvSpPr>
          <p:cNvPr id="90" name="Price BX-MBIO AC/DC">
            <a:extLst>
              <a:ext uri="{FF2B5EF4-FFF2-40B4-BE49-F238E27FC236}">
                <a16:creationId xmlns:a16="http://schemas.microsoft.com/office/drawing/2014/main" id="{657E34E3-014B-4212-B1F8-BD84236BA7FE}"/>
              </a:ext>
            </a:extLst>
          </p:cNvPr>
          <p:cNvSpPr/>
          <p:nvPr/>
        </p:nvSpPr>
        <p:spPr>
          <a:xfrm>
            <a:off x="7125381" y="5615044"/>
            <a:ext cx="1365475" cy="697807"/>
          </a:xfrm>
          <a:prstGeom prst="wedgeRoundRectCallout">
            <a:avLst>
              <a:gd name="adj1" fmla="val 2406"/>
              <a:gd name="adj2" fmla="val -11973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AC | DC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$254 | $234</a:t>
            </a:r>
          </a:p>
        </p:txBody>
      </p:sp>
      <p:sp>
        <p:nvSpPr>
          <p:cNvPr id="91" name="Price BX-DMIO AC/DC">
            <a:extLst>
              <a:ext uri="{FF2B5EF4-FFF2-40B4-BE49-F238E27FC236}">
                <a16:creationId xmlns:a16="http://schemas.microsoft.com/office/drawing/2014/main" id="{25471F90-9685-4E00-A64E-0E8C4FE216E1}"/>
              </a:ext>
            </a:extLst>
          </p:cNvPr>
          <p:cNvSpPr/>
          <p:nvPr/>
        </p:nvSpPr>
        <p:spPr>
          <a:xfrm>
            <a:off x="8777850" y="5615045"/>
            <a:ext cx="1365475" cy="697806"/>
          </a:xfrm>
          <a:prstGeom prst="wedgeRoundRectCallout">
            <a:avLst>
              <a:gd name="adj1" fmla="val 1609"/>
              <a:gd name="adj2" fmla="val -1228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AC | DC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$179 | $159</a:t>
            </a:r>
          </a:p>
        </p:txBody>
      </p:sp>
      <p:pic>
        <p:nvPicPr>
          <p:cNvPr id="1026" name="T1H-EBC100" descr="https://cdn.automationdirect.com/images/products/large/l_t1hebc100.jpg">
            <a:extLst>
              <a:ext uri="{FF2B5EF4-FFF2-40B4-BE49-F238E27FC236}">
                <a16:creationId xmlns:a16="http://schemas.microsoft.com/office/drawing/2014/main" id="{46A2171B-B7C3-4C29-82B9-7D1710FE0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97" y="2941093"/>
            <a:ext cx="2358032" cy="23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H2-EBC100" descr="https://cdn.automationdirect.com/images/products/large/l_h2ebc100.jpg">
            <a:extLst>
              <a:ext uri="{FF2B5EF4-FFF2-40B4-BE49-F238E27FC236}">
                <a16:creationId xmlns:a16="http://schemas.microsoft.com/office/drawing/2014/main" id="{1E899620-080B-4BEE-A53C-1CACAFD6B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314" y="2824899"/>
            <a:ext cx="1686841" cy="28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17787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3" grpId="0"/>
      <p:bldP spid="74" grpId="0"/>
      <p:bldP spid="76" grpId="0"/>
      <p:bldP spid="79" grpId="0"/>
      <p:bldP spid="80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0504-0D3D-4C5D-9C48-00174D93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BRX Remote I/O Bases</a:t>
            </a:r>
          </a:p>
        </p:txBody>
      </p:sp>
      <p:sp>
        <p:nvSpPr>
          <p:cNvPr id="11" name="AutoShape 3" hidden="1">
            <a:extLst>
              <a:ext uri="{FF2B5EF4-FFF2-40B4-BE49-F238E27FC236}">
                <a16:creationId xmlns:a16="http://schemas.microsoft.com/office/drawing/2014/main" id="{7DB8F3B9-50CC-4B51-B0E6-A1D68ABC55E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24088" y="3028950"/>
            <a:ext cx="7713662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(EBC100)">
            <a:extLst>
              <a:ext uri="{FF2B5EF4-FFF2-40B4-BE49-F238E27FC236}">
                <a16:creationId xmlns:a16="http://schemas.microsoft.com/office/drawing/2014/main" id="{C703ED0F-AFB4-43AE-8D4A-CAEDB0E419EC}"/>
              </a:ext>
            </a:extLst>
          </p:cNvPr>
          <p:cNvSpPr/>
          <p:nvPr/>
        </p:nvSpPr>
        <p:spPr>
          <a:xfrm>
            <a:off x="3339547" y="2071032"/>
            <a:ext cx="5512905" cy="4108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&quot;EBC100&quot;">
            <a:extLst>
              <a:ext uri="{FF2B5EF4-FFF2-40B4-BE49-F238E27FC236}">
                <a16:creationId xmlns:a16="http://schemas.microsoft.com/office/drawing/2014/main" id="{51047B76-E146-4CCD-A8F6-CEA308FCD04E}"/>
              </a:ext>
            </a:extLst>
          </p:cNvPr>
          <p:cNvSpPr txBox="1"/>
          <p:nvPr/>
        </p:nvSpPr>
        <p:spPr>
          <a:xfrm>
            <a:off x="5310357" y="1778644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EBC100</a:t>
            </a:r>
          </a:p>
        </p:txBody>
      </p:sp>
      <p:sp>
        <p:nvSpPr>
          <p:cNvPr id="5" name="(DMIO)">
            <a:extLst>
              <a:ext uri="{FF2B5EF4-FFF2-40B4-BE49-F238E27FC236}">
                <a16:creationId xmlns:a16="http://schemas.microsoft.com/office/drawing/2014/main" id="{90E901AE-77CF-4E27-B049-6D933BE8EDDC}"/>
              </a:ext>
            </a:extLst>
          </p:cNvPr>
          <p:cNvSpPr/>
          <p:nvPr/>
        </p:nvSpPr>
        <p:spPr>
          <a:xfrm>
            <a:off x="4028661" y="3028950"/>
            <a:ext cx="2345635" cy="241769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&quot;DMIO&quot;">
            <a:extLst>
              <a:ext uri="{FF2B5EF4-FFF2-40B4-BE49-F238E27FC236}">
                <a16:creationId xmlns:a16="http://schemas.microsoft.com/office/drawing/2014/main" id="{443D17CC-797F-4071-8C0A-89B7F353110B}"/>
              </a:ext>
            </a:extLst>
          </p:cNvPr>
          <p:cNvSpPr txBox="1"/>
          <p:nvPr/>
        </p:nvSpPr>
        <p:spPr>
          <a:xfrm>
            <a:off x="4590573" y="2736562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DMIO</a:t>
            </a:r>
          </a:p>
        </p:txBody>
      </p:sp>
      <p:sp>
        <p:nvSpPr>
          <p:cNvPr id="93" name="(MBIO)">
            <a:extLst>
              <a:ext uri="{FF2B5EF4-FFF2-40B4-BE49-F238E27FC236}">
                <a16:creationId xmlns:a16="http://schemas.microsoft.com/office/drawing/2014/main" id="{4A7CE661-5E7B-4A89-B05E-CC354C8A1833}"/>
              </a:ext>
            </a:extLst>
          </p:cNvPr>
          <p:cNvSpPr/>
          <p:nvPr/>
        </p:nvSpPr>
        <p:spPr>
          <a:xfrm>
            <a:off x="7361583" y="3469126"/>
            <a:ext cx="2345635" cy="2417693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&quot;MBIO&quot;">
            <a:extLst>
              <a:ext uri="{FF2B5EF4-FFF2-40B4-BE49-F238E27FC236}">
                <a16:creationId xmlns:a16="http://schemas.microsoft.com/office/drawing/2014/main" id="{A3A12E35-B438-4895-909D-B95D0A7D9AB3}"/>
              </a:ext>
            </a:extLst>
          </p:cNvPr>
          <p:cNvSpPr txBox="1"/>
          <p:nvPr/>
        </p:nvSpPr>
        <p:spPr>
          <a:xfrm>
            <a:off x="7936319" y="3176739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MBIO</a:t>
            </a:r>
          </a:p>
        </p:txBody>
      </p:sp>
      <p:sp>
        <p:nvSpPr>
          <p:cNvPr id="9" name="&quot;ERMprotocol&quot;">
            <a:extLst>
              <a:ext uri="{FF2B5EF4-FFF2-40B4-BE49-F238E27FC236}">
                <a16:creationId xmlns:a16="http://schemas.microsoft.com/office/drawing/2014/main" id="{F0C6395E-BBDE-4301-8E3C-21E3F8E80A3F}"/>
              </a:ext>
            </a:extLst>
          </p:cNvPr>
          <p:cNvSpPr txBox="1"/>
          <p:nvPr/>
        </p:nvSpPr>
        <p:spPr>
          <a:xfrm>
            <a:off x="5747840" y="2545034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ERM protocol</a:t>
            </a:r>
          </a:p>
        </p:txBody>
      </p:sp>
      <p:sp>
        <p:nvSpPr>
          <p:cNvPr id="95" name="&quot;EthernetI/O&quot;">
            <a:extLst>
              <a:ext uri="{FF2B5EF4-FFF2-40B4-BE49-F238E27FC236}">
                <a16:creationId xmlns:a16="http://schemas.microsoft.com/office/drawing/2014/main" id="{7034ADCE-15D5-4FCE-8408-5D5C97FFEA6B}"/>
              </a:ext>
            </a:extLst>
          </p:cNvPr>
          <p:cNvSpPr txBox="1"/>
          <p:nvPr/>
        </p:nvSpPr>
        <p:spPr>
          <a:xfrm>
            <a:off x="4424662" y="3883853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Do-more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Ethernet I/O</a:t>
            </a:r>
          </a:p>
        </p:txBody>
      </p:sp>
      <p:sp>
        <p:nvSpPr>
          <p:cNvPr id="96" name="&quot;ModbusTCP&quot;">
            <a:extLst>
              <a:ext uri="{FF2B5EF4-FFF2-40B4-BE49-F238E27FC236}">
                <a16:creationId xmlns:a16="http://schemas.microsoft.com/office/drawing/2014/main" id="{DA40217D-C2FA-4AF5-A916-5B8740CF4745}"/>
              </a:ext>
            </a:extLst>
          </p:cNvPr>
          <p:cNvSpPr txBox="1"/>
          <p:nvPr/>
        </p:nvSpPr>
        <p:spPr>
          <a:xfrm>
            <a:off x="7559497" y="4237796"/>
            <a:ext cx="1072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Modbus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TCP</a:t>
            </a:r>
          </a:p>
        </p:txBody>
      </p:sp>
      <p:sp>
        <p:nvSpPr>
          <p:cNvPr id="97" name="&quot;ModbusRTU&quot;">
            <a:extLst>
              <a:ext uri="{FF2B5EF4-FFF2-40B4-BE49-F238E27FC236}">
                <a16:creationId xmlns:a16="http://schemas.microsoft.com/office/drawing/2014/main" id="{9DC0C9C8-2A09-4240-8503-96D35029075D}"/>
              </a:ext>
            </a:extLst>
          </p:cNvPr>
          <p:cNvSpPr txBox="1"/>
          <p:nvPr/>
        </p:nvSpPr>
        <p:spPr>
          <a:xfrm>
            <a:off x="8645694" y="4623687"/>
            <a:ext cx="1072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Modbus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332077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92" grpId="0"/>
      <p:bldP spid="93" grpId="0" animBg="1"/>
      <p:bldP spid="94" grpId="0"/>
      <p:bldP spid="9" grpId="0"/>
      <p:bldP spid="95" grpId="0"/>
      <p:bldP spid="96" grpId="0"/>
      <p:bldP spid="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5E67-75E7-491D-B51C-ECBAC66C4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BX-DMIO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D3508-3740-4FAE-B982-47292F413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BRX Do-more I/O </a:t>
            </a:r>
          </a:p>
        </p:txBody>
      </p:sp>
    </p:spTree>
    <p:extLst>
      <p:ext uri="{BB962C8B-B14F-4D97-AF65-F5344CB8AC3E}">
        <p14:creationId xmlns:p14="http://schemas.microsoft.com/office/powerpoint/2010/main" val="29437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B8FD-77A2-4F9D-9A32-EF9B8F9F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Configuration: BX-DMIO-M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9A3D51-6FFF-4E76-BB76-2944FBE4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0" y="1965959"/>
            <a:ext cx="4887684" cy="4543697"/>
          </a:xfrm>
        </p:spPr>
        <p:txBody>
          <a:bodyPr>
            <a:normAutofit/>
          </a:bodyPr>
          <a:lstStyle/>
          <a:p>
            <a:r>
              <a:rPr lang="en-US" dirty="0"/>
              <a:t>2 models: 120-240 VAC or 12-24 VDC supply</a:t>
            </a:r>
          </a:p>
          <a:p>
            <a:r>
              <a:rPr lang="en-US" dirty="0"/>
              <a:t>8 expansion I/O modules</a:t>
            </a:r>
          </a:p>
          <a:p>
            <a:r>
              <a:rPr lang="en-US" dirty="0"/>
              <a:t>10/100 </a:t>
            </a:r>
            <a:r>
              <a:rPr lang="en-US" dirty="0" err="1"/>
              <a:t>Mbps</a:t>
            </a:r>
            <a:r>
              <a:rPr lang="en-US" dirty="0"/>
              <a:t> port</a:t>
            </a:r>
          </a:p>
          <a:p>
            <a:r>
              <a:rPr lang="en-US" dirty="0"/>
              <a:t>DIP Switches</a:t>
            </a:r>
          </a:p>
        </p:txBody>
      </p:sp>
      <p:pic>
        <p:nvPicPr>
          <p:cNvPr id="7" name="BX-DMIO-M">
            <a:extLst>
              <a:ext uri="{FF2B5EF4-FFF2-40B4-BE49-F238E27FC236}">
                <a16:creationId xmlns:a16="http://schemas.microsoft.com/office/drawing/2014/main" id="{154ADCE8-D99C-4FCF-9B3C-10EC9E099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13" y="2076178"/>
            <a:ext cx="3089288" cy="4038600"/>
          </a:xfrm>
          <a:prstGeom prst="rect">
            <a:avLst/>
          </a:prstGeom>
        </p:spPr>
      </p:pic>
      <p:pic>
        <p:nvPicPr>
          <p:cNvPr id="13" name="P-ACWire">
            <a:extLst>
              <a:ext uri="{FF2B5EF4-FFF2-40B4-BE49-F238E27FC236}">
                <a16:creationId xmlns:a16="http://schemas.microsoft.com/office/drawing/2014/main" id="{B64BDA29-55A7-4D38-B4A3-C318D3BF7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088" y="2932785"/>
            <a:ext cx="4769083" cy="3337391"/>
          </a:xfrm>
          <a:prstGeom prst="rect">
            <a:avLst/>
          </a:prstGeom>
        </p:spPr>
      </p:pic>
      <p:pic>
        <p:nvPicPr>
          <p:cNvPr id="14" name="P-DCWire">
            <a:extLst>
              <a:ext uri="{FF2B5EF4-FFF2-40B4-BE49-F238E27FC236}">
                <a16:creationId xmlns:a16="http://schemas.microsoft.com/office/drawing/2014/main" id="{58CAB8D8-5228-4AA7-AEA4-AAB3CA80F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088" y="2932786"/>
            <a:ext cx="4660201" cy="2785304"/>
          </a:xfrm>
          <a:prstGeom prst="rect">
            <a:avLst/>
          </a:prstGeom>
        </p:spPr>
      </p:pic>
      <p:pic>
        <p:nvPicPr>
          <p:cNvPr id="15" name="P-DIPsw">
            <a:extLst>
              <a:ext uri="{FF2B5EF4-FFF2-40B4-BE49-F238E27FC236}">
                <a16:creationId xmlns:a16="http://schemas.microsoft.com/office/drawing/2014/main" id="{DD43FAC8-8EC9-4C3E-B24D-FB149547C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678107"/>
            <a:ext cx="5731328" cy="2831549"/>
          </a:xfrm>
          <a:prstGeom prst="rect">
            <a:avLst/>
          </a:prstGeom>
        </p:spPr>
      </p:pic>
      <p:cxnSp>
        <p:nvCxnSpPr>
          <p:cNvPr id="19" name="L-RT2LB">
            <a:extLst>
              <a:ext uri="{FF2B5EF4-FFF2-40B4-BE49-F238E27FC236}">
                <a16:creationId xmlns:a16="http://schemas.microsoft.com/office/drawing/2014/main" id="{97EAAE66-00D2-432B-8B6F-A77280C32CCE}"/>
              </a:ext>
            </a:extLst>
          </p:cNvPr>
          <p:cNvCxnSpPr/>
          <p:nvPr/>
        </p:nvCxnSpPr>
        <p:spPr>
          <a:xfrm flipH="1">
            <a:off x="8175171" y="5170714"/>
            <a:ext cx="3646715" cy="131717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-LT2RB">
            <a:extLst>
              <a:ext uri="{FF2B5EF4-FFF2-40B4-BE49-F238E27FC236}">
                <a16:creationId xmlns:a16="http://schemas.microsoft.com/office/drawing/2014/main" id="{32A11F2F-4AB9-4385-907E-F86A9C509CEF}"/>
              </a:ext>
            </a:extLst>
          </p:cNvPr>
          <p:cNvCxnSpPr>
            <a:cxnSpLocks/>
          </p:cNvCxnSpPr>
          <p:nvPr/>
        </p:nvCxnSpPr>
        <p:spPr>
          <a:xfrm>
            <a:off x="8175171" y="5192486"/>
            <a:ext cx="3646715" cy="131717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1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B8FD-77A2-4F9D-9A32-EF9B8F9F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Configuration: BX-DMIO-M</a:t>
            </a:r>
          </a:p>
        </p:txBody>
      </p:sp>
      <p:pic>
        <p:nvPicPr>
          <p:cNvPr id="6" name="BX-DMIO-M">
            <a:extLst>
              <a:ext uri="{FF2B5EF4-FFF2-40B4-BE49-F238E27FC236}">
                <a16:creationId xmlns:a16="http://schemas.microsoft.com/office/drawing/2014/main" id="{9D1CFA40-893E-4075-9ECD-D139EC48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774" y="416719"/>
            <a:ext cx="1890713" cy="26622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9A3D51-6FFF-4E76-BB76-2944FBE4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3345315" cy="4038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IP configuration: </a:t>
            </a:r>
          </a:p>
          <a:p>
            <a:pPr lvl="1"/>
            <a:r>
              <a:rPr lang="en-US" dirty="0"/>
              <a:t>DHCP (by default)</a:t>
            </a:r>
          </a:p>
          <a:p>
            <a:pPr lvl="2"/>
            <a:r>
              <a:rPr lang="en-US" dirty="0"/>
              <a:t>Still must use </a:t>
            </a:r>
            <a:r>
              <a:rPr lang="en-US" b="1" dirty="0"/>
              <a:t>NetEdit3.5</a:t>
            </a:r>
            <a:r>
              <a:rPr lang="en-US" dirty="0"/>
              <a:t> to see what IP parameters were assigned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NetEdit3.5</a:t>
            </a:r>
            <a:r>
              <a:rPr lang="en-US" dirty="0"/>
              <a:t> for manual IP config</a:t>
            </a:r>
          </a:p>
          <a:p>
            <a:pPr lvl="2"/>
            <a:r>
              <a:rPr lang="en-US" dirty="0"/>
              <a:t>Show Base Contents</a:t>
            </a:r>
          </a:p>
          <a:p>
            <a:pPr lvl="2"/>
            <a:r>
              <a:rPr lang="en-US" b="1" i="1" dirty="0">
                <a:solidFill>
                  <a:srgbClr val="FF0000"/>
                </a:solidFill>
              </a:rPr>
              <a:t>Cannot config analog</a:t>
            </a:r>
          </a:p>
          <a:p>
            <a:pPr lvl="2"/>
            <a:r>
              <a:rPr lang="en-US" dirty="0">
                <a:solidFill>
                  <a:srgbClr val="1CADE4"/>
                </a:solidFill>
              </a:rPr>
              <a:t>Once IP configured, can view using web browser</a:t>
            </a:r>
          </a:p>
          <a:p>
            <a:r>
              <a:rPr lang="en-US" dirty="0"/>
              <a:t>Enslave using </a:t>
            </a:r>
            <a:r>
              <a:rPr lang="en-US" b="1" dirty="0"/>
              <a:t>Do-more Designer</a:t>
            </a:r>
            <a:r>
              <a:rPr lang="en-US" dirty="0"/>
              <a:t> (Ethernet I/O)</a:t>
            </a:r>
          </a:p>
          <a:p>
            <a:pPr lvl="1"/>
            <a:r>
              <a:rPr lang="en-US" dirty="0"/>
              <a:t>Configure analog as well</a:t>
            </a:r>
          </a:p>
          <a:p>
            <a:pPr lvl="2"/>
            <a:r>
              <a:rPr lang="en-US" dirty="0"/>
              <a:t>Dashboard or,</a:t>
            </a:r>
          </a:p>
          <a:p>
            <a:pPr lvl="2"/>
            <a:r>
              <a:rPr lang="en-US" dirty="0"/>
              <a:t>Module Config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-NetEdit">
            <a:extLst>
              <a:ext uri="{FF2B5EF4-FFF2-40B4-BE49-F238E27FC236}">
                <a16:creationId xmlns:a16="http://schemas.microsoft.com/office/drawing/2014/main" id="{1DB05C24-4B94-4C45-8A70-1AA7B39DB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327" y="3275413"/>
            <a:ext cx="7227681" cy="295405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9" name="P-General Settings">
            <a:extLst>
              <a:ext uri="{FF2B5EF4-FFF2-40B4-BE49-F238E27FC236}">
                <a16:creationId xmlns:a16="http://schemas.microsoft.com/office/drawing/2014/main" id="{EB145966-6460-48AB-91D2-3CECF08F9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062" y="2873830"/>
            <a:ext cx="4695825" cy="2266950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0" name="P-Show Base Contents">
            <a:extLst>
              <a:ext uri="{FF2B5EF4-FFF2-40B4-BE49-F238E27FC236}">
                <a16:creationId xmlns:a16="http://schemas.microsoft.com/office/drawing/2014/main" id="{1BB86F1C-DBBC-4EA5-8D1C-91C3F13B2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315" y="2057400"/>
            <a:ext cx="5224459" cy="4298384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3" name="P-WebConfig">
            <a:extLst>
              <a:ext uri="{FF2B5EF4-FFF2-40B4-BE49-F238E27FC236}">
                <a16:creationId xmlns:a16="http://schemas.microsoft.com/office/drawing/2014/main" id="{80481A25-948A-461E-BB45-11D64AEA0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640" y="3125952"/>
            <a:ext cx="6102251" cy="331532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5" name="P-Add Ethernet Slave">
            <a:extLst>
              <a:ext uri="{FF2B5EF4-FFF2-40B4-BE49-F238E27FC236}">
                <a16:creationId xmlns:a16="http://schemas.microsoft.com/office/drawing/2014/main" id="{7553F5C8-DFCD-403D-8765-2A91090848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40" y="1965960"/>
            <a:ext cx="2552700" cy="3876675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1" name="P-Dashboard">
            <a:extLst>
              <a:ext uri="{FF2B5EF4-FFF2-40B4-BE49-F238E27FC236}">
                <a16:creationId xmlns:a16="http://schemas.microsoft.com/office/drawing/2014/main" id="{3F26B413-BC90-4057-ABEB-2BE747E90B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8315" y="1793081"/>
            <a:ext cx="5224459" cy="4758913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2" name="P-System Config">
            <a:extLst>
              <a:ext uri="{FF2B5EF4-FFF2-40B4-BE49-F238E27FC236}">
                <a16:creationId xmlns:a16="http://schemas.microsoft.com/office/drawing/2014/main" id="{639D9D74-D348-42F1-895B-1233F7E717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8315" y="1804715"/>
            <a:ext cx="6733924" cy="4629150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9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81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1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61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81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1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5E67-75E7-491D-B51C-ECBAC66C4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BX-EBC100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D3508-3740-4FAE-B982-47292F413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BRX Ethernet Base Controller </a:t>
            </a:r>
          </a:p>
        </p:txBody>
      </p:sp>
    </p:spTree>
    <p:extLst>
      <p:ext uri="{BB962C8B-B14F-4D97-AF65-F5344CB8AC3E}">
        <p14:creationId xmlns:p14="http://schemas.microsoft.com/office/powerpoint/2010/main" val="41093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B8FD-77A2-4F9D-9A32-EF9B8F9F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Configuration: BX-EBC100-M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9A3D51-6FFF-4E76-BB76-2944FBE4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0" y="1965959"/>
            <a:ext cx="4887684" cy="4543697"/>
          </a:xfrm>
        </p:spPr>
        <p:txBody>
          <a:bodyPr>
            <a:normAutofit/>
          </a:bodyPr>
          <a:lstStyle/>
          <a:p>
            <a:r>
              <a:rPr lang="en-US" dirty="0"/>
              <a:t>2 models: 120-240 VAC or 12-24 VDC supply</a:t>
            </a:r>
          </a:p>
          <a:p>
            <a:r>
              <a:rPr lang="en-US" dirty="0"/>
              <a:t>8 expansion I/O modules</a:t>
            </a:r>
          </a:p>
          <a:p>
            <a:r>
              <a:rPr lang="en-US" dirty="0"/>
              <a:t>10/100 </a:t>
            </a:r>
            <a:r>
              <a:rPr lang="en-US" dirty="0" err="1"/>
              <a:t>Mbps</a:t>
            </a:r>
            <a:r>
              <a:rPr lang="en-US" dirty="0"/>
              <a:t> port</a:t>
            </a:r>
          </a:p>
          <a:p>
            <a:r>
              <a:rPr lang="en-US" dirty="0"/>
              <a:t>DIP Switches</a:t>
            </a:r>
          </a:p>
        </p:txBody>
      </p:sp>
      <p:pic>
        <p:nvPicPr>
          <p:cNvPr id="3" name="BX-EBC100-M">
            <a:extLst>
              <a:ext uri="{FF2B5EF4-FFF2-40B4-BE49-F238E27FC236}">
                <a16:creationId xmlns:a16="http://schemas.microsoft.com/office/drawing/2014/main" id="{4383CAC4-0E0F-44B6-B6DB-30F317D22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70" y="2220169"/>
            <a:ext cx="2888361" cy="3976497"/>
          </a:xfrm>
          <a:prstGeom prst="rect">
            <a:avLst/>
          </a:prstGeom>
        </p:spPr>
      </p:pic>
      <p:pic>
        <p:nvPicPr>
          <p:cNvPr id="13" name="P-ACWire">
            <a:extLst>
              <a:ext uri="{FF2B5EF4-FFF2-40B4-BE49-F238E27FC236}">
                <a16:creationId xmlns:a16="http://schemas.microsoft.com/office/drawing/2014/main" id="{B64BDA29-55A7-4D38-B4A3-C318D3BF7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088" y="2932785"/>
            <a:ext cx="4769083" cy="3337391"/>
          </a:xfrm>
          <a:prstGeom prst="rect">
            <a:avLst/>
          </a:prstGeom>
        </p:spPr>
      </p:pic>
      <p:pic>
        <p:nvPicPr>
          <p:cNvPr id="14" name="P-DCWire">
            <a:extLst>
              <a:ext uri="{FF2B5EF4-FFF2-40B4-BE49-F238E27FC236}">
                <a16:creationId xmlns:a16="http://schemas.microsoft.com/office/drawing/2014/main" id="{58CAB8D8-5228-4AA7-AEA4-AAB3CA80F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088" y="2932786"/>
            <a:ext cx="4660201" cy="2785304"/>
          </a:xfrm>
          <a:prstGeom prst="rect">
            <a:avLst/>
          </a:prstGeom>
        </p:spPr>
      </p:pic>
      <p:pic>
        <p:nvPicPr>
          <p:cNvPr id="15" name="P-DIPsw">
            <a:extLst>
              <a:ext uri="{FF2B5EF4-FFF2-40B4-BE49-F238E27FC236}">
                <a16:creationId xmlns:a16="http://schemas.microsoft.com/office/drawing/2014/main" id="{DD43FAC8-8EC9-4C3E-B24D-FB149547C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678107"/>
            <a:ext cx="5731328" cy="28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1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F50D-630F-47F2-84E4-EB42BE42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BRX I/O Offering (10 Discrete 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77AAC-3FDB-44AA-BAA8-7B26239A9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880" y="2057400"/>
            <a:ext cx="2761863" cy="4038600"/>
          </a:xfrm>
        </p:spPr>
        <p:txBody>
          <a:bodyPr/>
          <a:lstStyle/>
          <a:p>
            <a:r>
              <a:rPr lang="en-US" b="1" dirty="0"/>
              <a:t>10</a:t>
            </a:r>
            <a:r>
              <a:rPr lang="en-US" dirty="0"/>
              <a:t> discrete IN</a:t>
            </a: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41908A-1BF5-46F0-B7D4-0C8EF47BB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09858"/>
              </p:ext>
            </p:extLst>
          </p:nvPr>
        </p:nvGraphicFramePr>
        <p:xfrm>
          <a:off x="3359868" y="2914226"/>
          <a:ext cx="8128002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88974732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370959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38041215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8688517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8396700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15590066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dirty="0"/>
                        <a:t>Discrete Input Modules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66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Identifier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8-Point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12-Point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16-Point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32-Point</a:t>
                      </a:r>
                    </a:p>
                  </a:txBody>
                  <a:tcPr anchor="ctr">
                    <a:solidFill>
                      <a:srgbClr val="FF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89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NF3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3-5 VDC</a:t>
                      </a:r>
                    </a:p>
                    <a:p>
                      <a:pPr algn="ctr"/>
                      <a:r>
                        <a:rPr lang="en-US" dirty="0"/>
                        <a:t>Sink/Source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BX-08NF3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5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ND3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12-24 VDC</a:t>
                      </a:r>
                    </a:p>
                    <a:p>
                      <a:pPr algn="ctr"/>
                      <a:r>
                        <a:rPr lang="en-US" dirty="0"/>
                        <a:t>Sink/Source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BX-08ND3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BX-12ND3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BX-16ND3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BX-32ND3</a:t>
                      </a:r>
                    </a:p>
                  </a:txBody>
                  <a:tcPr anchor="ctr">
                    <a:solidFill>
                      <a:srgbClr val="FF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21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 VAC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BX-08NB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BX-12NB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BX-16NB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75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 VAC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BX-08NA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BX-12NA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BX-16NA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742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SIM</a:t>
                      </a:r>
                    </a:p>
                  </a:txBody>
                  <a:tcPr anchor="ctr"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Simulator</a:t>
                      </a:r>
                    </a:p>
                  </a:txBody>
                  <a:tcPr anchor="ctr"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BX08SIM</a:t>
                      </a:r>
                    </a:p>
                  </a:txBody>
                  <a:tcPr anchor="ctr"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88892"/>
                  </a:ext>
                </a:extLst>
              </a:tr>
            </a:tbl>
          </a:graphicData>
        </a:graphic>
      </p:graphicFrame>
      <p:sp>
        <p:nvSpPr>
          <p:cNvPr id="6" name="WhiteRow">
            <a:extLst>
              <a:ext uri="{FF2B5EF4-FFF2-40B4-BE49-F238E27FC236}">
                <a16:creationId xmlns:a16="http://schemas.microsoft.com/office/drawing/2014/main" id="{7C96338B-2BBD-4B78-8A1C-BDF323AED39D}"/>
              </a:ext>
            </a:extLst>
          </p:cNvPr>
          <p:cNvSpPr/>
          <p:nvPr/>
        </p:nvSpPr>
        <p:spPr>
          <a:xfrm>
            <a:off x="3204376" y="5685183"/>
            <a:ext cx="8340918" cy="36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hiteColumn">
            <a:extLst>
              <a:ext uri="{FF2B5EF4-FFF2-40B4-BE49-F238E27FC236}">
                <a16:creationId xmlns:a16="http://schemas.microsoft.com/office/drawing/2014/main" id="{2E2198CC-D126-49BA-8CD0-84E3476C3789}"/>
              </a:ext>
            </a:extLst>
          </p:cNvPr>
          <p:cNvSpPr/>
          <p:nvPr/>
        </p:nvSpPr>
        <p:spPr>
          <a:xfrm>
            <a:off x="10137912" y="2866812"/>
            <a:ext cx="1431235" cy="332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X-32ND3">
            <a:extLst>
              <a:ext uri="{FF2B5EF4-FFF2-40B4-BE49-F238E27FC236}">
                <a16:creationId xmlns:a16="http://schemas.microsoft.com/office/drawing/2014/main" id="{E3D28624-B33D-44D7-92EC-307DCE401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37" y="2304288"/>
            <a:ext cx="1181100" cy="3967163"/>
          </a:xfrm>
          <a:prstGeom prst="rect">
            <a:avLst/>
          </a:prstGeom>
        </p:spPr>
      </p:pic>
      <p:pic>
        <p:nvPicPr>
          <p:cNvPr id="10" name="BX-08SIM">
            <a:extLst>
              <a:ext uri="{FF2B5EF4-FFF2-40B4-BE49-F238E27FC236}">
                <a16:creationId xmlns:a16="http://schemas.microsoft.com/office/drawing/2014/main" id="{8CE963F5-0512-4206-9BC6-298D62448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910" y="2304288"/>
            <a:ext cx="1194174" cy="3967163"/>
          </a:xfrm>
          <a:prstGeom prst="rect">
            <a:avLst/>
          </a:prstGeom>
        </p:spPr>
      </p:pic>
      <p:sp>
        <p:nvSpPr>
          <p:cNvPr id="12" name="11DiscreteIN">
            <a:extLst>
              <a:ext uri="{FF2B5EF4-FFF2-40B4-BE49-F238E27FC236}">
                <a16:creationId xmlns:a16="http://schemas.microsoft.com/office/drawing/2014/main" id="{1F41A423-D308-4C7D-87CA-C7C06C6E6B84}"/>
              </a:ext>
            </a:extLst>
          </p:cNvPr>
          <p:cNvSpPr txBox="1"/>
          <p:nvPr/>
        </p:nvSpPr>
        <p:spPr>
          <a:xfrm>
            <a:off x="9167548" y="2026084"/>
            <a:ext cx="177003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11</a:t>
            </a:r>
            <a:r>
              <a:rPr lang="en-US" sz="2200" dirty="0">
                <a:solidFill>
                  <a:srgbClr val="FF0000"/>
                </a:solidFill>
              </a:rPr>
              <a:t> discrete IN</a:t>
            </a:r>
          </a:p>
        </p:txBody>
      </p:sp>
      <p:sp>
        <p:nvSpPr>
          <p:cNvPr id="11" name="12DiscreteIN">
            <a:extLst>
              <a:ext uri="{FF2B5EF4-FFF2-40B4-BE49-F238E27FC236}">
                <a16:creationId xmlns:a16="http://schemas.microsoft.com/office/drawing/2014/main" id="{037EA7CC-BE8F-4B12-AF02-1D09F95ACFA9}"/>
              </a:ext>
            </a:extLst>
          </p:cNvPr>
          <p:cNvSpPr txBox="1"/>
          <p:nvPr/>
        </p:nvSpPr>
        <p:spPr>
          <a:xfrm>
            <a:off x="9162288" y="2020824"/>
            <a:ext cx="177163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12</a:t>
            </a:r>
            <a:r>
              <a:rPr lang="en-US" sz="2200" dirty="0">
                <a:solidFill>
                  <a:srgbClr val="FF0000"/>
                </a:solidFill>
              </a:rPr>
              <a:t> discrete IN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8FA20EA-2C71-4D1A-AE53-BEE9C3FC8C52}"/>
              </a:ext>
            </a:extLst>
          </p:cNvPr>
          <p:cNvSpPr txBox="1">
            <a:spLocks/>
          </p:cNvSpPr>
          <p:nvPr/>
        </p:nvSpPr>
        <p:spPr>
          <a:xfrm>
            <a:off x="1148260" y="614860"/>
            <a:ext cx="9875520" cy="13563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New BRX I/O Offering (12 Discrete IN)</a:t>
            </a:r>
          </a:p>
        </p:txBody>
      </p:sp>
    </p:spTree>
    <p:extLst>
      <p:ext uri="{BB962C8B-B14F-4D97-AF65-F5344CB8AC3E}">
        <p14:creationId xmlns:p14="http://schemas.microsoft.com/office/powerpoint/2010/main" val="42815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1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B8FD-77A2-4F9D-9A32-EF9B8F9F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Configuration: BX-EBC100-M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9A3D51-6FFF-4E76-BB76-2944FBE4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3345315" cy="4038600"/>
          </a:xfrm>
        </p:spPr>
        <p:txBody>
          <a:bodyPr>
            <a:normAutofit/>
          </a:bodyPr>
          <a:lstStyle/>
          <a:p>
            <a:r>
              <a:rPr lang="en-US" b="1" u="sng" dirty="0"/>
              <a:t>IP configuration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DHCP (by default)</a:t>
            </a:r>
          </a:p>
          <a:p>
            <a:pPr lvl="2"/>
            <a:r>
              <a:rPr lang="en-US" dirty="0"/>
              <a:t>Still must use </a:t>
            </a:r>
            <a:r>
              <a:rPr lang="en-US" b="1" dirty="0"/>
              <a:t>NetEdit3.5</a:t>
            </a:r>
            <a:r>
              <a:rPr lang="en-US" dirty="0"/>
              <a:t> to see what IP parameters were assigned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NetEdit3.5</a:t>
            </a:r>
            <a:r>
              <a:rPr lang="en-US" dirty="0"/>
              <a:t> for manual IP config</a:t>
            </a:r>
          </a:p>
          <a:p>
            <a:pPr lvl="2"/>
            <a:r>
              <a:rPr lang="en-US" dirty="0">
                <a:solidFill>
                  <a:srgbClr val="1CADE4"/>
                </a:solidFill>
              </a:rPr>
              <a:t>Once IP configured, can view using web browser</a:t>
            </a:r>
            <a:endParaRPr lang="en-US" dirty="0"/>
          </a:p>
        </p:txBody>
      </p:sp>
      <p:pic>
        <p:nvPicPr>
          <p:cNvPr id="13" name="BX-EBC100-M">
            <a:extLst>
              <a:ext uri="{FF2B5EF4-FFF2-40B4-BE49-F238E27FC236}">
                <a16:creationId xmlns:a16="http://schemas.microsoft.com/office/drawing/2014/main" id="{F154F01E-3943-4F66-9245-723810F04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177" y="426244"/>
            <a:ext cx="1857375" cy="2643188"/>
          </a:xfrm>
          <a:prstGeom prst="rect">
            <a:avLst/>
          </a:prstGeom>
        </p:spPr>
      </p:pic>
      <p:pic>
        <p:nvPicPr>
          <p:cNvPr id="4" name="P-GenSet">
            <a:extLst>
              <a:ext uri="{FF2B5EF4-FFF2-40B4-BE49-F238E27FC236}">
                <a16:creationId xmlns:a16="http://schemas.microsoft.com/office/drawing/2014/main" id="{4CF72877-FD9F-4634-ADBE-C2A56CD5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833" y="2057400"/>
            <a:ext cx="4695825" cy="2266950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6" name="P-WebConfig">
            <a:extLst>
              <a:ext uri="{FF2B5EF4-FFF2-40B4-BE49-F238E27FC236}">
                <a16:creationId xmlns:a16="http://schemas.microsoft.com/office/drawing/2014/main" id="{44931EAF-C125-4976-B657-3596FE1BA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966" y="3069432"/>
            <a:ext cx="5899377" cy="34419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0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81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B8FD-77A2-4F9D-9A32-EF9B8F9F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Configuration: BX-EBC100-M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9A3D51-6FFF-4E76-BB76-2944FBE4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3345315" cy="40386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1CADE4"/>
                </a:solidFill>
              </a:rPr>
              <a:t>Ethernet I/O</a:t>
            </a:r>
            <a:r>
              <a:rPr lang="en-US" dirty="0">
                <a:solidFill>
                  <a:srgbClr val="1CADE4"/>
                </a:solidFill>
              </a:rPr>
              <a:t>:</a:t>
            </a:r>
          </a:p>
          <a:p>
            <a:pPr lvl="1"/>
            <a:r>
              <a:rPr lang="en-US" dirty="0"/>
              <a:t>Enslave using </a:t>
            </a:r>
            <a:r>
              <a:rPr lang="en-US" b="1" dirty="0"/>
              <a:t>Do-more Designer</a:t>
            </a:r>
            <a:r>
              <a:rPr lang="en-US" dirty="0"/>
              <a:t> (Ethernet I/O)</a:t>
            </a:r>
          </a:p>
          <a:p>
            <a:pPr lvl="2"/>
            <a:r>
              <a:rPr lang="en-US" dirty="0"/>
              <a:t>Configure analog as well</a:t>
            </a:r>
          </a:p>
          <a:p>
            <a:pPr lvl="3"/>
            <a:r>
              <a:rPr lang="en-US" dirty="0"/>
              <a:t>Dashboard or,</a:t>
            </a:r>
          </a:p>
          <a:p>
            <a:pPr lvl="3"/>
            <a:r>
              <a:rPr lang="en-US" dirty="0"/>
              <a:t>Module Config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BX-EBC100-M">
            <a:extLst>
              <a:ext uri="{FF2B5EF4-FFF2-40B4-BE49-F238E27FC236}">
                <a16:creationId xmlns:a16="http://schemas.microsoft.com/office/drawing/2014/main" id="{F154F01E-3943-4F66-9245-723810F04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177" y="426244"/>
            <a:ext cx="1857375" cy="2643188"/>
          </a:xfrm>
          <a:prstGeom prst="rect">
            <a:avLst/>
          </a:prstGeom>
        </p:spPr>
      </p:pic>
      <p:pic>
        <p:nvPicPr>
          <p:cNvPr id="4" name="P-Add Multiple Slaves">
            <a:extLst>
              <a:ext uri="{FF2B5EF4-FFF2-40B4-BE49-F238E27FC236}">
                <a16:creationId xmlns:a16="http://schemas.microsoft.com/office/drawing/2014/main" id="{2EC1496C-79F0-4548-A5D2-3E6A893CD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5" y="1807029"/>
            <a:ext cx="5022215" cy="4577102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6" name="P-Dashboard">
            <a:extLst>
              <a:ext uri="{FF2B5EF4-FFF2-40B4-BE49-F238E27FC236}">
                <a16:creationId xmlns:a16="http://schemas.microsoft.com/office/drawing/2014/main" id="{AD6F79D8-8E77-4069-840B-134F26961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014" y="2566987"/>
            <a:ext cx="3733800" cy="2028825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2" name="P-System Config">
            <a:extLst>
              <a:ext uri="{FF2B5EF4-FFF2-40B4-BE49-F238E27FC236}">
                <a16:creationId xmlns:a16="http://schemas.microsoft.com/office/drawing/2014/main" id="{639D9D74-D348-42F1-895B-1233F7E71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315" y="1804715"/>
            <a:ext cx="6733924" cy="4629150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8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81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1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2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1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B8FD-77A2-4F9D-9A32-EF9B8F9F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Configuration: BX-EBC100-M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9A3D51-6FFF-4E76-BB76-2944FBE4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3345315" cy="40386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1CADE4"/>
                </a:solidFill>
              </a:rPr>
              <a:t>Modbus TCP Server</a:t>
            </a:r>
            <a:r>
              <a:rPr lang="en-US" dirty="0">
                <a:solidFill>
                  <a:srgbClr val="1CADE4"/>
                </a:solidFill>
              </a:rPr>
              <a:t>: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NetEdit3.5</a:t>
            </a:r>
            <a:r>
              <a:rPr lang="en-US" dirty="0"/>
              <a:t> to:</a:t>
            </a:r>
          </a:p>
          <a:p>
            <a:pPr lvl="2"/>
            <a:r>
              <a:rPr lang="en-US" dirty="0"/>
              <a:t>Configure analog</a:t>
            </a:r>
          </a:p>
          <a:p>
            <a:pPr lvl="2"/>
            <a:r>
              <a:rPr lang="en-US" dirty="0"/>
              <a:t>See Modbus I/O addressing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web config </a:t>
            </a:r>
            <a:r>
              <a:rPr lang="en-US" dirty="0"/>
              <a:t>to:</a:t>
            </a:r>
          </a:p>
          <a:p>
            <a:pPr lvl="2"/>
            <a:r>
              <a:rPr lang="en-US" dirty="0"/>
              <a:t>Configure analog</a:t>
            </a:r>
          </a:p>
          <a:p>
            <a:pPr lvl="2"/>
            <a:r>
              <a:rPr lang="en-US" dirty="0"/>
              <a:t>See Modbus I/O addressing</a:t>
            </a:r>
          </a:p>
          <a:p>
            <a:pPr lvl="1"/>
            <a:endParaRPr lang="en-US" dirty="0"/>
          </a:p>
        </p:txBody>
      </p:sp>
      <p:pic>
        <p:nvPicPr>
          <p:cNvPr id="13" name="BX-EBC100-M">
            <a:extLst>
              <a:ext uri="{FF2B5EF4-FFF2-40B4-BE49-F238E27FC236}">
                <a16:creationId xmlns:a16="http://schemas.microsoft.com/office/drawing/2014/main" id="{F154F01E-3943-4F66-9245-723810F04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177" y="426244"/>
            <a:ext cx="1857375" cy="2643188"/>
          </a:xfrm>
          <a:prstGeom prst="rect">
            <a:avLst/>
          </a:prstGeom>
        </p:spPr>
      </p:pic>
      <p:pic>
        <p:nvPicPr>
          <p:cNvPr id="3" name="P-ConfigMod">
            <a:extLst>
              <a:ext uri="{FF2B5EF4-FFF2-40B4-BE49-F238E27FC236}">
                <a16:creationId xmlns:a16="http://schemas.microsoft.com/office/drawing/2014/main" id="{906ED3EC-E2B1-44FB-95F8-0903CB0CA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315" y="3069432"/>
            <a:ext cx="5762625" cy="3009900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7" name="P-ShowBase">
            <a:extLst>
              <a:ext uri="{FF2B5EF4-FFF2-40B4-BE49-F238E27FC236}">
                <a16:creationId xmlns:a16="http://schemas.microsoft.com/office/drawing/2014/main" id="{08BCFFCA-B766-4A05-9175-70702FF16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283" y="1747838"/>
            <a:ext cx="5695950" cy="4686300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9" name="P-WebAnalog">
            <a:extLst>
              <a:ext uri="{FF2B5EF4-FFF2-40B4-BE49-F238E27FC236}">
                <a16:creationId xmlns:a16="http://schemas.microsoft.com/office/drawing/2014/main" id="{14F47621-E85F-43AB-9EB1-13C817E01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532" y="1748177"/>
            <a:ext cx="2183155" cy="46863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0" name="P-WebModAdd">
            <a:extLst>
              <a:ext uri="{FF2B5EF4-FFF2-40B4-BE49-F238E27FC236}">
                <a16:creationId xmlns:a16="http://schemas.microsoft.com/office/drawing/2014/main" id="{C68F175D-B781-41F8-B261-894A05B58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711" y="1630680"/>
            <a:ext cx="4557597" cy="48920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409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1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1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1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1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5E67-75E7-491D-B51C-ECBAC66C4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BX-MBIO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D3508-3740-4FAE-B982-47292F413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BRX Modbus I/O</a:t>
            </a:r>
          </a:p>
        </p:txBody>
      </p:sp>
    </p:spTree>
    <p:extLst>
      <p:ext uri="{BB962C8B-B14F-4D97-AF65-F5344CB8AC3E}">
        <p14:creationId xmlns:p14="http://schemas.microsoft.com/office/powerpoint/2010/main" val="31448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B8FD-77A2-4F9D-9A32-EF9B8F9F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Configuration: BX-MBIO-M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9A3D51-6FFF-4E76-BB76-2944FBE4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0" y="1965959"/>
            <a:ext cx="4887684" cy="4543697"/>
          </a:xfrm>
        </p:spPr>
        <p:txBody>
          <a:bodyPr>
            <a:normAutofit/>
          </a:bodyPr>
          <a:lstStyle/>
          <a:p>
            <a:r>
              <a:rPr lang="en-US" dirty="0"/>
              <a:t>2 models: 120-240 VAC or 12-24 VDC supply</a:t>
            </a:r>
          </a:p>
          <a:p>
            <a:r>
              <a:rPr lang="en-US" dirty="0"/>
              <a:t>8 expansion I/O modules</a:t>
            </a:r>
          </a:p>
          <a:p>
            <a:r>
              <a:rPr lang="en-US" dirty="0"/>
              <a:t>10/100 </a:t>
            </a:r>
            <a:r>
              <a:rPr lang="en-US" dirty="0" err="1"/>
              <a:t>Mbps</a:t>
            </a:r>
            <a:r>
              <a:rPr lang="en-US" dirty="0"/>
              <a:t> port</a:t>
            </a:r>
          </a:p>
          <a:p>
            <a:r>
              <a:rPr lang="en-US" dirty="0"/>
              <a:t>DIP Switches</a:t>
            </a:r>
          </a:p>
          <a:p>
            <a:pPr lvl="1"/>
            <a:r>
              <a:rPr lang="en-US" dirty="0"/>
              <a:t>RTU Address</a:t>
            </a:r>
          </a:p>
        </p:txBody>
      </p:sp>
      <p:pic>
        <p:nvPicPr>
          <p:cNvPr id="4" name="BX-MBIO-M">
            <a:extLst>
              <a:ext uri="{FF2B5EF4-FFF2-40B4-BE49-F238E27FC236}">
                <a16:creationId xmlns:a16="http://schemas.microsoft.com/office/drawing/2014/main" id="{156E28F9-29DD-43C1-97CC-4A487F0D3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70" y="2316180"/>
            <a:ext cx="2880360" cy="3784473"/>
          </a:xfrm>
          <a:prstGeom prst="rect">
            <a:avLst/>
          </a:prstGeom>
        </p:spPr>
      </p:pic>
      <p:pic>
        <p:nvPicPr>
          <p:cNvPr id="13" name="P-ACWire">
            <a:extLst>
              <a:ext uri="{FF2B5EF4-FFF2-40B4-BE49-F238E27FC236}">
                <a16:creationId xmlns:a16="http://schemas.microsoft.com/office/drawing/2014/main" id="{B64BDA29-55A7-4D38-B4A3-C318D3BF7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088" y="2932785"/>
            <a:ext cx="4769083" cy="3337391"/>
          </a:xfrm>
          <a:prstGeom prst="rect">
            <a:avLst/>
          </a:prstGeom>
        </p:spPr>
      </p:pic>
      <p:pic>
        <p:nvPicPr>
          <p:cNvPr id="14" name="P-DCWire">
            <a:extLst>
              <a:ext uri="{FF2B5EF4-FFF2-40B4-BE49-F238E27FC236}">
                <a16:creationId xmlns:a16="http://schemas.microsoft.com/office/drawing/2014/main" id="{58CAB8D8-5228-4AA7-AEA4-AAB3CA80F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088" y="2932786"/>
            <a:ext cx="4660201" cy="2785304"/>
          </a:xfrm>
          <a:prstGeom prst="rect">
            <a:avLst/>
          </a:prstGeom>
        </p:spPr>
      </p:pic>
      <p:pic>
        <p:nvPicPr>
          <p:cNvPr id="15" name="P-DIPsw">
            <a:extLst>
              <a:ext uri="{FF2B5EF4-FFF2-40B4-BE49-F238E27FC236}">
                <a16:creationId xmlns:a16="http://schemas.microsoft.com/office/drawing/2014/main" id="{DD43FAC8-8EC9-4C3E-B24D-FB149547C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678107"/>
            <a:ext cx="5731328" cy="28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1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1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B8FD-77A2-4F9D-9A32-EF9B8F9F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Configuration: BX-MBIO-M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9A3D51-6FFF-4E76-BB76-2944FBE4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10" y="2057400"/>
            <a:ext cx="3846004" cy="4038600"/>
          </a:xfrm>
        </p:spPr>
        <p:txBody>
          <a:bodyPr>
            <a:normAutofit/>
          </a:bodyPr>
          <a:lstStyle/>
          <a:p>
            <a:r>
              <a:rPr lang="en-US" b="1" u="sng" dirty="0"/>
              <a:t>IP configuration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DHCP (by default)</a:t>
            </a:r>
          </a:p>
          <a:p>
            <a:pPr lvl="2"/>
            <a:r>
              <a:rPr lang="en-US" dirty="0"/>
              <a:t>Still must use </a:t>
            </a:r>
            <a:r>
              <a:rPr lang="en-US" b="1" dirty="0"/>
              <a:t>NetEdit3.5</a:t>
            </a:r>
            <a:r>
              <a:rPr lang="en-US" dirty="0"/>
              <a:t> to see what IP parameters were assigned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NetEdit3.5</a:t>
            </a:r>
            <a:r>
              <a:rPr lang="en-US" dirty="0"/>
              <a:t> for manual IP config</a:t>
            </a:r>
          </a:p>
          <a:p>
            <a:pPr lvl="2"/>
            <a:r>
              <a:rPr lang="en-US" dirty="0">
                <a:solidFill>
                  <a:srgbClr val="1CADE4"/>
                </a:solidFill>
              </a:rPr>
              <a:t>Once IP configured, can view using web browser</a:t>
            </a:r>
            <a:endParaRPr lang="en-US" dirty="0"/>
          </a:p>
        </p:txBody>
      </p:sp>
      <p:pic>
        <p:nvPicPr>
          <p:cNvPr id="7" name="BX-MBIO-M">
            <a:extLst>
              <a:ext uri="{FF2B5EF4-FFF2-40B4-BE49-F238E27FC236}">
                <a16:creationId xmlns:a16="http://schemas.microsoft.com/office/drawing/2014/main" id="{04287DA8-187E-4B85-9D57-9B6C3D429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177" y="492919"/>
            <a:ext cx="1814513" cy="2576513"/>
          </a:xfrm>
          <a:prstGeom prst="rect">
            <a:avLst/>
          </a:prstGeom>
        </p:spPr>
      </p:pic>
      <p:pic>
        <p:nvPicPr>
          <p:cNvPr id="3" name="P-GenSet">
            <a:extLst>
              <a:ext uri="{FF2B5EF4-FFF2-40B4-BE49-F238E27FC236}">
                <a16:creationId xmlns:a16="http://schemas.microsoft.com/office/drawing/2014/main" id="{7FAF19DE-AA18-4418-8302-81D4DA86A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833" y="2057400"/>
            <a:ext cx="4695825" cy="2266950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5" name="P-WebConfig">
            <a:extLst>
              <a:ext uri="{FF2B5EF4-FFF2-40B4-BE49-F238E27FC236}">
                <a16:creationId xmlns:a16="http://schemas.microsoft.com/office/drawing/2014/main" id="{34DF0A3F-DE7F-4995-93AA-B82304535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829" y="3113723"/>
            <a:ext cx="5809572" cy="332441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3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81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61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B8FD-77A2-4F9D-9A32-EF9B8F9F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Configuration: BX-MBIO-M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9A3D51-6FFF-4E76-BB76-2944FBE4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10" y="2057400"/>
            <a:ext cx="3846004" cy="4038600"/>
          </a:xfrm>
        </p:spPr>
        <p:txBody>
          <a:bodyPr>
            <a:normAutofit/>
          </a:bodyPr>
          <a:lstStyle/>
          <a:p>
            <a:r>
              <a:rPr lang="en-US" b="1" u="sng" dirty="0"/>
              <a:t>Modbus TCP Server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NetEdit3.5</a:t>
            </a:r>
            <a:r>
              <a:rPr lang="en-US" dirty="0"/>
              <a:t> to:</a:t>
            </a:r>
          </a:p>
          <a:p>
            <a:pPr lvl="2"/>
            <a:r>
              <a:rPr lang="en-US" dirty="0"/>
              <a:t>Configure analog</a:t>
            </a:r>
          </a:p>
          <a:p>
            <a:pPr lvl="2"/>
            <a:r>
              <a:rPr lang="en-US" dirty="0"/>
              <a:t>See Modbus I/O addressing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web config</a:t>
            </a:r>
            <a:r>
              <a:rPr lang="en-US" dirty="0"/>
              <a:t> to:</a:t>
            </a:r>
          </a:p>
          <a:p>
            <a:pPr lvl="2"/>
            <a:r>
              <a:rPr lang="en-US" dirty="0">
                <a:solidFill>
                  <a:srgbClr val="1CADE4"/>
                </a:solidFill>
              </a:rPr>
              <a:t>Configure analog</a:t>
            </a:r>
          </a:p>
          <a:p>
            <a:pPr lvl="2"/>
            <a:r>
              <a:rPr lang="en-US" dirty="0">
                <a:solidFill>
                  <a:srgbClr val="1CADE4"/>
                </a:solidFill>
              </a:rPr>
              <a:t>See Modbus I/O addressing</a:t>
            </a:r>
            <a:endParaRPr lang="en-US" dirty="0"/>
          </a:p>
        </p:txBody>
      </p:sp>
      <p:pic>
        <p:nvPicPr>
          <p:cNvPr id="7" name="BX-MBIO-M">
            <a:extLst>
              <a:ext uri="{FF2B5EF4-FFF2-40B4-BE49-F238E27FC236}">
                <a16:creationId xmlns:a16="http://schemas.microsoft.com/office/drawing/2014/main" id="{04287DA8-187E-4B85-9D57-9B6C3D429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177" y="492919"/>
            <a:ext cx="1814513" cy="2576513"/>
          </a:xfrm>
          <a:prstGeom prst="rect">
            <a:avLst/>
          </a:prstGeom>
        </p:spPr>
      </p:pic>
      <p:pic>
        <p:nvPicPr>
          <p:cNvPr id="4" name="P-ConfigAnalog">
            <a:extLst>
              <a:ext uri="{FF2B5EF4-FFF2-40B4-BE49-F238E27FC236}">
                <a16:creationId xmlns:a16="http://schemas.microsoft.com/office/drawing/2014/main" id="{E402C041-C219-4DE6-A94B-439376F4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801" y="2914650"/>
            <a:ext cx="5762625" cy="3009900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9" name="P-NE3_ModAdd">
            <a:extLst>
              <a:ext uri="{FF2B5EF4-FFF2-40B4-BE49-F238E27FC236}">
                <a16:creationId xmlns:a16="http://schemas.microsoft.com/office/drawing/2014/main" id="{16511642-8F47-4AE0-A0F8-2E9B948CE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771" y="1965917"/>
            <a:ext cx="5471406" cy="4501558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0" name="P-WebAnaConfig">
            <a:extLst>
              <a:ext uri="{FF2B5EF4-FFF2-40B4-BE49-F238E27FC236}">
                <a16:creationId xmlns:a16="http://schemas.microsoft.com/office/drawing/2014/main" id="{71746E72-5F3B-4939-9A80-9CC422287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231" y="1589314"/>
            <a:ext cx="2358923" cy="487816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6" name="P-WebModAdd">
            <a:extLst>
              <a:ext uri="{FF2B5EF4-FFF2-40B4-BE49-F238E27FC236}">
                <a16:creationId xmlns:a16="http://schemas.microsoft.com/office/drawing/2014/main" id="{161708B1-0ED4-4F52-B62F-74E386067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188" y="1621970"/>
            <a:ext cx="4258424" cy="474617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1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1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1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B8FD-77A2-4F9D-9A32-EF9B8F9F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Configuration: BX-MBIO-M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9A3D51-6FFF-4E76-BB76-2944FBE4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10" y="2057400"/>
            <a:ext cx="3846004" cy="4038600"/>
          </a:xfrm>
        </p:spPr>
        <p:txBody>
          <a:bodyPr>
            <a:normAutofit/>
          </a:bodyPr>
          <a:lstStyle/>
          <a:p>
            <a:r>
              <a:rPr lang="en-US" b="1" u="sng" dirty="0"/>
              <a:t>Modbus RTU Server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Uses DIP switch as serial Station ID</a:t>
            </a:r>
          </a:p>
          <a:p>
            <a:pPr lvl="2"/>
            <a:r>
              <a:rPr lang="en-US" dirty="0"/>
              <a:t>If all OFF, settable via </a:t>
            </a:r>
            <a:r>
              <a:rPr lang="en-US" b="1" dirty="0"/>
              <a:t>NetEdit3.5</a:t>
            </a:r>
            <a:r>
              <a:rPr lang="en-US" dirty="0"/>
              <a:t> or </a:t>
            </a:r>
            <a:r>
              <a:rPr lang="en-US" b="1" dirty="0"/>
              <a:t>Web Config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NetEdit3.5</a:t>
            </a:r>
            <a:r>
              <a:rPr lang="en-US" dirty="0"/>
              <a:t> or </a:t>
            </a:r>
            <a:r>
              <a:rPr lang="en-US" b="1" dirty="0"/>
              <a:t>Web Config</a:t>
            </a:r>
            <a:r>
              <a:rPr lang="en-US" dirty="0"/>
              <a:t> to configure serial port settings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Must use Ethernet port to configure: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Analog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Serial port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See Modbus I/O addressing</a:t>
            </a:r>
          </a:p>
        </p:txBody>
      </p:sp>
      <p:pic>
        <p:nvPicPr>
          <p:cNvPr id="7" name="BX-MBIO-M">
            <a:extLst>
              <a:ext uri="{FF2B5EF4-FFF2-40B4-BE49-F238E27FC236}">
                <a16:creationId xmlns:a16="http://schemas.microsoft.com/office/drawing/2014/main" id="{04287DA8-187E-4B85-9D57-9B6C3D429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177" y="492919"/>
            <a:ext cx="1814513" cy="2576513"/>
          </a:xfrm>
          <a:prstGeom prst="rect">
            <a:avLst/>
          </a:prstGeom>
        </p:spPr>
      </p:pic>
      <p:pic>
        <p:nvPicPr>
          <p:cNvPr id="11" name="P-DIPsw">
            <a:extLst>
              <a:ext uri="{FF2B5EF4-FFF2-40B4-BE49-F238E27FC236}">
                <a16:creationId xmlns:a16="http://schemas.microsoft.com/office/drawing/2014/main" id="{8FF36F04-7BDF-441C-81B1-8160A9174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314" y="2992307"/>
            <a:ext cx="5731328" cy="2831549"/>
          </a:xfrm>
          <a:prstGeom prst="rect">
            <a:avLst/>
          </a:prstGeom>
        </p:spPr>
      </p:pic>
      <p:pic>
        <p:nvPicPr>
          <p:cNvPr id="4" name="[NE3.5-Serial]">
            <a:extLst>
              <a:ext uri="{FF2B5EF4-FFF2-40B4-BE49-F238E27FC236}">
                <a16:creationId xmlns:a16="http://schemas.microsoft.com/office/drawing/2014/main" id="{486333FA-7B28-458E-B595-BAB7F20C2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314" y="1728787"/>
            <a:ext cx="4457700" cy="4695825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5" name="[Web-Serial]">
            <a:extLst>
              <a:ext uri="{FF2B5EF4-FFF2-40B4-BE49-F238E27FC236}">
                <a16:creationId xmlns:a16="http://schemas.microsoft.com/office/drawing/2014/main" id="{AF1E9E62-6394-4BA3-A3C6-369307BA2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239" y="1709736"/>
            <a:ext cx="3914775" cy="473392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4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81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1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1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2D72CA-CEC9-4281-9050-20063877A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39" y="496482"/>
            <a:ext cx="11017045" cy="58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5E67-75E7-491D-B51C-ECBAC66C4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MQTT (IoT)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D3508-3740-4FAE-B982-47292F413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/>
              <a:t>M</a:t>
            </a:r>
            <a:r>
              <a:rPr lang="en-US" dirty="0"/>
              <a:t>essage </a:t>
            </a:r>
            <a:r>
              <a:rPr lang="en-US" b="1" u="sng" dirty="0"/>
              <a:t>Q</a:t>
            </a:r>
            <a:r>
              <a:rPr lang="en-US" dirty="0"/>
              <a:t>ueuing </a:t>
            </a:r>
            <a:r>
              <a:rPr lang="en-US" b="1" u="sng" dirty="0"/>
              <a:t>T</a:t>
            </a:r>
            <a:r>
              <a:rPr lang="en-US" dirty="0"/>
              <a:t>elemetry </a:t>
            </a:r>
            <a:r>
              <a:rPr lang="en-US" b="1" u="sng" dirty="0"/>
              <a:t>T</a:t>
            </a:r>
            <a:r>
              <a:rPr lang="en-US" dirty="0"/>
              <a:t>ransport</a:t>
            </a:r>
          </a:p>
          <a:p>
            <a:r>
              <a:rPr lang="en-US" dirty="0"/>
              <a:t>(</a:t>
            </a:r>
            <a:r>
              <a:rPr lang="en-US" b="1" u="sng" dirty="0"/>
              <a:t>I</a:t>
            </a:r>
            <a:r>
              <a:rPr lang="en-US" dirty="0"/>
              <a:t>nternet </a:t>
            </a:r>
            <a:r>
              <a:rPr lang="en-US" b="1" u="sng" dirty="0"/>
              <a:t>o</a:t>
            </a:r>
            <a:r>
              <a:rPr lang="en-US" dirty="0"/>
              <a:t>f </a:t>
            </a:r>
            <a:r>
              <a:rPr lang="en-US" b="1" u="sng" dirty="0"/>
              <a:t>T</a:t>
            </a:r>
            <a:r>
              <a:rPr lang="en-US" dirty="0"/>
              <a:t>hings) </a:t>
            </a:r>
          </a:p>
        </p:txBody>
      </p:sp>
    </p:spTree>
    <p:extLst>
      <p:ext uri="{BB962C8B-B14F-4D97-AF65-F5344CB8AC3E}">
        <p14:creationId xmlns:p14="http://schemas.microsoft.com/office/powerpoint/2010/main" val="113497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F50D-630F-47F2-84E4-EB42BE42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609600"/>
            <a:ext cx="10092560" cy="1356360"/>
          </a:xfrm>
        </p:spPr>
        <p:txBody>
          <a:bodyPr/>
          <a:lstStyle/>
          <a:p>
            <a:r>
              <a:rPr lang="en-US" dirty="0"/>
              <a:t>Current BRX I/O Offering (12 Discrete OUT)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77AAC-3FDB-44AA-BAA8-7B26239A9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880" y="2057400"/>
            <a:ext cx="2761863" cy="4038600"/>
          </a:xfrm>
        </p:spPr>
        <p:txBody>
          <a:bodyPr/>
          <a:lstStyle/>
          <a:p>
            <a:r>
              <a:rPr lang="en-US" b="1" dirty="0"/>
              <a:t>12</a:t>
            </a:r>
            <a:r>
              <a:rPr lang="en-US" dirty="0"/>
              <a:t> discrete OUT</a:t>
            </a: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41908A-1BF5-46F0-B7D4-0C8EF47BB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114781"/>
              </p:ext>
            </p:extLst>
          </p:nvPr>
        </p:nvGraphicFramePr>
        <p:xfrm>
          <a:off x="3359868" y="2462296"/>
          <a:ext cx="8128001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88974732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1370959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2176943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8041215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868851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68396700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81559006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en-US" sz="1600" dirty="0"/>
                        <a:t>Discrete Output Modules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66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Identifier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5-Point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8-Point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12-Point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16-Point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32-Point</a:t>
                      </a:r>
                    </a:p>
                  </a:txBody>
                  <a:tcPr anchor="ctr">
                    <a:solidFill>
                      <a:srgbClr val="FF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89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12-24 VDC Sinking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BX-08TD1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BX-12TD1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BX-16TD1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BX-32TD1</a:t>
                      </a:r>
                    </a:p>
                  </a:txBody>
                  <a:tcPr anchor="ctr">
                    <a:solidFill>
                      <a:srgbClr val="FF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5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TD2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12-24 VDC</a:t>
                      </a:r>
                    </a:p>
                    <a:p>
                      <a:pPr algn="ctr"/>
                      <a:r>
                        <a:rPr lang="en-US" sz="1600" dirty="0"/>
                        <a:t>Sourcing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BX-08TD2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BX-12TD2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BX-16TD2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BX-32TD2</a:t>
                      </a:r>
                    </a:p>
                  </a:txBody>
                  <a:tcPr anchor="ctr">
                    <a:solidFill>
                      <a:srgbClr val="FF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21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Relay Form A (SPST)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BX-08TR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BX-12TR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BX-16TR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75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Relay Form C (SPDT)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BX-05TRS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742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120-240 VAC </a:t>
                      </a:r>
                      <a:r>
                        <a:rPr lang="en-US" sz="1600" dirty="0" err="1"/>
                        <a:t>Triac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BX08TA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BX-12TA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88892"/>
                  </a:ext>
                </a:extLst>
              </a:tr>
            </a:tbl>
          </a:graphicData>
        </a:graphic>
      </p:graphicFrame>
      <p:sp>
        <p:nvSpPr>
          <p:cNvPr id="7" name="WhiteColumn">
            <a:extLst>
              <a:ext uri="{FF2B5EF4-FFF2-40B4-BE49-F238E27FC236}">
                <a16:creationId xmlns:a16="http://schemas.microsoft.com/office/drawing/2014/main" id="{2E2198CC-D126-49BA-8CD0-84E3476C3789}"/>
              </a:ext>
            </a:extLst>
          </p:cNvPr>
          <p:cNvSpPr/>
          <p:nvPr/>
        </p:nvSpPr>
        <p:spPr>
          <a:xfrm>
            <a:off x="10328580" y="2416385"/>
            <a:ext cx="1292383" cy="3855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4DiscreteOUT">
            <a:extLst>
              <a:ext uri="{FF2B5EF4-FFF2-40B4-BE49-F238E27FC236}">
                <a16:creationId xmlns:a16="http://schemas.microsoft.com/office/drawing/2014/main" id="{037EA7CC-BE8F-4B12-AF02-1D09F95ACFA9}"/>
              </a:ext>
            </a:extLst>
          </p:cNvPr>
          <p:cNvSpPr txBox="1"/>
          <p:nvPr/>
        </p:nvSpPr>
        <p:spPr>
          <a:xfrm>
            <a:off x="9162288" y="2020824"/>
            <a:ext cx="205556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14</a:t>
            </a:r>
            <a:r>
              <a:rPr lang="en-US" sz="2200" dirty="0">
                <a:solidFill>
                  <a:srgbClr val="FF0000"/>
                </a:solidFill>
              </a:rPr>
              <a:t> discrete OUT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8FA20EA-2C71-4D1A-AE53-BEE9C3FC8C52}"/>
              </a:ext>
            </a:extLst>
          </p:cNvPr>
          <p:cNvSpPr txBox="1">
            <a:spLocks/>
          </p:cNvSpPr>
          <p:nvPr/>
        </p:nvSpPr>
        <p:spPr>
          <a:xfrm>
            <a:off x="1148259" y="614860"/>
            <a:ext cx="10069591" cy="13563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New BRX I/O Offering (14 Discrete OUT)</a:t>
            </a:r>
          </a:p>
        </p:txBody>
      </p:sp>
      <p:pic>
        <p:nvPicPr>
          <p:cNvPr id="5" name="BX-32TD1">
            <a:extLst>
              <a:ext uri="{FF2B5EF4-FFF2-40B4-BE49-F238E27FC236}">
                <a16:creationId xmlns:a16="http://schemas.microsoft.com/office/drawing/2014/main" id="{68C58DE5-32E7-4F88-89BF-98DC89F11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59" y="2409008"/>
            <a:ext cx="1185863" cy="3981450"/>
          </a:xfrm>
          <a:prstGeom prst="rect">
            <a:avLst/>
          </a:prstGeom>
        </p:spPr>
      </p:pic>
      <p:pic>
        <p:nvPicPr>
          <p:cNvPr id="9" name="BX-32TD2">
            <a:extLst>
              <a:ext uri="{FF2B5EF4-FFF2-40B4-BE49-F238E27FC236}">
                <a16:creationId xmlns:a16="http://schemas.microsoft.com/office/drawing/2014/main" id="{2F847A8E-3CEE-486D-9EAA-48612EB57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920" y="2409008"/>
            <a:ext cx="12001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713B-0527-4270-BE5F-304499C4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MQTT Fundamentals</a:t>
            </a:r>
          </a:p>
        </p:txBody>
      </p:sp>
      <p:sp>
        <p:nvSpPr>
          <p:cNvPr id="4" name="MQTTBroker">
            <a:extLst>
              <a:ext uri="{FF2B5EF4-FFF2-40B4-BE49-F238E27FC236}">
                <a16:creationId xmlns:a16="http://schemas.microsoft.com/office/drawing/2014/main" id="{1433974B-D5CD-4644-94C5-B15E66A740EB}"/>
              </a:ext>
            </a:extLst>
          </p:cNvPr>
          <p:cNvSpPr/>
          <p:nvPr/>
        </p:nvSpPr>
        <p:spPr>
          <a:xfrm>
            <a:off x="4880882" y="3033066"/>
            <a:ext cx="3287485" cy="20138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MQTT Broker</a:t>
            </a:r>
          </a:p>
        </p:txBody>
      </p:sp>
      <p:pic>
        <p:nvPicPr>
          <p:cNvPr id="5" name="P-Thermostat">
            <a:extLst>
              <a:ext uri="{FF2B5EF4-FFF2-40B4-BE49-F238E27FC236}">
                <a16:creationId xmlns:a16="http://schemas.microsoft.com/office/drawing/2014/main" id="{80EBCA66-C0F6-4170-9544-9D33BA40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166" y="2182993"/>
            <a:ext cx="838200" cy="914400"/>
          </a:xfrm>
          <a:prstGeom prst="rect">
            <a:avLst/>
          </a:prstGeom>
        </p:spPr>
      </p:pic>
      <p:pic>
        <p:nvPicPr>
          <p:cNvPr id="6" name="P-Temp">
            <a:extLst>
              <a:ext uri="{FF2B5EF4-FFF2-40B4-BE49-F238E27FC236}">
                <a16:creationId xmlns:a16="http://schemas.microsoft.com/office/drawing/2014/main" id="{17DD9679-BBEF-42F6-BF6F-82C76D560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488" y="3235642"/>
            <a:ext cx="742950" cy="1009650"/>
          </a:xfrm>
          <a:prstGeom prst="rect">
            <a:avLst/>
          </a:prstGeom>
        </p:spPr>
      </p:pic>
      <p:pic>
        <p:nvPicPr>
          <p:cNvPr id="7" name="P-Fridge">
            <a:extLst>
              <a:ext uri="{FF2B5EF4-FFF2-40B4-BE49-F238E27FC236}">
                <a16:creationId xmlns:a16="http://schemas.microsoft.com/office/drawing/2014/main" id="{41D781D6-961C-4BF8-9C09-0B337A92C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044" y="5648520"/>
            <a:ext cx="600075" cy="923925"/>
          </a:xfrm>
          <a:prstGeom prst="rect">
            <a:avLst/>
          </a:prstGeom>
        </p:spPr>
      </p:pic>
      <p:pic>
        <p:nvPicPr>
          <p:cNvPr id="8" name="P-Iron">
            <a:extLst>
              <a:ext uri="{FF2B5EF4-FFF2-40B4-BE49-F238E27FC236}">
                <a16:creationId xmlns:a16="http://schemas.microsoft.com/office/drawing/2014/main" id="{2BF4E983-F1F2-4E3D-BEC3-D31FECC21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350" y="5514975"/>
            <a:ext cx="981075" cy="733425"/>
          </a:xfrm>
          <a:prstGeom prst="rect">
            <a:avLst/>
          </a:prstGeom>
        </p:spPr>
      </p:pic>
      <p:pic>
        <p:nvPicPr>
          <p:cNvPr id="9" name="P-Coffee">
            <a:extLst>
              <a:ext uri="{FF2B5EF4-FFF2-40B4-BE49-F238E27FC236}">
                <a16:creationId xmlns:a16="http://schemas.microsoft.com/office/drawing/2014/main" id="{0C2921EC-0ABF-4850-81F3-F32ACE475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909" y="1583939"/>
            <a:ext cx="981075" cy="981075"/>
          </a:xfrm>
          <a:prstGeom prst="rect">
            <a:avLst/>
          </a:prstGeom>
        </p:spPr>
      </p:pic>
      <p:pic>
        <p:nvPicPr>
          <p:cNvPr id="29" name="P-BRXpub">
            <a:extLst>
              <a:ext uri="{FF2B5EF4-FFF2-40B4-BE49-F238E27FC236}">
                <a16:creationId xmlns:a16="http://schemas.microsoft.com/office/drawing/2014/main" id="{328F795B-97FB-4A68-A63B-B9DBF6F66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2270" y="4591410"/>
            <a:ext cx="1644481" cy="1443357"/>
          </a:xfrm>
          <a:prstGeom prst="rect">
            <a:avLst/>
          </a:prstGeom>
        </p:spPr>
      </p:pic>
      <p:pic>
        <p:nvPicPr>
          <p:cNvPr id="30" name="P-BRXsub">
            <a:extLst>
              <a:ext uri="{FF2B5EF4-FFF2-40B4-BE49-F238E27FC236}">
                <a16:creationId xmlns:a16="http://schemas.microsoft.com/office/drawing/2014/main" id="{A792797C-294F-4940-AD6D-7D457956A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1922" y="3603566"/>
            <a:ext cx="1644481" cy="1443357"/>
          </a:xfrm>
          <a:prstGeom prst="rect">
            <a:avLst/>
          </a:prstGeom>
        </p:spPr>
      </p:pic>
      <p:pic>
        <p:nvPicPr>
          <p:cNvPr id="12" name="P-Laptop">
            <a:extLst>
              <a:ext uri="{FF2B5EF4-FFF2-40B4-BE49-F238E27FC236}">
                <a16:creationId xmlns:a16="http://schemas.microsoft.com/office/drawing/2014/main" id="{A14D6BC9-9D91-4171-8E9D-F82C1890FB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2264" y="1965960"/>
            <a:ext cx="952500" cy="971550"/>
          </a:xfrm>
          <a:prstGeom prst="rect">
            <a:avLst/>
          </a:prstGeom>
        </p:spPr>
      </p:pic>
      <p:pic>
        <p:nvPicPr>
          <p:cNvPr id="13" name="P-Cellphone">
            <a:extLst>
              <a:ext uri="{FF2B5EF4-FFF2-40B4-BE49-F238E27FC236}">
                <a16:creationId xmlns:a16="http://schemas.microsoft.com/office/drawing/2014/main" id="{01F3D4AC-5ECB-4ED2-97D8-18F6706CCB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6464" y="5485038"/>
            <a:ext cx="685800" cy="904875"/>
          </a:xfrm>
          <a:prstGeom prst="rect">
            <a:avLst/>
          </a:prstGeom>
        </p:spPr>
      </p:pic>
      <p:pic>
        <p:nvPicPr>
          <p:cNvPr id="14" name="P-Tablet">
            <a:extLst>
              <a:ext uri="{FF2B5EF4-FFF2-40B4-BE49-F238E27FC236}">
                <a16:creationId xmlns:a16="http://schemas.microsoft.com/office/drawing/2014/main" id="{41E0A464-0B4E-4F0B-9458-E7476F276E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2791" y="1002562"/>
            <a:ext cx="857250" cy="857250"/>
          </a:xfrm>
          <a:prstGeom prst="rect">
            <a:avLst/>
          </a:prstGeom>
        </p:spPr>
      </p:pic>
      <p:sp>
        <p:nvSpPr>
          <p:cNvPr id="17" name="-&gt;CofPub">
            <a:extLst>
              <a:ext uri="{FF2B5EF4-FFF2-40B4-BE49-F238E27FC236}">
                <a16:creationId xmlns:a16="http://schemas.microsoft.com/office/drawing/2014/main" id="{9778F58D-B212-428C-B445-56CADFA97D47}"/>
              </a:ext>
            </a:extLst>
          </p:cNvPr>
          <p:cNvSpPr/>
          <p:nvPr/>
        </p:nvSpPr>
        <p:spPr>
          <a:xfrm rot="2628797">
            <a:off x="5007892" y="2514768"/>
            <a:ext cx="1051016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Publish</a:t>
            </a:r>
          </a:p>
        </p:txBody>
      </p:sp>
      <p:sp>
        <p:nvSpPr>
          <p:cNvPr id="18" name="-&gt;ThermPub">
            <a:extLst>
              <a:ext uri="{FF2B5EF4-FFF2-40B4-BE49-F238E27FC236}">
                <a16:creationId xmlns:a16="http://schemas.microsoft.com/office/drawing/2014/main" id="{0E38D981-F47E-451E-936A-45A65D6CF8D8}"/>
              </a:ext>
            </a:extLst>
          </p:cNvPr>
          <p:cNvSpPr/>
          <p:nvPr/>
        </p:nvSpPr>
        <p:spPr>
          <a:xfrm rot="1424874">
            <a:off x="3406003" y="2846771"/>
            <a:ext cx="1552375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Publish</a:t>
            </a:r>
          </a:p>
        </p:txBody>
      </p:sp>
      <p:sp>
        <p:nvSpPr>
          <p:cNvPr id="19" name="-&gt;TempPub">
            <a:extLst>
              <a:ext uri="{FF2B5EF4-FFF2-40B4-BE49-F238E27FC236}">
                <a16:creationId xmlns:a16="http://schemas.microsoft.com/office/drawing/2014/main" id="{AD4BE10F-1700-4696-B076-1BFAEA1DD17E}"/>
              </a:ext>
            </a:extLst>
          </p:cNvPr>
          <p:cNvSpPr/>
          <p:nvPr/>
        </p:nvSpPr>
        <p:spPr>
          <a:xfrm>
            <a:off x="2781027" y="3549354"/>
            <a:ext cx="1754398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Publish</a:t>
            </a:r>
          </a:p>
        </p:txBody>
      </p:sp>
      <p:sp>
        <p:nvSpPr>
          <p:cNvPr id="20" name="-&gt;BRXPub">
            <a:extLst>
              <a:ext uri="{FF2B5EF4-FFF2-40B4-BE49-F238E27FC236}">
                <a16:creationId xmlns:a16="http://schemas.microsoft.com/office/drawing/2014/main" id="{592E82FD-1743-42E3-AD35-03FA74700ACD}"/>
              </a:ext>
            </a:extLst>
          </p:cNvPr>
          <p:cNvSpPr/>
          <p:nvPr/>
        </p:nvSpPr>
        <p:spPr>
          <a:xfrm rot="20537595">
            <a:off x="3097684" y="4614599"/>
            <a:ext cx="1687825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Publish</a:t>
            </a:r>
          </a:p>
        </p:txBody>
      </p:sp>
      <p:sp>
        <p:nvSpPr>
          <p:cNvPr id="21" name="-&gt;IronPub">
            <a:extLst>
              <a:ext uri="{FF2B5EF4-FFF2-40B4-BE49-F238E27FC236}">
                <a16:creationId xmlns:a16="http://schemas.microsoft.com/office/drawing/2014/main" id="{FC882AA3-8FCA-442A-962A-8220E93274D4}"/>
              </a:ext>
            </a:extLst>
          </p:cNvPr>
          <p:cNvSpPr/>
          <p:nvPr/>
        </p:nvSpPr>
        <p:spPr>
          <a:xfrm rot="19528463">
            <a:off x="4431425" y="5050954"/>
            <a:ext cx="1051016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Publish</a:t>
            </a:r>
          </a:p>
        </p:txBody>
      </p:sp>
      <p:sp>
        <p:nvSpPr>
          <p:cNvPr id="22" name="-&gt;FridgePub">
            <a:extLst>
              <a:ext uri="{FF2B5EF4-FFF2-40B4-BE49-F238E27FC236}">
                <a16:creationId xmlns:a16="http://schemas.microsoft.com/office/drawing/2014/main" id="{41B6BE48-F743-4C25-BC03-0B9827879B89}"/>
              </a:ext>
            </a:extLst>
          </p:cNvPr>
          <p:cNvSpPr/>
          <p:nvPr/>
        </p:nvSpPr>
        <p:spPr>
          <a:xfrm rot="18847236">
            <a:off x="5782243" y="5331973"/>
            <a:ext cx="1051016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Publish</a:t>
            </a:r>
          </a:p>
        </p:txBody>
      </p:sp>
      <p:sp>
        <p:nvSpPr>
          <p:cNvPr id="23" name="-&gt;TabSub">
            <a:extLst>
              <a:ext uri="{FF2B5EF4-FFF2-40B4-BE49-F238E27FC236}">
                <a16:creationId xmlns:a16="http://schemas.microsoft.com/office/drawing/2014/main" id="{730004B6-0A31-49ED-8448-9CB5B2013D3B}"/>
              </a:ext>
            </a:extLst>
          </p:cNvPr>
          <p:cNvSpPr/>
          <p:nvPr/>
        </p:nvSpPr>
        <p:spPr>
          <a:xfrm rot="18645697">
            <a:off x="7237997" y="2154064"/>
            <a:ext cx="1346765" cy="4857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Subscribe</a:t>
            </a:r>
          </a:p>
        </p:txBody>
      </p:sp>
      <p:sp>
        <p:nvSpPr>
          <p:cNvPr id="24" name="-&gt;LapSub">
            <a:extLst>
              <a:ext uri="{FF2B5EF4-FFF2-40B4-BE49-F238E27FC236}">
                <a16:creationId xmlns:a16="http://schemas.microsoft.com/office/drawing/2014/main" id="{8E8B5188-A679-418D-8045-B1F83C463764}"/>
              </a:ext>
            </a:extLst>
          </p:cNvPr>
          <p:cNvSpPr/>
          <p:nvPr/>
        </p:nvSpPr>
        <p:spPr>
          <a:xfrm rot="19831354">
            <a:off x="7998243" y="2684031"/>
            <a:ext cx="1346765" cy="4857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Subscribe</a:t>
            </a:r>
          </a:p>
        </p:txBody>
      </p:sp>
      <p:sp>
        <p:nvSpPr>
          <p:cNvPr id="25" name="-&gt;BRXSub">
            <a:extLst>
              <a:ext uri="{FF2B5EF4-FFF2-40B4-BE49-F238E27FC236}">
                <a16:creationId xmlns:a16="http://schemas.microsoft.com/office/drawing/2014/main" id="{9378E2C2-9901-4DD7-93DE-F3334991EDCD}"/>
              </a:ext>
            </a:extLst>
          </p:cNvPr>
          <p:cNvSpPr/>
          <p:nvPr/>
        </p:nvSpPr>
        <p:spPr>
          <a:xfrm rot="154309">
            <a:off x="8257167" y="3698146"/>
            <a:ext cx="1346765" cy="4857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Subscribe</a:t>
            </a:r>
          </a:p>
        </p:txBody>
      </p:sp>
      <p:sp>
        <p:nvSpPr>
          <p:cNvPr id="26" name="-&gt;CellSub">
            <a:extLst>
              <a:ext uri="{FF2B5EF4-FFF2-40B4-BE49-F238E27FC236}">
                <a16:creationId xmlns:a16="http://schemas.microsoft.com/office/drawing/2014/main" id="{BA54236E-ABAB-48DD-AAF0-CCD8EB8507B9}"/>
              </a:ext>
            </a:extLst>
          </p:cNvPr>
          <p:cNvSpPr/>
          <p:nvPr/>
        </p:nvSpPr>
        <p:spPr>
          <a:xfrm rot="2493679">
            <a:off x="7592173" y="4984076"/>
            <a:ext cx="1346765" cy="4857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Subscribe</a:t>
            </a:r>
          </a:p>
        </p:txBody>
      </p:sp>
      <p:sp>
        <p:nvSpPr>
          <p:cNvPr id="28" name="-&gt;BRXPub2">
            <a:extLst>
              <a:ext uri="{FF2B5EF4-FFF2-40B4-BE49-F238E27FC236}">
                <a16:creationId xmlns:a16="http://schemas.microsoft.com/office/drawing/2014/main" id="{DBE34080-3C9F-4D6D-8826-4F8626C2E636}"/>
              </a:ext>
            </a:extLst>
          </p:cNvPr>
          <p:cNvSpPr/>
          <p:nvPr/>
        </p:nvSpPr>
        <p:spPr>
          <a:xfrm rot="209417">
            <a:off x="8134645" y="4154797"/>
            <a:ext cx="1411467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Publish</a:t>
            </a:r>
          </a:p>
        </p:txBody>
      </p:sp>
    </p:spTree>
    <p:extLst>
      <p:ext uri="{BB962C8B-B14F-4D97-AF65-F5344CB8AC3E}">
        <p14:creationId xmlns:p14="http://schemas.microsoft.com/office/powerpoint/2010/main" val="3389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B8FD-77A2-4F9D-9A32-EF9B8F9F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59229"/>
            <a:ext cx="9875520" cy="1356360"/>
          </a:xfrm>
        </p:spPr>
        <p:txBody>
          <a:bodyPr/>
          <a:lstStyle/>
          <a:p>
            <a:r>
              <a:rPr lang="en-US" dirty="0"/>
              <a:t>MQTT Terminology (1 of 2)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9A3D51-6FFF-4E76-BB76-2944FBE4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09" y="1817913"/>
            <a:ext cx="10689719" cy="4444094"/>
          </a:xfrm>
        </p:spPr>
        <p:txBody>
          <a:bodyPr numCol="2">
            <a:normAutofit fontScale="92500" lnSpcReduction="10000"/>
          </a:bodyPr>
          <a:lstStyle/>
          <a:p>
            <a:r>
              <a:rPr lang="en-US" b="1" dirty="0"/>
              <a:t>MQTT Broker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Receives published topics</a:t>
            </a:r>
          </a:p>
          <a:p>
            <a:pPr lvl="1"/>
            <a:r>
              <a:rPr lang="en-US" dirty="0"/>
              <a:t>Distributes topics to subscribers</a:t>
            </a:r>
            <a:endParaRPr lang="en-US" i="1" dirty="0"/>
          </a:p>
          <a:p>
            <a:pPr lvl="1"/>
            <a:r>
              <a:rPr lang="en-US" dirty="0"/>
              <a:t>Keeps Client connections alive</a:t>
            </a:r>
          </a:p>
          <a:p>
            <a:pPr lvl="1"/>
            <a:r>
              <a:rPr lang="en-US" dirty="0"/>
              <a:t>Sends Last Will &amp; Testament (LWT) to subscribers if a Client “ungracefully disconnects”</a:t>
            </a:r>
          </a:p>
          <a:p>
            <a:r>
              <a:rPr lang="en-US" b="1" dirty="0"/>
              <a:t>MQTT Client</a:t>
            </a:r>
          </a:p>
          <a:p>
            <a:pPr lvl="1"/>
            <a:r>
              <a:rPr lang="en-US" dirty="0"/>
              <a:t>Can publish topic(s), keep-alive time, Retain bit, QoS, Last Will &amp; Testament</a:t>
            </a:r>
          </a:p>
          <a:p>
            <a:pPr lvl="1"/>
            <a:r>
              <a:rPr lang="en-US" dirty="0"/>
              <a:t>Can subscribe to topic(s)</a:t>
            </a:r>
          </a:p>
          <a:p>
            <a:r>
              <a:rPr lang="en-US" b="1" dirty="0"/>
              <a:t>Topic</a:t>
            </a:r>
          </a:p>
          <a:p>
            <a:pPr lvl="1"/>
            <a:r>
              <a:rPr lang="en-US" dirty="0"/>
              <a:t>Name of the data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Payload</a:t>
            </a:r>
          </a:p>
          <a:p>
            <a:pPr lvl="1"/>
            <a:r>
              <a:rPr lang="en-US" dirty="0"/>
              <a:t>Actual data</a:t>
            </a:r>
          </a:p>
          <a:p>
            <a:r>
              <a:rPr lang="en-US" b="1" dirty="0"/>
              <a:t>Message</a:t>
            </a:r>
          </a:p>
          <a:p>
            <a:pPr lvl="1"/>
            <a:r>
              <a:rPr lang="en-US" dirty="0"/>
              <a:t>Topic + Payload</a:t>
            </a:r>
          </a:p>
          <a:p>
            <a:r>
              <a:rPr lang="en-US" b="1" dirty="0"/>
              <a:t>QoS </a:t>
            </a:r>
            <a:r>
              <a:rPr lang="en-US" i="1" dirty="0"/>
              <a:t>(Quality of Service)</a:t>
            </a:r>
            <a:endParaRPr lang="en-US" b="1" dirty="0"/>
          </a:p>
          <a:p>
            <a:pPr lvl="1"/>
            <a:r>
              <a:rPr lang="en-US" dirty="0"/>
              <a:t>0 = </a:t>
            </a:r>
            <a:r>
              <a:rPr lang="en-US" u="sng" dirty="0"/>
              <a:t>At most once</a:t>
            </a:r>
            <a:r>
              <a:rPr lang="en-US" dirty="0"/>
              <a:t> </a:t>
            </a:r>
            <a:r>
              <a:rPr lang="en-US" i="1" dirty="0"/>
              <a:t>(BRX always, publish &amp; subscribe)</a:t>
            </a:r>
            <a:r>
              <a:rPr lang="en-US" dirty="0"/>
              <a:t>: transmits message once (relies on TCP)</a:t>
            </a:r>
          </a:p>
          <a:p>
            <a:pPr lvl="1"/>
            <a:r>
              <a:rPr lang="en-US" dirty="0"/>
              <a:t>1 = </a:t>
            </a:r>
            <a:r>
              <a:rPr lang="en-US" u="sng" dirty="0"/>
              <a:t>At least once</a:t>
            </a:r>
            <a:r>
              <a:rPr lang="en-US" dirty="0"/>
              <a:t> : transmits message until it is acknowledged by receiver (may receive more than one)</a:t>
            </a:r>
            <a:endParaRPr lang="en-US" i="1" dirty="0"/>
          </a:p>
          <a:p>
            <a:pPr lvl="1"/>
            <a:r>
              <a:rPr lang="en-US" dirty="0"/>
              <a:t>2 = </a:t>
            </a:r>
            <a:r>
              <a:rPr lang="en-US" u="sng" dirty="0"/>
              <a:t>Exactly once</a:t>
            </a:r>
            <a:r>
              <a:rPr lang="en-US" dirty="0"/>
              <a:t>: transmits message, needs “received” message, asks if it can be “released,” needs “complete” message</a:t>
            </a:r>
            <a:endParaRPr lang="en-US" u="sng" dirty="0"/>
          </a:p>
        </p:txBody>
      </p:sp>
      <p:pic>
        <p:nvPicPr>
          <p:cNvPr id="4" name="P-MQTTNet">
            <a:extLst>
              <a:ext uri="{FF2B5EF4-FFF2-40B4-BE49-F238E27FC236}">
                <a16:creationId xmlns:a16="http://schemas.microsoft.com/office/drawing/2014/main" id="{10E320D7-F157-4287-BAC4-C83C68CC8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971" y="274185"/>
            <a:ext cx="2678566" cy="15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B8FD-77A2-4F9D-9A32-EF9B8F9F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59229"/>
            <a:ext cx="9875520" cy="1356360"/>
          </a:xfrm>
        </p:spPr>
        <p:txBody>
          <a:bodyPr/>
          <a:lstStyle/>
          <a:p>
            <a:r>
              <a:rPr lang="en-US" dirty="0"/>
              <a:t>MQTT Terminology (2 of 2)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9A3D51-6FFF-4E76-BB76-2944FBE4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09" y="1817913"/>
            <a:ext cx="10689719" cy="4444094"/>
          </a:xfrm>
        </p:spPr>
        <p:txBody>
          <a:bodyPr numCol="2">
            <a:normAutofit/>
          </a:bodyPr>
          <a:lstStyle/>
          <a:p>
            <a:r>
              <a:rPr lang="en-US" b="1" dirty="0"/>
              <a:t>Publish</a:t>
            </a:r>
          </a:p>
          <a:p>
            <a:pPr lvl="1"/>
            <a:r>
              <a:rPr lang="en-US" dirty="0"/>
              <a:t>To send a Topic w/Payload to MQTT Broker</a:t>
            </a:r>
          </a:p>
          <a:p>
            <a:r>
              <a:rPr lang="en-US" b="1" dirty="0"/>
              <a:t>Subscribe</a:t>
            </a:r>
          </a:p>
          <a:p>
            <a:pPr lvl="1"/>
            <a:r>
              <a:rPr lang="en-US" dirty="0"/>
              <a:t>To request a Topic w/Payload update from MQTT Broker</a:t>
            </a:r>
          </a:p>
          <a:p>
            <a:r>
              <a:rPr lang="en-US" b="1" dirty="0"/>
              <a:t>Retain</a:t>
            </a:r>
          </a:p>
          <a:p>
            <a:pPr lvl="1"/>
            <a:r>
              <a:rPr lang="en-US" dirty="0"/>
              <a:t>Asks MQTT Broker to save the Topic w/Payload even after sending it to all the subscribing Clients</a:t>
            </a:r>
          </a:p>
          <a:p>
            <a:r>
              <a:rPr lang="en-US" b="1" dirty="0"/>
              <a:t>Keep-alive Time</a:t>
            </a:r>
            <a:endParaRPr lang="en-US" dirty="0"/>
          </a:p>
          <a:p>
            <a:pPr lvl="1"/>
            <a:r>
              <a:rPr lang="en-US" dirty="0"/>
              <a:t>How often Broker “pings” client to see if he’s there</a:t>
            </a:r>
          </a:p>
          <a:p>
            <a:r>
              <a:rPr lang="en-US" b="1" dirty="0"/>
              <a:t>Last Will &amp; Testament</a:t>
            </a:r>
            <a:r>
              <a:rPr lang="en-US" dirty="0"/>
              <a:t> </a:t>
            </a:r>
            <a:r>
              <a:rPr lang="en-US" i="1" dirty="0"/>
              <a:t>(LWT)</a:t>
            </a:r>
            <a:endParaRPr lang="en-US" dirty="0"/>
          </a:p>
          <a:p>
            <a:pPr lvl="1"/>
            <a:r>
              <a:rPr lang="en-US" dirty="0"/>
              <a:t>Topic w/Payload initially sent by an MQTT Client to the MQTT Broker for the Broker to send to other Clients if he is “ungracefully disconnected”</a:t>
            </a:r>
          </a:p>
          <a:p>
            <a:pPr lvl="1"/>
            <a:endParaRPr lang="en-US" b="1" dirty="0"/>
          </a:p>
        </p:txBody>
      </p:sp>
      <p:pic>
        <p:nvPicPr>
          <p:cNvPr id="4" name="P-MQTTNet">
            <a:extLst>
              <a:ext uri="{FF2B5EF4-FFF2-40B4-BE49-F238E27FC236}">
                <a16:creationId xmlns:a16="http://schemas.microsoft.com/office/drawing/2014/main" id="{10E320D7-F157-4287-BAC4-C83C68CC8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971" y="274185"/>
            <a:ext cx="2678566" cy="15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0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B8FD-77A2-4F9D-9A32-EF9B8F9F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59229"/>
            <a:ext cx="9875520" cy="1356360"/>
          </a:xfrm>
        </p:spPr>
        <p:txBody>
          <a:bodyPr/>
          <a:lstStyle/>
          <a:p>
            <a:r>
              <a:rPr lang="en-US" dirty="0"/>
              <a:t>MQTT Data Exchange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9A3D51-6FFF-4E76-BB76-2944FBE4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09" y="1817913"/>
            <a:ext cx="10689719" cy="4604657"/>
          </a:xfrm>
        </p:spPr>
        <p:txBody>
          <a:bodyPr numCol="1">
            <a:normAutofit/>
          </a:bodyPr>
          <a:lstStyle/>
          <a:p>
            <a:pPr lvl="1"/>
            <a:r>
              <a:rPr lang="en-US" dirty="0"/>
              <a:t>Publishers are fundamentally separate from Subscribers</a:t>
            </a:r>
          </a:p>
          <a:p>
            <a:pPr lvl="2"/>
            <a:r>
              <a:rPr lang="en-US" dirty="0"/>
              <a:t>Publishers only care about getting data to Broker</a:t>
            </a:r>
          </a:p>
          <a:p>
            <a:pPr lvl="2"/>
            <a:r>
              <a:rPr lang="en-US" dirty="0"/>
              <a:t>Broker is fully responsible for getting data to Subscribers</a:t>
            </a:r>
          </a:p>
          <a:p>
            <a:pPr lvl="1"/>
            <a:r>
              <a:rPr lang="en-US" dirty="0"/>
              <a:t>Clients connect to an MQTT Broker (TCP/IP, MQTT)</a:t>
            </a:r>
          </a:p>
          <a:p>
            <a:pPr lvl="1"/>
            <a:r>
              <a:rPr lang="en-US" dirty="0"/>
              <a:t>Clients can publish data to topics, e.g.</a:t>
            </a:r>
          </a:p>
          <a:p>
            <a:pPr lvl="2"/>
            <a:r>
              <a:rPr lang="en-US" dirty="0"/>
              <a:t>host/office/</a:t>
            </a:r>
            <a:r>
              <a:rPr lang="en-US" dirty="0" err="1"/>
              <a:t>greg</a:t>
            </a:r>
            <a:r>
              <a:rPr lang="en-US" dirty="0"/>
              <a:t>/temp, 72.3</a:t>
            </a:r>
          </a:p>
          <a:p>
            <a:pPr lvl="1"/>
            <a:r>
              <a:rPr lang="en-US" dirty="0"/>
              <a:t>Clients subscribe to topics, e.g.</a:t>
            </a:r>
          </a:p>
          <a:p>
            <a:pPr lvl="2"/>
            <a:r>
              <a:rPr lang="en-US" dirty="0"/>
              <a:t>host/office/</a:t>
            </a:r>
            <a:r>
              <a:rPr lang="en-US" dirty="0" err="1"/>
              <a:t>greg</a:t>
            </a:r>
            <a:r>
              <a:rPr lang="en-US" dirty="0"/>
              <a:t>/temp</a:t>
            </a:r>
          </a:p>
          <a:p>
            <a:pPr marL="548640" lvl="2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     NOTE</a:t>
            </a:r>
            <a:r>
              <a:rPr lang="en-US" i="1" dirty="0">
                <a:solidFill>
                  <a:srgbClr val="FF0000"/>
                </a:solidFill>
              </a:rPr>
              <a:t>: MQTT supports wildcards for topics, but BRX doesn’t</a:t>
            </a:r>
          </a:p>
          <a:p>
            <a:pPr lvl="1"/>
            <a:r>
              <a:rPr lang="en-US" dirty="0"/>
              <a:t>Clients receive (from Broker) all data published to topics </a:t>
            </a:r>
            <a:br>
              <a:rPr lang="en-US" dirty="0"/>
            </a:br>
            <a:r>
              <a:rPr lang="en-US" dirty="0"/>
              <a:t>they subscribe to</a:t>
            </a:r>
          </a:p>
          <a:p>
            <a:pPr lvl="1"/>
            <a:r>
              <a:rPr lang="en-US" dirty="0"/>
              <a:t>Data can be anything (in BRX it can only be strings)</a:t>
            </a:r>
          </a:p>
          <a:p>
            <a:pPr lvl="1"/>
            <a:endParaRPr lang="en-US" dirty="0"/>
          </a:p>
        </p:txBody>
      </p:sp>
      <p:sp>
        <p:nvSpPr>
          <p:cNvPr id="5" name="MQTTBroker">
            <a:extLst>
              <a:ext uri="{FF2B5EF4-FFF2-40B4-BE49-F238E27FC236}">
                <a16:creationId xmlns:a16="http://schemas.microsoft.com/office/drawing/2014/main" id="{9425A899-8DF7-4019-BFAA-DE3021A4220C}"/>
              </a:ext>
            </a:extLst>
          </p:cNvPr>
          <p:cNvSpPr/>
          <p:nvPr/>
        </p:nvSpPr>
        <p:spPr>
          <a:xfrm>
            <a:off x="7818321" y="488664"/>
            <a:ext cx="3287485" cy="20138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MQTT Broker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6" name="P-BRXpub">
            <a:extLst>
              <a:ext uri="{FF2B5EF4-FFF2-40B4-BE49-F238E27FC236}">
                <a16:creationId xmlns:a16="http://schemas.microsoft.com/office/drawing/2014/main" id="{4D0CEE9A-8652-4E39-874A-12BC25DBB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102" y="3695941"/>
            <a:ext cx="1644481" cy="1443357"/>
          </a:xfrm>
          <a:prstGeom prst="rect">
            <a:avLst/>
          </a:prstGeom>
        </p:spPr>
      </p:pic>
      <p:pic>
        <p:nvPicPr>
          <p:cNvPr id="17" name="P-BRXsub">
            <a:extLst>
              <a:ext uri="{FF2B5EF4-FFF2-40B4-BE49-F238E27FC236}">
                <a16:creationId xmlns:a16="http://schemas.microsoft.com/office/drawing/2014/main" id="{0643E041-064F-4D9A-AEBB-6782C3E48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31" y="3695940"/>
            <a:ext cx="1644481" cy="1443357"/>
          </a:xfrm>
          <a:prstGeom prst="rect">
            <a:avLst/>
          </a:prstGeom>
        </p:spPr>
      </p:pic>
      <p:sp>
        <p:nvSpPr>
          <p:cNvPr id="15" name="&lt;-&gt;Disconnect">
            <a:extLst>
              <a:ext uri="{FF2B5EF4-FFF2-40B4-BE49-F238E27FC236}">
                <a16:creationId xmlns:a16="http://schemas.microsoft.com/office/drawing/2014/main" id="{0DF71DAE-F82A-463F-9E68-4BA5B4DC22F9}"/>
              </a:ext>
            </a:extLst>
          </p:cNvPr>
          <p:cNvSpPr/>
          <p:nvPr/>
        </p:nvSpPr>
        <p:spPr>
          <a:xfrm>
            <a:off x="9192739" y="4120241"/>
            <a:ext cx="952928" cy="479055"/>
          </a:xfrm>
          <a:prstGeom prst="leftRightArrow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1" name="--ConnBRXpub">
            <a:extLst>
              <a:ext uri="{FF2B5EF4-FFF2-40B4-BE49-F238E27FC236}">
                <a16:creationId xmlns:a16="http://schemas.microsoft.com/office/drawing/2014/main" id="{38C41EAA-D442-4C55-8D47-124806B0EBC1}"/>
              </a:ext>
            </a:extLst>
          </p:cNvPr>
          <p:cNvCxnSpPr>
            <a:cxnSpLocks/>
          </p:cNvCxnSpPr>
          <p:nvPr/>
        </p:nvCxnSpPr>
        <p:spPr>
          <a:xfrm flipV="1">
            <a:off x="7818321" y="2133600"/>
            <a:ext cx="672536" cy="16188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--ConnBRXsub">
            <a:extLst>
              <a:ext uri="{FF2B5EF4-FFF2-40B4-BE49-F238E27FC236}">
                <a16:creationId xmlns:a16="http://schemas.microsoft.com/office/drawing/2014/main" id="{6BB75E51-394C-42D1-95FB-B6EFF075A13B}"/>
              </a:ext>
            </a:extLst>
          </p:cNvPr>
          <p:cNvCxnSpPr>
            <a:cxnSpLocks/>
          </p:cNvCxnSpPr>
          <p:nvPr/>
        </p:nvCxnSpPr>
        <p:spPr>
          <a:xfrm flipH="1" flipV="1">
            <a:off x="9707748" y="2275735"/>
            <a:ext cx="720766" cy="14767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-&gt;BRXPub">
            <a:extLst>
              <a:ext uri="{FF2B5EF4-FFF2-40B4-BE49-F238E27FC236}">
                <a16:creationId xmlns:a16="http://schemas.microsoft.com/office/drawing/2014/main" id="{DA9DD64D-FEB8-4244-B15C-81B276C34722}"/>
              </a:ext>
            </a:extLst>
          </p:cNvPr>
          <p:cNvSpPr/>
          <p:nvPr/>
        </p:nvSpPr>
        <p:spPr>
          <a:xfrm rot="17698065">
            <a:off x="7310343" y="2642701"/>
            <a:ext cx="1037237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Publish</a:t>
            </a:r>
          </a:p>
        </p:txBody>
      </p:sp>
      <p:sp>
        <p:nvSpPr>
          <p:cNvPr id="10" name="-&gt;BRXSub">
            <a:extLst>
              <a:ext uri="{FF2B5EF4-FFF2-40B4-BE49-F238E27FC236}">
                <a16:creationId xmlns:a16="http://schemas.microsoft.com/office/drawing/2014/main" id="{0F7FE0E0-33D7-4625-A9C4-7BDE1368B54C}"/>
              </a:ext>
            </a:extLst>
          </p:cNvPr>
          <p:cNvSpPr/>
          <p:nvPr/>
        </p:nvSpPr>
        <p:spPr>
          <a:xfrm rot="3926285">
            <a:off x="9185049" y="3032444"/>
            <a:ext cx="1346765" cy="4857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Subscribe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88F5A2-56B4-4C69-9708-DCCD2E975C87}"/>
              </a:ext>
            </a:extLst>
          </p:cNvPr>
          <p:cNvSpPr txBox="1"/>
          <p:nvPr/>
        </p:nvSpPr>
        <p:spPr>
          <a:xfrm>
            <a:off x="8057944" y="3278806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host/office/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greg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/temp</a:t>
            </a:r>
          </a:p>
        </p:txBody>
      </p:sp>
    </p:spTree>
    <p:extLst>
      <p:ext uri="{BB962C8B-B14F-4D97-AF65-F5344CB8AC3E}">
        <p14:creationId xmlns:p14="http://schemas.microsoft.com/office/powerpoint/2010/main" val="18042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6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6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61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61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1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1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61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1"/>
                            </p:stCondLst>
                            <p:childTnLst>
                              <p:par>
                                <p:cTn id="5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3568 -0.2391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61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1"/>
                            </p:stCondLst>
                            <p:childTnLst>
                              <p:par>
                                <p:cTn id="7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67 -0.23912 L 0.18268 0.0018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1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5" grpId="0" animBg="1"/>
      <p:bldP spid="15" grpId="0" animBg="1"/>
      <p:bldP spid="15" grpId="1" animBg="1"/>
      <p:bldP spid="9" grpId="0" animBg="1"/>
      <p:bldP spid="10" grpId="0" animBg="1"/>
      <p:bldP spid="22" grpId="0"/>
      <p:bldP spid="22" grpId="1"/>
      <p:bldP spid="22" grpId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>
            <a:extLst>
              <a:ext uri="{FF2B5EF4-FFF2-40B4-BE49-F238E27FC236}">
                <a16:creationId xmlns:a16="http://schemas.microsoft.com/office/drawing/2014/main" id="{FE8D0E6B-29B0-4FCF-90B7-2BE446791B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345630CE-8265-4A3C-8C4E-F10C6A84D0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14">
            <a:extLst>
              <a:ext uri="{FF2B5EF4-FFF2-40B4-BE49-F238E27FC236}">
                <a16:creationId xmlns:a16="http://schemas.microsoft.com/office/drawing/2014/main" id="{688AA76E-F9DB-480E-A340-6A59A9CA7C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6">
            <a:extLst>
              <a:ext uri="{FF2B5EF4-FFF2-40B4-BE49-F238E27FC236}">
                <a16:creationId xmlns:a16="http://schemas.microsoft.com/office/drawing/2014/main" id="{BAE27293-3892-4DF1-9753-C9E8A25D98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157CF9B0-D82F-46C9-92EE-A9775B0FBC8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54770" cy="6858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 useBgFill="1">
        <p:nvSpPr>
          <p:cNvPr id="35" name="Rectangle 20">
            <a:extLst>
              <a:ext uri="{FF2B5EF4-FFF2-40B4-BE49-F238E27FC236}">
                <a16:creationId xmlns:a16="http://schemas.microsoft.com/office/drawing/2014/main" id="{55C06752-B6C4-4ECF-93FB-503731FB25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4769" y="0"/>
            <a:ext cx="4037232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22">
            <a:extLst>
              <a:ext uri="{FF2B5EF4-FFF2-40B4-BE49-F238E27FC236}">
                <a16:creationId xmlns:a16="http://schemas.microsoft.com/office/drawing/2014/main" id="{C8B4D19E-4718-405F-81D6-8ED00935485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8945" y="4005950"/>
            <a:ext cx="246888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-QoS1">
            <a:extLst>
              <a:ext uri="{FF2B5EF4-FFF2-40B4-BE49-F238E27FC236}">
                <a16:creationId xmlns:a16="http://schemas.microsoft.com/office/drawing/2014/main" id="{EFB8E2F1-B4BA-4FB5-BBF5-3BDE9D9C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577" y="1095479"/>
            <a:ext cx="3211766" cy="1078154"/>
          </a:xfrm>
          <a:prstGeom prst="rect">
            <a:avLst/>
          </a:prstGeom>
        </p:spPr>
      </p:pic>
      <p:pic>
        <p:nvPicPr>
          <p:cNvPr id="4" name="P-QoS0">
            <a:extLst>
              <a:ext uri="{FF2B5EF4-FFF2-40B4-BE49-F238E27FC236}">
                <a16:creationId xmlns:a16="http://schemas.microsoft.com/office/drawing/2014/main" id="{CB1D39C4-B9AA-4C93-A48E-8CEA62598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11" y="4169354"/>
            <a:ext cx="6273855" cy="2080449"/>
          </a:xfrm>
          <a:prstGeom prst="rect">
            <a:avLst/>
          </a:prstGeom>
        </p:spPr>
      </p:pic>
      <p:pic>
        <p:nvPicPr>
          <p:cNvPr id="6" name="P-QoS2">
            <a:extLst>
              <a:ext uri="{FF2B5EF4-FFF2-40B4-BE49-F238E27FC236}">
                <a16:creationId xmlns:a16="http://schemas.microsoft.com/office/drawing/2014/main" id="{00BA6D76-06EB-495B-A15F-393D530A9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20" y="1091898"/>
            <a:ext cx="3255037" cy="1186732"/>
          </a:xfrm>
          <a:prstGeom prst="rect">
            <a:avLst/>
          </a:prstGeom>
        </p:spPr>
      </p:pic>
      <p:sp useBgFill="1">
        <p:nvSpPr>
          <p:cNvPr id="37" name="Rectangle 24">
            <a:extLst>
              <a:ext uri="{FF2B5EF4-FFF2-40B4-BE49-F238E27FC236}">
                <a16:creationId xmlns:a16="http://schemas.microsoft.com/office/drawing/2014/main" id="{9170C11D-FEDC-4D02-8CC6-6363C0ADA8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7076" y="0"/>
            <a:ext cx="91440" cy="2834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AF3994E1-6958-47B7-B594-4933C86789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02373" y="246888"/>
            <a:ext cx="3542025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5576B58-0012-4F17-9073-D019A2507F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2928"/>
            <a:ext cx="8165592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FA1D2-31FE-4C1F-B074-E6468C5A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93" y="476655"/>
            <a:ext cx="3119585" cy="36039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>
                <a:solidFill>
                  <a:srgbClr val="FFFFFF"/>
                </a:solidFill>
              </a:rPr>
              <a:t>MQTT Quality of Service (QoS)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F9F4-4FA9-4A64-A62A-3067187C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971" y="4141784"/>
            <a:ext cx="3121207" cy="13881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0: At most once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1: At least once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2: Exactly once</a:t>
            </a:r>
          </a:p>
        </p:txBody>
      </p:sp>
      <p:sp>
        <p:nvSpPr>
          <p:cNvPr id="7" name="&quot;BRX Uses...&quot;">
            <a:extLst>
              <a:ext uri="{FF2B5EF4-FFF2-40B4-BE49-F238E27FC236}">
                <a16:creationId xmlns:a16="http://schemas.microsoft.com/office/drawing/2014/main" id="{B45B076B-C0DB-44ED-B1B4-123D70B6E27F}"/>
              </a:ext>
            </a:extLst>
          </p:cNvPr>
          <p:cNvSpPr txBox="1"/>
          <p:nvPr/>
        </p:nvSpPr>
        <p:spPr>
          <a:xfrm>
            <a:off x="788685" y="3329245"/>
            <a:ext cx="6496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BRX Uses QoS = 0 for publish &amp; subscribe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(Lowest Bandwidth)</a:t>
            </a:r>
          </a:p>
        </p:txBody>
      </p:sp>
      <p:sp>
        <p:nvSpPr>
          <p:cNvPr id="8" name="&quot;Lowest...&quot;">
            <a:extLst>
              <a:ext uri="{FF2B5EF4-FFF2-40B4-BE49-F238E27FC236}">
                <a16:creationId xmlns:a16="http://schemas.microsoft.com/office/drawing/2014/main" id="{75D35D54-DDF7-4435-920F-E023E6345160}"/>
              </a:ext>
            </a:extLst>
          </p:cNvPr>
          <p:cNvSpPr txBox="1"/>
          <p:nvPr/>
        </p:nvSpPr>
        <p:spPr>
          <a:xfrm>
            <a:off x="5109055" y="570357"/>
            <a:ext cx="201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Basic Peer-to-peer</a:t>
            </a:r>
          </a:p>
        </p:txBody>
      </p:sp>
      <p:sp>
        <p:nvSpPr>
          <p:cNvPr id="9" name="&quot;Financial...&quot;">
            <a:extLst>
              <a:ext uri="{FF2B5EF4-FFF2-40B4-BE49-F238E27FC236}">
                <a16:creationId xmlns:a16="http://schemas.microsoft.com/office/drawing/2014/main" id="{6A742E5A-C45E-430E-B409-7E5E8E506C30}"/>
              </a:ext>
            </a:extLst>
          </p:cNvPr>
          <p:cNvSpPr txBox="1"/>
          <p:nvPr/>
        </p:nvSpPr>
        <p:spPr>
          <a:xfrm>
            <a:off x="1027668" y="542877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Financial Transactions</a:t>
            </a:r>
          </a:p>
        </p:txBody>
      </p:sp>
    </p:spTree>
    <p:extLst>
      <p:ext uri="{BB962C8B-B14F-4D97-AF65-F5344CB8AC3E}">
        <p14:creationId xmlns:p14="http://schemas.microsoft.com/office/powerpoint/2010/main" val="12531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F952F-2B9B-4584-BDF7-7B9F6E82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MQTT Broker – EXAMPLE</a:t>
            </a:r>
          </a:p>
        </p:txBody>
      </p:sp>
      <p:sp>
        <p:nvSpPr>
          <p:cNvPr id="4" name="MQTTBroker">
            <a:extLst>
              <a:ext uri="{FF2B5EF4-FFF2-40B4-BE49-F238E27FC236}">
                <a16:creationId xmlns:a16="http://schemas.microsoft.com/office/drawing/2014/main" id="{3EF9C5F6-19E9-4EAB-91EA-26E284B6DE88}"/>
              </a:ext>
            </a:extLst>
          </p:cNvPr>
          <p:cNvSpPr/>
          <p:nvPr/>
        </p:nvSpPr>
        <p:spPr>
          <a:xfrm>
            <a:off x="4491445" y="2122714"/>
            <a:ext cx="3178629" cy="4125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MQTT Broker</a:t>
            </a:r>
          </a:p>
        </p:txBody>
      </p:sp>
      <p:sp>
        <p:nvSpPr>
          <p:cNvPr id="5" name="Client1">
            <a:extLst>
              <a:ext uri="{FF2B5EF4-FFF2-40B4-BE49-F238E27FC236}">
                <a16:creationId xmlns:a16="http://schemas.microsoft.com/office/drawing/2014/main" id="{D1231C37-DE94-46DC-A487-D1FA2730B8AE}"/>
              </a:ext>
            </a:extLst>
          </p:cNvPr>
          <p:cNvSpPr/>
          <p:nvPr/>
        </p:nvSpPr>
        <p:spPr>
          <a:xfrm>
            <a:off x="838200" y="2122713"/>
            <a:ext cx="1970314" cy="20247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MQTT Client #1</a:t>
            </a:r>
          </a:p>
        </p:txBody>
      </p:sp>
      <p:sp>
        <p:nvSpPr>
          <p:cNvPr id="6" name="Client2">
            <a:extLst>
              <a:ext uri="{FF2B5EF4-FFF2-40B4-BE49-F238E27FC236}">
                <a16:creationId xmlns:a16="http://schemas.microsoft.com/office/drawing/2014/main" id="{157C610E-FFC2-4CE2-8CA8-C1AB8E7B8275}"/>
              </a:ext>
            </a:extLst>
          </p:cNvPr>
          <p:cNvSpPr/>
          <p:nvPr/>
        </p:nvSpPr>
        <p:spPr>
          <a:xfrm>
            <a:off x="838200" y="4892040"/>
            <a:ext cx="1970314" cy="13563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MQTT Client #2</a:t>
            </a:r>
          </a:p>
        </p:txBody>
      </p:sp>
      <p:sp>
        <p:nvSpPr>
          <p:cNvPr id="12" name="Client3">
            <a:extLst>
              <a:ext uri="{FF2B5EF4-FFF2-40B4-BE49-F238E27FC236}">
                <a16:creationId xmlns:a16="http://schemas.microsoft.com/office/drawing/2014/main" id="{4EEA60A4-94E7-4DAB-A7A1-5105E16963E3}"/>
              </a:ext>
            </a:extLst>
          </p:cNvPr>
          <p:cNvSpPr/>
          <p:nvPr/>
        </p:nvSpPr>
        <p:spPr>
          <a:xfrm>
            <a:off x="9503228" y="2122714"/>
            <a:ext cx="1970314" cy="13563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MQTT Client #3</a:t>
            </a:r>
          </a:p>
        </p:txBody>
      </p:sp>
      <p:sp>
        <p:nvSpPr>
          <p:cNvPr id="13" name="Client4">
            <a:extLst>
              <a:ext uri="{FF2B5EF4-FFF2-40B4-BE49-F238E27FC236}">
                <a16:creationId xmlns:a16="http://schemas.microsoft.com/office/drawing/2014/main" id="{BCFDCEF7-3E4E-4974-9EF5-795C7C440960}"/>
              </a:ext>
            </a:extLst>
          </p:cNvPr>
          <p:cNvSpPr/>
          <p:nvPr/>
        </p:nvSpPr>
        <p:spPr>
          <a:xfrm>
            <a:off x="9503228" y="4855641"/>
            <a:ext cx="1970314" cy="13563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MQTT Client #4</a:t>
            </a:r>
          </a:p>
        </p:txBody>
      </p:sp>
      <p:sp>
        <p:nvSpPr>
          <p:cNvPr id="7" name="1-Topic1">
            <a:extLst>
              <a:ext uri="{FF2B5EF4-FFF2-40B4-BE49-F238E27FC236}">
                <a16:creationId xmlns:a16="http://schemas.microsoft.com/office/drawing/2014/main" id="{296E7DEB-FD21-4C70-9236-308C0F09D65A}"/>
              </a:ext>
            </a:extLst>
          </p:cNvPr>
          <p:cNvSpPr txBox="1"/>
          <p:nvPr/>
        </p:nvSpPr>
        <p:spPr>
          <a:xfrm>
            <a:off x="838201" y="2517065"/>
            <a:ext cx="197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Topic1 (data), R1</a:t>
            </a:r>
          </a:p>
        </p:txBody>
      </p:sp>
      <p:sp>
        <p:nvSpPr>
          <p:cNvPr id="8" name="1-Topic2">
            <a:extLst>
              <a:ext uri="{FF2B5EF4-FFF2-40B4-BE49-F238E27FC236}">
                <a16:creationId xmlns:a16="http://schemas.microsoft.com/office/drawing/2014/main" id="{B8117032-238B-4798-A5E4-ADDB9DFAA19A}"/>
              </a:ext>
            </a:extLst>
          </p:cNvPr>
          <p:cNvSpPr txBox="1"/>
          <p:nvPr/>
        </p:nvSpPr>
        <p:spPr>
          <a:xfrm>
            <a:off x="838200" y="2911416"/>
            <a:ext cx="197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Topic2 (data), R0</a:t>
            </a:r>
          </a:p>
        </p:txBody>
      </p:sp>
      <p:sp>
        <p:nvSpPr>
          <p:cNvPr id="14" name="1-LWT">
            <a:extLst>
              <a:ext uri="{FF2B5EF4-FFF2-40B4-BE49-F238E27FC236}">
                <a16:creationId xmlns:a16="http://schemas.microsoft.com/office/drawing/2014/main" id="{C9BC694B-28CC-4EFD-8AB7-864F0280D569}"/>
              </a:ext>
            </a:extLst>
          </p:cNvPr>
          <p:cNvSpPr txBox="1"/>
          <p:nvPr/>
        </p:nvSpPr>
        <p:spPr>
          <a:xfrm>
            <a:off x="838199" y="3331469"/>
            <a:ext cx="197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LWT: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Topic3 (data), R1</a:t>
            </a:r>
          </a:p>
        </p:txBody>
      </p:sp>
      <p:cxnSp>
        <p:nvCxnSpPr>
          <p:cNvPr id="16" name="-&gt;1-B">
            <a:extLst>
              <a:ext uri="{FF2B5EF4-FFF2-40B4-BE49-F238E27FC236}">
                <a16:creationId xmlns:a16="http://schemas.microsoft.com/office/drawing/2014/main" id="{3E172269-EEB1-4B3E-974C-40FC2EBEBD48}"/>
              </a:ext>
            </a:extLst>
          </p:cNvPr>
          <p:cNvCxnSpPr/>
          <p:nvPr/>
        </p:nvCxnSpPr>
        <p:spPr>
          <a:xfrm>
            <a:off x="2808506" y="2351312"/>
            <a:ext cx="1682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nect1">
            <a:extLst>
              <a:ext uri="{FF2B5EF4-FFF2-40B4-BE49-F238E27FC236}">
                <a16:creationId xmlns:a16="http://schemas.microsoft.com/office/drawing/2014/main" id="{15EB8173-B5DE-43A3-86B5-5E0EF4877218}"/>
              </a:ext>
            </a:extLst>
          </p:cNvPr>
          <p:cNvSpPr txBox="1"/>
          <p:nvPr/>
        </p:nvSpPr>
        <p:spPr>
          <a:xfrm>
            <a:off x="3157692" y="1992082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Connect</a:t>
            </a:r>
          </a:p>
        </p:txBody>
      </p:sp>
      <p:sp>
        <p:nvSpPr>
          <p:cNvPr id="25" name="ClientList">
            <a:extLst>
              <a:ext uri="{FF2B5EF4-FFF2-40B4-BE49-F238E27FC236}">
                <a16:creationId xmlns:a16="http://schemas.microsoft.com/office/drawing/2014/main" id="{8C6D4B5C-D08C-462E-8FA7-465FA3A47EBA}"/>
              </a:ext>
            </a:extLst>
          </p:cNvPr>
          <p:cNvSpPr/>
          <p:nvPr/>
        </p:nvSpPr>
        <p:spPr>
          <a:xfrm>
            <a:off x="4491441" y="2517064"/>
            <a:ext cx="3178633" cy="940161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CLIENT LIST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:</a:t>
            </a:r>
          </a:p>
        </p:txBody>
      </p:sp>
      <p:sp>
        <p:nvSpPr>
          <p:cNvPr id="37" name="CL1">
            <a:extLst>
              <a:ext uri="{FF2B5EF4-FFF2-40B4-BE49-F238E27FC236}">
                <a16:creationId xmlns:a16="http://schemas.microsoft.com/office/drawing/2014/main" id="{44F498A0-83E4-4378-BCD5-3604FB23EA56}"/>
              </a:ext>
            </a:extLst>
          </p:cNvPr>
          <p:cNvSpPr/>
          <p:nvPr/>
        </p:nvSpPr>
        <p:spPr>
          <a:xfrm>
            <a:off x="4491440" y="2832751"/>
            <a:ext cx="1330652" cy="3132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#1-KAT:1s</a:t>
            </a:r>
          </a:p>
        </p:txBody>
      </p:sp>
      <p:sp>
        <p:nvSpPr>
          <p:cNvPr id="26" name="-&gt;1-Pub">
            <a:extLst>
              <a:ext uri="{FF2B5EF4-FFF2-40B4-BE49-F238E27FC236}">
                <a16:creationId xmlns:a16="http://schemas.microsoft.com/office/drawing/2014/main" id="{199145D9-85BA-4C52-8A01-24F03730DA0A}"/>
              </a:ext>
            </a:extLst>
          </p:cNvPr>
          <p:cNvSpPr/>
          <p:nvPr/>
        </p:nvSpPr>
        <p:spPr>
          <a:xfrm>
            <a:off x="2808502" y="2600573"/>
            <a:ext cx="1682938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Publish</a:t>
            </a:r>
          </a:p>
        </p:txBody>
      </p:sp>
      <p:sp>
        <p:nvSpPr>
          <p:cNvPr id="27" name="TopicList">
            <a:extLst>
              <a:ext uri="{FF2B5EF4-FFF2-40B4-BE49-F238E27FC236}">
                <a16:creationId xmlns:a16="http://schemas.microsoft.com/office/drawing/2014/main" id="{E215E695-F9D1-449A-BF38-BFD9D8990D55}"/>
              </a:ext>
            </a:extLst>
          </p:cNvPr>
          <p:cNvSpPr/>
          <p:nvPr/>
        </p:nvSpPr>
        <p:spPr>
          <a:xfrm>
            <a:off x="4491441" y="3461659"/>
            <a:ext cx="1604560" cy="2151954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 LIST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:</a:t>
            </a:r>
          </a:p>
        </p:txBody>
      </p:sp>
      <p:sp>
        <p:nvSpPr>
          <p:cNvPr id="41" name="T1">
            <a:extLst>
              <a:ext uri="{FF2B5EF4-FFF2-40B4-BE49-F238E27FC236}">
                <a16:creationId xmlns:a16="http://schemas.microsoft.com/office/drawing/2014/main" id="{73026B4D-8701-4FB3-94BD-FED326BAB94B}"/>
              </a:ext>
            </a:extLst>
          </p:cNvPr>
          <p:cNvSpPr/>
          <p:nvPr/>
        </p:nvSpPr>
        <p:spPr>
          <a:xfrm>
            <a:off x="4491437" y="3805323"/>
            <a:ext cx="1570995" cy="31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Topic1 (data)</a:t>
            </a:r>
          </a:p>
        </p:txBody>
      </p:sp>
      <p:sp>
        <p:nvSpPr>
          <p:cNvPr id="42" name="T2">
            <a:extLst>
              <a:ext uri="{FF2B5EF4-FFF2-40B4-BE49-F238E27FC236}">
                <a16:creationId xmlns:a16="http://schemas.microsoft.com/office/drawing/2014/main" id="{A06816E4-BB0D-420F-9210-924D6F872A8E}"/>
              </a:ext>
            </a:extLst>
          </p:cNvPr>
          <p:cNvSpPr/>
          <p:nvPr/>
        </p:nvSpPr>
        <p:spPr>
          <a:xfrm>
            <a:off x="4491437" y="4118543"/>
            <a:ext cx="1570995" cy="31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Topic2 (data)</a:t>
            </a:r>
          </a:p>
        </p:txBody>
      </p:sp>
      <p:sp>
        <p:nvSpPr>
          <p:cNvPr id="28" name="LWC">
            <a:extLst>
              <a:ext uri="{FF2B5EF4-FFF2-40B4-BE49-F238E27FC236}">
                <a16:creationId xmlns:a16="http://schemas.microsoft.com/office/drawing/2014/main" id="{3316A746-4CAA-4481-AA70-F9853FF770B7}"/>
              </a:ext>
            </a:extLst>
          </p:cNvPr>
          <p:cNvSpPr/>
          <p:nvPr/>
        </p:nvSpPr>
        <p:spPr>
          <a:xfrm>
            <a:off x="4491427" y="5599768"/>
            <a:ext cx="3178633" cy="644199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LWT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:</a:t>
            </a:r>
          </a:p>
        </p:txBody>
      </p:sp>
      <p:sp>
        <p:nvSpPr>
          <p:cNvPr id="43" name="T3">
            <a:extLst>
              <a:ext uri="{FF2B5EF4-FFF2-40B4-BE49-F238E27FC236}">
                <a16:creationId xmlns:a16="http://schemas.microsoft.com/office/drawing/2014/main" id="{EA86E1CF-4E3E-4951-8927-53687DAC9960}"/>
              </a:ext>
            </a:extLst>
          </p:cNvPr>
          <p:cNvSpPr/>
          <p:nvPr/>
        </p:nvSpPr>
        <p:spPr>
          <a:xfrm>
            <a:off x="4491438" y="5932964"/>
            <a:ext cx="1833152" cy="31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#1: Topic3 (data)</a:t>
            </a:r>
          </a:p>
        </p:txBody>
      </p:sp>
      <p:sp>
        <p:nvSpPr>
          <p:cNvPr id="47" name="Subscribers">
            <a:extLst>
              <a:ext uri="{FF2B5EF4-FFF2-40B4-BE49-F238E27FC236}">
                <a16:creationId xmlns:a16="http://schemas.microsoft.com/office/drawing/2014/main" id="{991B5262-52C3-429E-810C-F0735FDD4E1B}"/>
              </a:ext>
            </a:extLst>
          </p:cNvPr>
          <p:cNvSpPr/>
          <p:nvPr/>
        </p:nvSpPr>
        <p:spPr>
          <a:xfrm>
            <a:off x="6065500" y="3461659"/>
            <a:ext cx="1604560" cy="2151954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SUBSCRIBE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:</a:t>
            </a:r>
          </a:p>
        </p:txBody>
      </p:sp>
      <p:sp>
        <p:nvSpPr>
          <p:cNvPr id="48" name="-(NoSubs)">
            <a:extLst>
              <a:ext uri="{FF2B5EF4-FFF2-40B4-BE49-F238E27FC236}">
                <a16:creationId xmlns:a16="http://schemas.microsoft.com/office/drawing/2014/main" id="{0A5C9339-A111-4161-86FD-59E7F929DD74}"/>
              </a:ext>
            </a:extLst>
          </p:cNvPr>
          <p:cNvSpPr/>
          <p:nvPr/>
        </p:nvSpPr>
        <p:spPr>
          <a:xfrm>
            <a:off x="7887781" y="2494570"/>
            <a:ext cx="1397740" cy="612648"/>
          </a:xfrm>
          <a:prstGeom prst="wedgeRoundRectCallout">
            <a:avLst>
              <a:gd name="adj1" fmla="val -87032"/>
              <a:gd name="adj2" fmla="val 19931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No Subscribers</a:t>
            </a:r>
          </a:p>
        </p:txBody>
      </p:sp>
      <p:cxnSp>
        <p:nvCxnSpPr>
          <p:cNvPr id="21" name="&lt;-3-B">
            <a:extLst>
              <a:ext uri="{FF2B5EF4-FFF2-40B4-BE49-F238E27FC236}">
                <a16:creationId xmlns:a16="http://schemas.microsoft.com/office/drawing/2014/main" id="{ECFD5611-9E5F-4B51-96FB-E7E0BF70900E}"/>
              </a:ext>
            </a:extLst>
          </p:cNvPr>
          <p:cNvCxnSpPr/>
          <p:nvPr/>
        </p:nvCxnSpPr>
        <p:spPr>
          <a:xfrm flipH="1">
            <a:off x="7670074" y="2351312"/>
            <a:ext cx="18331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nect3">
            <a:extLst>
              <a:ext uri="{FF2B5EF4-FFF2-40B4-BE49-F238E27FC236}">
                <a16:creationId xmlns:a16="http://schemas.microsoft.com/office/drawing/2014/main" id="{B240D93E-985A-4FB5-9103-A02A8C4F3A90}"/>
              </a:ext>
            </a:extLst>
          </p:cNvPr>
          <p:cNvSpPr txBox="1"/>
          <p:nvPr/>
        </p:nvSpPr>
        <p:spPr>
          <a:xfrm>
            <a:off x="8100050" y="1992082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Connect</a:t>
            </a:r>
          </a:p>
        </p:txBody>
      </p:sp>
      <p:sp>
        <p:nvSpPr>
          <p:cNvPr id="39" name="CL3">
            <a:extLst>
              <a:ext uri="{FF2B5EF4-FFF2-40B4-BE49-F238E27FC236}">
                <a16:creationId xmlns:a16="http://schemas.microsoft.com/office/drawing/2014/main" id="{4E11554F-20F8-445E-875E-F3114D113C3D}"/>
              </a:ext>
            </a:extLst>
          </p:cNvPr>
          <p:cNvSpPr/>
          <p:nvPr/>
        </p:nvSpPr>
        <p:spPr>
          <a:xfrm>
            <a:off x="4491440" y="3145971"/>
            <a:ext cx="1330652" cy="3132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#3-KAT:5s</a:t>
            </a:r>
          </a:p>
        </p:txBody>
      </p:sp>
      <p:sp>
        <p:nvSpPr>
          <p:cNvPr id="32" name="3SubT1">
            <a:extLst>
              <a:ext uri="{FF2B5EF4-FFF2-40B4-BE49-F238E27FC236}">
                <a16:creationId xmlns:a16="http://schemas.microsoft.com/office/drawing/2014/main" id="{47E13736-8D44-49D1-8206-D69767C4CFAE}"/>
              </a:ext>
            </a:extLst>
          </p:cNvPr>
          <p:cNvSpPr txBox="1"/>
          <p:nvPr/>
        </p:nvSpPr>
        <p:spPr>
          <a:xfrm>
            <a:off x="9531994" y="2520331"/>
            <a:ext cx="77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Topic1</a:t>
            </a:r>
          </a:p>
        </p:txBody>
      </p:sp>
      <p:sp>
        <p:nvSpPr>
          <p:cNvPr id="34" name="3SubT3">
            <a:extLst>
              <a:ext uri="{FF2B5EF4-FFF2-40B4-BE49-F238E27FC236}">
                <a16:creationId xmlns:a16="http://schemas.microsoft.com/office/drawing/2014/main" id="{5D24AEBB-1573-4500-87D7-118EA659E84A}"/>
              </a:ext>
            </a:extLst>
          </p:cNvPr>
          <p:cNvSpPr txBox="1"/>
          <p:nvPr/>
        </p:nvSpPr>
        <p:spPr>
          <a:xfrm>
            <a:off x="9531993" y="2843460"/>
            <a:ext cx="77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Topic3</a:t>
            </a:r>
          </a:p>
        </p:txBody>
      </p:sp>
      <p:sp>
        <p:nvSpPr>
          <p:cNvPr id="30" name="&lt;-3-Sub">
            <a:extLst>
              <a:ext uri="{FF2B5EF4-FFF2-40B4-BE49-F238E27FC236}">
                <a16:creationId xmlns:a16="http://schemas.microsoft.com/office/drawing/2014/main" id="{09764B57-FB3C-4A16-A151-C5807851589C}"/>
              </a:ext>
            </a:extLst>
          </p:cNvPr>
          <p:cNvSpPr/>
          <p:nvPr/>
        </p:nvSpPr>
        <p:spPr>
          <a:xfrm>
            <a:off x="7667001" y="2510172"/>
            <a:ext cx="1833153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Subscribe</a:t>
            </a:r>
          </a:p>
        </p:txBody>
      </p:sp>
      <p:sp>
        <p:nvSpPr>
          <p:cNvPr id="51" name="Sub3-T1T3">
            <a:extLst>
              <a:ext uri="{FF2B5EF4-FFF2-40B4-BE49-F238E27FC236}">
                <a16:creationId xmlns:a16="http://schemas.microsoft.com/office/drawing/2014/main" id="{73F43B5B-99FC-47B5-BE69-92FB5395C1A4}"/>
              </a:ext>
            </a:extLst>
          </p:cNvPr>
          <p:cNvSpPr/>
          <p:nvPr/>
        </p:nvSpPr>
        <p:spPr>
          <a:xfrm>
            <a:off x="6065492" y="3805323"/>
            <a:ext cx="1601509" cy="3132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#3: T1, T3</a:t>
            </a:r>
          </a:p>
        </p:txBody>
      </p:sp>
      <p:sp>
        <p:nvSpPr>
          <p:cNvPr id="52" name="-(T1ExistRet)">
            <a:extLst>
              <a:ext uri="{FF2B5EF4-FFF2-40B4-BE49-F238E27FC236}">
                <a16:creationId xmlns:a16="http://schemas.microsoft.com/office/drawing/2014/main" id="{D0697D5B-5CF5-4BE3-8BA8-E6AC5E8DFB1C}"/>
              </a:ext>
            </a:extLst>
          </p:cNvPr>
          <p:cNvSpPr/>
          <p:nvPr/>
        </p:nvSpPr>
        <p:spPr>
          <a:xfrm>
            <a:off x="3361747" y="4588517"/>
            <a:ext cx="1561019" cy="612648"/>
          </a:xfrm>
          <a:prstGeom prst="wedgeRoundRectCallout">
            <a:avLst>
              <a:gd name="adj1" fmla="val 41977"/>
              <a:gd name="adj2" fmla="val -13828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Topic1 exists &amp; is retained</a:t>
            </a:r>
          </a:p>
        </p:txBody>
      </p:sp>
      <p:sp>
        <p:nvSpPr>
          <p:cNvPr id="53" name="3-T1data">
            <a:extLst>
              <a:ext uri="{FF2B5EF4-FFF2-40B4-BE49-F238E27FC236}">
                <a16:creationId xmlns:a16="http://schemas.microsoft.com/office/drawing/2014/main" id="{F56119F0-F209-4459-BEEC-33BD49F235B1}"/>
              </a:ext>
            </a:extLst>
          </p:cNvPr>
          <p:cNvSpPr/>
          <p:nvPr/>
        </p:nvSpPr>
        <p:spPr>
          <a:xfrm>
            <a:off x="10233023" y="2573177"/>
            <a:ext cx="1240520" cy="31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(data)</a:t>
            </a:r>
          </a:p>
        </p:txBody>
      </p:sp>
      <p:sp>
        <p:nvSpPr>
          <p:cNvPr id="54" name="-(BrokerT1-3)">
            <a:extLst>
              <a:ext uri="{FF2B5EF4-FFF2-40B4-BE49-F238E27FC236}">
                <a16:creationId xmlns:a16="http://schemas.microsoft.com/office/drawing/2014/main" id="{5D746618-4DB1-4293-883C-FAA36AD1E192}"/>
              </a:ext>
            </a:extLst>
          </p:cNvPr>
          <p:cNvSpPr/>
          <p:nvPr/>
        </p:nvSpPr>
        <p:spPr>
          <a:xfrm>
            <a:off x="10233023" y="1243784"/>
            <a:ext cx="1561019" cy="612648"/>
          </a:xfrm>
          <a:prstGeom prst="wedgeRoundRectCallout">
            <a:avLst>
              <a:gd name="adj1" fmla="val 11991"/>
              <a:gd name="adj2" fmla="val 1833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Broker sends Topic1 to #3</a:t>
            </a:r>
          </a:p>
        </p:txBody>
      </p:sp>
      <p:sp>
        <p:nvSpPr>
          <p:cNvPr id="55" name="-(T3notsent)">
            <a:extLst>
              <a:ext uri="{FF2B5EF4-FFF2-40B4-BE49-F238E27FC236}">
                <a16:creationId xmlns:a16="http://schemas.microsoft.com/office/drawing/2014/main" id="{90EB22D6-A983-4DA1-AE2B-5580A2C045E4}"/>
              </a:ext>
            </a:extLst>
          </p:cNvPr>
          <p:cNvSpPr/>
          <p:nvPr/>
        </p:nvSpPr>
        <p:spPr>
          <a:xfrm>
            <a:off x="5325832" y="4605077"/>
            <a:ext cx="1970314" cy="868764"/>
          </a:xfrm>
          <a:prstGeom prst="wedgeRoundRectCallout">
            <a:avLst>
              <a:gd name="adj1" fmla="val -56517"/>
              <a:gd name="adj2" fmla="val 11064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Topic3 not sent because it is LWT &amp; #1 is still alive</a:t>
            </a:r>
          </a:p>
        </p:txBody>
      </p:sp>
      <p:cxnSp>
        <p:nvCxnSpPr>
          <p:cNvPr id="22" name="&lt;-4-B">
            <a:extLst>
              <a:ext uri="{FF2B5EF4-FFF2-40B4-BE49-F238E27FC236}">
                <a16:creationId xmlns:a16="http://schemas.microsoft.com/office/drawing/2014/main" id="{57120DC0-D5CF-433C-AAE5-29171FC35CC0}"/>
              </a:ext>
            </a:extLst>
          </p:cNvPr>
          <p:cNvCxnSpPr/>
          <p:nvPr/>
        </p:nvCxnSpPr>
        <p:spPr>
          <a:xfrm flipH="1">
            <a:off x="7670074" y="5050969"/>
            <a:ext cx="18331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nect4">
            <a:extLst>
              <a:ext uri="{FF2B5EF4-FFF2-40B4-BE49-F238E27FC236}">
                <a16:creationId xmlns:a16="http://schemas.microsoft.com/office/drawing/2014/main" id="{7F221BAB-CC81-4EA0-9FC1-84878215340F}"/>
              </a:ext>
            </a:extLst>
          </p:cNvPr>
          <p:cNvSpPr txBox="1"/>
          <p:nvPr/>
        </p:nvSpPr>
        <p:spPr>
          <a:xfrm>
            <a:off x="8100050" y="470737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Connect</a:t>
            </a:r>
          </a:p>
        </p:txBody>
      </p:sp>
      <p:sp>
        <p:nvSpPr>
          <p:cNvPr id="33" name="4SubT1">
            <a:extLst>
              <a:ext uri="{FF2B5EF4-FFF2-40B4-BE49-F238E27FC236}">
                <a16:creationId xmlns:a16="http://schemas.microsoft.com/office/drawing/2014/main" id="{AE54609A-C81C-442D-9CFF-5F298D5554F9}"/>
              </a:ext>
            </a:extLst>
          </p:cNvPr>
          <p:cNvSpPr txBox="1"/>
          <p:nvPr/>
        </p:nvSpPr>
        <p:spPr>
          <a:xfrm>
            <a:off x="9531994" y="5239739"/>
            <a:ext cx="77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Topic1</a:t>
            </a:r>
          </a:p>
        </p:txBody>
      </p:sp>
      <p:sp>
        <p:nvSpPr>
          <p:cNvPr id="35" name="4SubT2">
            <a:extLst>
              <a:ext uri="{FF2B5EF4-FFF2-40B4-BE49-F238E27FC236}">
                <a16:creationId xmlns:a16="http://schemas.microsoft.com/office/drawing/2014/main" id="{C87B6CF7-FBC0-4040-B930-4751BF0EC409}"/>
              </a:ext>
            </a:extLst>
          </p:cNvPr>
          <p:cNvSpPr txBox="1"/>
          <p:nvPr/>
        </p:nvSpPr>
        <p:spPr>
          <a:xfrm>
            <a:off x="9519169" y="5518144"/>
            <a:ext cx="78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Topic2</a:t>
            </a:r>
          </a:p>
        </p:txBody>
      </p:sp>
      <p:sp>
        <p:nvSpPr>
          <p:cNvPr id="36" name="4Sub6">
            <a:extLst>
              <a:ext uri="{FF2B5EF4-FFF2-40B4-BE49-F238E27FC236}">
                <a16:creationId xmlns:a16="http://schemas.microsoft.com/office/drawing/2014/main" id="{C7E1D501-66DA-4DC5-9038-CEBCE9AB939B}"/>
              </a:ext>
            </a:extLst>
          </p:cNvPr>
          <p:cNvSpPr txBox="1"/>
          <p:nvPr/>
        </p:nvSpPr>
        <p:spPr>
          <a:xfrm>
            <a:off x="9531993" y="5808503"/>
            <a:ext cx="78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Topic6</a:t>
            </a:r>
          </a:p>
        </p:txBody>
      </p:sp>
      <p:sp>
        <p:nvSpPr>
          <p:cNvPr id="31" name="&lt;-4-Sub">
            <a:extLst>
              <a:ext uri="{FF2B5EF4-FFF2-40B4-BE49-F238E27FC236}">
                <a16:creationId xmlns:a16="http://schemas.microsoft.com/office/drawing/2014/main" id="{84F605BA-D70E-4E51-8F67-146D4013ECDF}"/>
              </a:ext>
            </a:extLst>
          </p:cNvPr>
          <p:cNvSpPr/>
          <p:nvPr/>
        </p:nvSpPr>
        <p:spPr>
          <a:xfrm>
            <a:off x="7675755" y="5190789"/>
            <a:ext cx="1833153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Subscribe</a:t>
            </a:r>
          </a:p>
        </p:txBody>
      </p:sp>
      <p:sp>
        <p:nvSpPr>
          <p:cNvPr id="56" name="Sub4-T1T2T6">
            <a:extLst>
              <a:ext uri="{FF2B5EF4-FFF2-40B4-BE49-F238E27FC236}">
                <a16:creationId xmlns:a16="http://schemas.microsoft.com/office/drawing/2014/main" id="{C89BE9E2-1D63-4B98-A4F2-9D875491CA3F}"/>
              </a:ext>
            </a:extLst>
          </p:cNvPr>
          <p:cNvSpPr/>
          <p:nvPr/>
        </p:nvSpPr>
        <p:spPr>
          <a:xfrm>
            <a:off x="6074246" y="4114926"/>
            <a:ext cx="1601509" cy="31322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#4: T1, T2, T6</a:t>
            </a:r>
          </a:p>
        </p:txBody>
      </p:sp>
      <p:sp>
        <p:nvSpPr>
          <p:cNvPr id="58" name="4-T1data">
            <a:extLst>
              <a:ext uri="{FF2B5EF4-FFF2-40B4-BE49-F238E27FC236}">
                <a16:creationId xmlns:a16="http://schemas.microsoft.com/office/drawing/2014/main" id="{0DF8ECAE-412C-4CE3-9BE6-B9BADB3D13C2}"/>
              </a:ext>
            </a:extLst>
          </p:cNvPr>
          <p:cNvSpPr/>
          <p:nvPr/>
        </p:nvSpPr>
        <p:spPr>
          <a:xfrm>
            <a:off x="10233023" y="5295203"/>
            <a:ext cx="1240520" cy="31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(data)</a:t>
            </a:r>
          </a:p>
        </p:txBody>
      </p:sp>
      <p:sp>
        <p:nvSpPr>
          <p:cNvPr id="57" name="-(BrokerT1-4)">
            <a:extLst>
              <a:ext uri="{FF2B5EF4-FFF2-40B4-BE49-F238E27FC236}">
                <a16:creationId xmlns:a16="http://schemas.microsoft.com/office/drawing/2014/main" id="{DC7172B2-C2C0-49D5-B73B-394FD2B372DE}"/>
              </a:ext>
            </a:extLst>
          </p:cNvPr>
          <p:cNvSpPr/>
          <p:nvPr/>
        </p:nvSpPr>
        <p:spPr>
          <a:xfrm>
            <a:off x="9707875" y="3952022"/>
            <a:ext cx="1561019" cy="612648"/>
          </a:xfrm>
          <a:prstGeom prst="wedgeRoundRectCallout">
            <a:avLst>
              <a:gd name="adj1" fmla="val 11991"/>
              <a:gd name="adj2" fmla="val 1833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Broker sends Topic1 to #4</a:t>
            </a:r>
          </a:p>
        </p:txBody>
      </p:sp>
      <p:sp>
        <p:nvSpPr>
          <p:cNvPr id="59" name="-(T2T6noexist)">
            <a:extLst>
              <a:ext uri="{FF2B5EF4-FFF2-40B4-BE49-F238E27FC236}">
                <a16:creationId xmlns:a16="http://schemas.microsoft.com/office/drawing/2014/main" id="{1BF0C313-4F83-48E0-87E0-F1FB7ABC0D11}"/>
              </a:ext>
            </a:extLst>
          </p:cNvPr>
          <p:cNvSpPr/>
          <p:nvPr/>
        </p:nvSpPr>
        <p:spPr>
          <a:xfrm>
            <a:off x="5812181" y="5062768"/>
            <a:ext cx="1833153" cy="612648"/>
          </a:xfrm>
          <a:prstGeom prst="wedgeRoundRectCallout">
            <a:avLst>
              <a:gd name="adj1" fmla="val -67235"/>
              <a:gd name="adj2" fmla="val -15427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Topic2 &amp; Topic6 do not exist</a:t>
            </a:r>
          </a:p>
        </p:txBody>
      </p:sp>
      <p:sp>
        <p:nvSpPr>
          <p:cNvPr id="40" name="CL4">
            <a:extLst>
              <a:ext uri="{FF2B5EF4-FFF2-40B4-BE49-F238E27FC236}">
                <a16:creationId xmlns:a16="http://schemas.microsoft.com/office/drawing/2014/main" id="{EFB1F304-D495-4B73-A3A3-C47B15D2F262}"/>
              </a:ext>
            </a:extLst>
          </p:cNvPr>
          <p:cNvSpPr/>
          <p:nvPr/>
        </p:nvSpPr>
        <p:spPr>
          <a:xfrm>
            <a:off x="6062432" y="2818515"/>
            <a:ext cx="1330652" cy="31322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#4-KAT:30s</a:t>
            </a:r>
          </a:p>
        </p:txBody>
      </p:sp>
      <p:sp>
        <p:nvSpPr>
          <p:cNvPr id="60" name="-(RepubT2)">
            <a:extLst>
              <a:ext uri="{FF2B5EF4-FFF2-40B4-BE49-F238E27FC236}">
                <a16:creationId xmlns:a16="http://schemas.microsoft.com/office/drawing/2014/main" id="{CA001AF4-86D1-4691-81D7-3036159B185E}"/>
              </a:ext>
            </a:extLst>
          </p:cNvPr>
          <p:cNvSpPr/>
          <p:nvPr/>
        </p:nvSpPr>
        <p:spPr>
          <a:xfrm>
            <a:off x="333783" y="4114926"/>
            <a:ext cx="2577872" cy="612648"/>
          </a:xfrm>
          <a:prstGeom prst="wedgeRoundRectCallout">
            <a:avLst>
              <a:gd name="adj1" fmla="val 15017"/>
              <a:gd name="adj2" fmla="val -20047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Topic2 data changes so Client publishes change</a:t>
            </a:r>
          </a:p>
        </p:txBody>
      </p:sp>
      <p:sp>
        <p:nvSpPr>
          <p:cNvPr id="61" name="-(3needsT2)">
            <a:extLst>
              <a:ext uri="{FF2B5EF4-FFF2-40B4-BE49-F238E27FC236}">
                <a16:creationId xmlns:a16="http://schemas.microsoft.com/office/drawing/2014/main" id="{65002C17-FA50-4ACB-8996-AD2F40FD6671}"/>
              </a:ext>
            </a:extLst>
          </p:cNvPr>
          <p:cNvSpPr/>
          <p:nvPr/>
        </p:nvSpPr>
        <p:spPr>
          <a:xfrm>
            <a:off x="5964581" y="5215168"/>
            <a:ext cx="1833153" cy="612648"/>
          </a:xfrm>
          <a:prstGeom prst="wedgeRoundRectCallout">
            <a:avLst>
              <a:gd name="adj1" fmla="val 9368"/>
              <a:gd name="adj2" fmla="val -18803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Client#4 needs Topic2</a:t>
            </a:r>
          </a:p>
        </p:txBody>
      </p:sp>
      <p:sp>
        <p:nvSpPr>
          <p:cNvPr id="62" name="4-T2data">
            <a:extLst>
              <a:ext uri="{FF2B5EF4-FFF2-40B4-BE49-F238E27FC236}">
                <a16:creationId xmlns:a16="http://schemas.microsoft.com/office/drawing/2014/main" id="{950696F7-5375-4739-BC69-C86AF9208B87}"/>
              </a:ext>
            </a:extLst>
          </p:cNvPr>
          <p:cNvSpPr/>
          <p:nvPr/>
        </p:nvSpPr>
        <p:spPr>
          <a:xfrm>
            <a:off x="10233023" y="5596993"/>
            <a:ext cx="1240520" cy="31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(data)</a:t>
            </a:r>
          </a:p>
        </p:txBody>
      </p:sp>
      <p:sp>
        <p:nvSpPr>
          <p:cNvPr id="63" name="-(BrokerT2-4)">
            <a:extLst>
              <a:ext uri="{FF2B5EF4-FFF2-40B4-BE49-F238E27FC236}">
                <a16:creationId xmlns:a16="http://schemas.microsoft.com/office/drawing/2014/main" id="{72BF1240-9685-4567-A72D-1E8EB7DD6B7B}"/>
              </a:ext>
            </a:extLst>
          </p:cNvPr>
          <p:cNvSpPr/>
          <p:nvPr/>
        </p:nvSpPr>
        <p:spPr>
          <a:xfrm>
            <a:off x="10072773" y="4224792"/>
            <a:ext cx="1561019" cy="612648"/>
          </a:xfrm>
          <a:prstGeom prst="wedgeRoundRectCallout">
            <a:avLst>
              <a:gd name="adj1" fmla="val 11991"/>
              <a:gd name="adj2" fmla="val 1833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Broker sends Topic2 to #4</a:t>
            </a:r>
          </a:p>
        </p:txBody>
      </p:sp>
      <p:sp>
        <p:nvSpPr>
          <p:cNvPr id="49" name="-(T2Delete)">
            <a:extLst>
              <a:ext uri="{FF2B5EF4-FFF2-40B4-BE49-F238E27FC236}">
                <a16:creationId xmlns:a16="http://schemas.microsoft.com/office/drawing/2014/main" id="{75975ABD-AB55-49C0-98C2-F3CDECD009AF}"/>
              </a:ext>
            </a:extLst>
          </p:cNvPr>
          <p:cNvSpPr/>
          <p:nvPr/>
        </p:nvSpPr>
        <p:spPr>
          <a:xfrm>
            <a:off x="7846375" y="3907364"/>
            <a:ext cx="1397740" cy="612648"/>
          </a:xfrm>
          <a:prstGeom prst="wedgeRoundRectCallout">
            <a:avLst>
              <a:gd name="adj1" fmla="val -186719"/>
              <a:gd name="adj2" fmla="val -14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Topic2 not retained</a:t>
            </a:r>
          </a:p>
        </p:txBody>
      </p:sp>
      <p:sp>
        <p:nvSpPr>
          <p:cNvPr id="50" name="-(T2Delete2)">
            <a:extLst>
              <a:ext uri="{FF2B5EF4-FFF2-40B4-BE49-F238E27FC236}">
                <a16:creationId xmlns:a16="http://schemas.microsoft.com/office/drawing/2014/main" id="{78DC58C3-9C25-48F2-ABA3-C2C16508FE97}"/>
              </a:ext>
            </a:extLst>
          </p:cNvPr>
          <p:cNvSpPr/>
          <p:nvPr/>
        </p:nvSpPr>
        <p:spPr>
          <a:xfrm>
            <a:off x="3032857" y="3682870"/>
            <a:ext cx="1397740" cy="612648"/>
          </a:xfrm>
          <a:prstGeom prst="wedgeRoundRectCallout">
            <a:avLst>
              <a:gd name="adj1" fmla="val -75349"/>
              <a:gd name="adj2" fmla="val -13650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Topic2 not retained</a:t>
            </a:r>
          </a:p>
        </p:txBody>
      </p:sp>
      <p:cxnSp>
        <p:nvCxnSpPr>
          <p:cNvPr id="18" name="-&gt;2-B">
            <a:extLst>
              <a:ext uri="{FF2B5EF4-FFF2-40B4-BE49-F238E27FC236}">
                <a16:creationId xmlns:a16="http://schemas.microsoft.com/office/drawing/2014/main" id="{9D194332-2121-40A8-A9C1-DA64DA0963E1}"/>
              </a:ext>
            </a:extLst>
          </p:cNvPr>
          <p:cNvCxnSpPr/>
          <p:nvPr/>
        </p:nvCxnSpPr>
        <p:spPr>
          <a:xfrm>
            <a:off x="2808502" y="5127174"/>
            <a:ext cx="1682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nect2">
            <a:extLst>
              <a:ext uri="{FF2B5EF4-FFF2-40B4-BE49-F238E27FC236}">
                <a16:creationId xmlns:a16="http://schemas.microsoft.com/office/drawing/2014/main" id="{D9FE278C-ABBA-4219-8FD5-AEBF3E91E25B}"/>
              </a:ext>
            </a:extLst>
          </p:cNvPr>
          <p:cNvSpPr txBox="1"/>
          <p:nvPr/>
        </p:nvSpPr>
        <p:spPr>
          <a:xfrm>
            <a:off x="3157688" y="476794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Connect</a:t>
            </a:r>
          </a:p>
        </p:txBody>
      </p:sp>
      <p:sp>
        <p:nvSpPr>
          <p:cNvPr id="38" name="CL2">
            <a:extLst>
              <a:ext uri="{FF2B5EF4-FFF2-40B4-BE49-F238E27FC236}">
                <a16:creationId xmlns:a16="http://schemas.microsoft.com/office/drawing/2014/main" id="{FC37A298-BDEE-4056-83AA-DB3D20B7971D}"/>
              </a:ext>
            </a:extLst>
          </p:cNvPr>
          <p:cNvSpPr/>
          <p:nvPr/>
        </p:nvSpPr>
        <p:spPr>
          <a:xfrm>
            <a:off x="6069172" y="3134957"/>
            <a:ext cx="1323912" cy="3132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#2-KAT:30s</a:t>
            </a:r>
          </a:p>
        </p:txBody>
      </p:sp>
      <p:sp>
        <p:nvSpPr>
          <p:cNvPr id="9" name="2-Topic4">
            <a:extLst>
              <a:ext uri="{FF2B5EF4-FFF2-40B4-BE49-F238E27FC236}">
                <a16:creationId xmlns:a16="http://schemas.microsoft.com/office/drawing/2014/main" id="{CAE6355A-6D1A-4356-9118-FFD268EA1EB4}"/>
              </a:ext>
            </a:extLst>
          </p:cNvPr>
          <p:cNvSpPr txBox="1"/>
          <p:nvPr/>
        </p:nvSpPr>
        <p:spPr>
          <a:xfrm>
            <a:off x="838199" y="5164489"/>
            <a:ext cx="197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Topic4 (data), R0</a:t>
            </a:r>
          </a:p>
        </p:txBody>
      </p:sp>
      <p:sp>
        <p:nvSpPr>
          <p:cNvPr id="10" name="2-Topic5">
            <a:extLst>
              <a:ext uri="{FF2B5EF4-FFF2-40B4-BE49-F238E27FC236}">
                <a16:creationId xmlns:a16="http://schemas.microsoft.com/office/drawing/2014/main" id="{6F437AF6-B89F-4653-BA65-F3ECE0C19949}"/>
              </a:ext>
            </a:extLst>
          </p:cNvPr>
          <p:cNvSpPr txBox="1"/>
          <p:nvPr/>
        </p:nvSpPr>
        <p:spPr>
          <a:xfrm>
            <a:off x="838195" y="5479205"/>
            <a:ext cx="197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Topic5 (data), R0</a:t>
            </a:r>
          </a:p>
        </p:txBody>
      </p:sp>
      <p:sp>
        <p:nvSpPr>
          <p:cNvPr id="11" name="2-Topic6">
            <a:extLst>
              <a:ext uri="{FF2B5EF4-FFF2-40B4-BE49-F238E27FC236}">
                <a16:creationId xmlns:a16="http://schemas.microsoft.com/office/drawing/2014/main" id="{BB844F88-9871-4AC4-9292-F0E0FC75C479}"/>
              </a:ext>
            </a:extLst>
          </p:cNvPr>
          <p:cNvSpPr txBox="1"/>
          <p:nvPr/>
        </p:nvSpPr>
        <p:spPr>
          <a:xfrm>
            <a:off x="838192" y="5844659"/>
            <a:ext cx="197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Topic6 (data), R0</a:t>
            </a:r>
          </a:p>
        </p:txBody>
      </p:sp>
      <p:sp>
        <p:nvSpPr>
          <p:cNvPr id="29" name="-&gt;2-Pub">
            <a:extLst>
              <a:ext uri="{FF2B5EF4-FFF2-40B4-BE49-F238E27FC236}">
                <a16:creationId xmlns:a16="http://schemas.microsoft.com/office/drawing/2014/main" id="{7F1697B9-E593-4585-91D8-43A84CDA3549}"/>
              </a:ext>
            </a:extLst>
          </p:cNvPr>
          <p:cNvSpPr/>
          <p:nvPr/>
        </p:nvSpPr>
        <p:spPr>
          <a:xfrm>
            <a:off x="2808498" y="5343949"/>
            <a:ext cx="1682938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Publish</a:t>
            </a:r>
          </a:p>
        </p:txBody>
      </p:sp>
      <p:sp>
        <p:nvSpPr>
          <p:cNvPr id="44" name="T4">
            <a:extLst>
              <a:ext uri="{FF2B5EF4-FFF2-40B4-BE49-F238E27FC236}">
                <a16:creationId xmlns:a16="http://schemas.microsoft.com/office/drawing/2014/main" id="{F5FBC580-5B32-4C55-9B84-586ADEF32FED}"/>
              </a:ext>
            </a:extLst>
          </p:cNvPr>
          <p:cNvSpPr/>
          <p:nvPr/>
        </p:nvSpPr>
        <p:spPr>
          <a:xfrm>
            <a:off x="4491437" y="4428146"/>
            <a:ext cx="1577127" cy="31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Topic4 (data)</a:t>
            </a:r>
          </a:p>
        </p:txBody>
      </p:sp>
      <p:sp>
        <p:nvSpPr>
          <p:cNvPr id="45" name="T5">
            <a:extLst>
              <a:ext uri="{FF2B5EF4-FFF2-40B4-BE49-F238E27FC236}">
                <a16:creationId xmlns:a16="http://schemas.microsoft.com/office/drawing/2014/main" id="{2CD7DB25-4B94-45BE-9C69-1EC7AE1F66AC}"/>
              </a:ext>
            </a:extLst>
          </p:cNvPr>
          <p:cNvSpPr/>
          <p:nvPr/>
        </p:nvSpPr>
        <p:spPr>
          <a:xfrm>
            <a:off x="4491438" y="4747495"/>
            <a:ext cx="1568380" cy="31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Topic5 (data)</a:t>
            </a:r>
          </a:p>
        </p:txBody>
      </p:sp>
      <p:sp>
        <p:nvSpPr>
          <p:cNvPr id="46" name="T6">
            <a:extLst>
              <a:ext uri="{FF2B5EF4-FFF2-40B4-BE49-F238E27FC236}">
                <a16:creationId xmlns:a16="http://schemas.microsoft.com/office/drawing/2014/main" id="{97B61F07-7D3E-46DE-9C20-FF654E57C5F4}"/>
              </a:ext>
            </a:extLst>
          </p:cNvPr>
          <p:cNvSpPr/>
          <p:nvPr/>
        </p:nvSpPr>
        <p:spPr>
          <a:xfrm>
            <a:off x="4491438" y="5060795"/>
            <a:ext cx="1549336" cy="31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Topic6 (data)</a:t>
            </a:r>
          </a:p>
        </p:txBody>
      </p:sp>
      <p:sp>
        <p:nvSpPr>
          <p:cNvPr id="64" name="4-T6data">
            <a:extLst>
              <a:ext uri="{FF2B5EF4-FFF2-40B4-BE49-F238E27FC236}">
                <a16:creationId xmlns:a16="http://schemas.microsoft.com/office/drawing/2014/main" id="{ADFCA2EB-4748-426F-BFBD-617A9C288C7D}"/>
              </a:ext>
            </a:extLst>
          </p:cNvPr>
          <p:cNvSpPr/>
          <p:nvPr/>
        </p:nvSpPr>
        <p:spPr>
          <a:xfrm>
            <a:off x="10233022" y="5899105"/>
            <a:ext cx="1240520" cy="31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(data)</a:t>
            </a:r>
          </a:p>
        </p:txBody>
      </p:sp>
      <p:sp>
        <p:nvSpPr>
          <p:cNvPr id="65" name="3-T3data">
            <a:extLst>
              <a:ext uri="{FF2B5EF4-FFF2-40B4-BE49-F238E27FC236}">
                <a16:creationId xmlns:a16="http://schemas.microsoft.com/office/drawing/2014/main" id="{3A7FEFAF-57FF-433F-8FF2-61AEAD312EAD}"/>
              </a:ext>
            </a:extLst>
          </p:cNvPr>
          <p:cNvSpPr/>
          <p:nvPr/>
        </p:nvSpPr>
        <p:spPr>
          <a:xfrm>
            <a:off x="10233022" y="2888142"/>
            <a:ext cx="1240520" cy="31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(data)</a:t>
            </a:r>
          </a:p>
        </p:txBody>
      </p:sp>
      <p:sp>
        <p:nvSpPr>
          <p:cNvPr id="66" name="-(3needsT6)">
            <a:extLst>
              <a:ext uri="{FF2B5EF4-FFF2-40B4-BE49-F238E27FC236}">
                <a16:creationId xmlns:a16="http://schemas.microsoft.com/office/drawing/2014/main" id="{3B814056-5E78-4080-A299-D37AA478AD19}"/>
              </a:ext>
            </a:extLst>
          </p:cNvPr>
          <p:cNvSpPr/>
          <p:nvPr/>
        </p:nvSpPr>
        <p:spPr>
          <a:xfrm>
            <a:off x="7730918" y="3099073"/>
            <a:ext cx="1469572" cy="644093"/>
          </a:xfrm>
          <a:prstGeom prst="wedgeRoundRectCallout">
            <a:avLst>
              <a:gd name="adj1" fmla="val -65277"/>
              <a:gd name="adj2" fmla="val 12334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Client#4 needs Topic6</a:t>
            </a:r>
          </a:p>
        </p:txBody>
      </p:sp>
      <p:sp>
        <p:nvSpPr>
          <p:cNvPr id="67" name="-(BsendsT6-4)">
            <a:extLst>
              <a:ext uri="{FF2B5EF4-FFF2-40B4-BE49-F238E27FC236}">
                <a16:creationId xmlns:a16="http://schemas.microsoft.com/office/drawing/2014/main" id="{96FF5BAB-24AA-486D-8EC9-AA5D978FD417}"/>
              </a:ext>
            </a:extLst>
          </p:cNvPr>
          <p:cNvSpPr/>
          <p:nvPr/>
        </p:nvSpPr>
        <p:spPr>
          <a:xfrm>
            <a:off x="10232273" y="4082436"/>
            <a:ext cx="1499511" cy="627413"/>
          </a:xfrm>
          <a:prstGeom prst="wedgeRoundRectCallout">
            <a:avLst>
              <a:gd name="adj1" fmla="val -31723"/>
              <a:gd name="adj2" fmla="val 25161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Broker sends Topic6 to #4</a:t>
            </a:r>
          </a:p>
        </p:txBody>
      </p:sp>
      <p:sp>
        <p:nvSpPr>
          <p:cNvPr id="68" name="-(T4-6not)">
            <a:extLst>
              <a:ext uri="{FF2B5EF4-FFF2-40B4-BE49-F238E27FC236}">
                <a16:creationId xmlns:a16="http://schemas.microsoft.com/office/drawing/2014/main" id="{C86A8822-6F07-4E58-9312-1840613954E2}"/>
              </a:ext>
            </a:extLst>
          </p:cNvPr>
          <p:cNvSpPr/>
          <p:nvPr/>
        </p:nvSpPr>
        <p:spPr>
          <a:xfrm>
            <a:off x="2980561" y="5692743"/>
            <a:ext cx="1892437" cy="673395"/>
          </a:xfrm>
          <a:prstGeom prst="wedgeRoundRectCallout">
            <a:avLst>
              <a:gd name="adj1" fmla="val -68001"/>
              <a:gd name="adj2" fmla="val -4904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Topic4, 5 &amp; 6 not retained</a:t>
            </a:r>
          </a:p>
        </p:txBody>
      </p:sp>
      <p:sp>
        <p:nvSpPr>
          <p:cNvPr id="69" name="-(C1disconnect)">
            <a:extLst>
              <a:ext uri="{FF2B5EF4-FFF2-40B4-BE49-F238E27FC236}">
                <a16:creationId xmlns:a16="http://schemas.microsoft.com/office/drawing/2014/main" id="{52870E09-DD21-4097-9549-F72849AF4E47}"/>
              </a:ext>
            </a:extLst>
          </p:cNvPr>
          <p:cNvSpPr/>
          <p:nvPr/>
        </p:nvSpPr>
        <p:spPr>
          <a:xfrm>
            <a:off x="2553631" y="3109254"/>
            <a:ext cx="1859377" cy="535636"/>
          </a:xfrm>
          <a:prstGeom prst="wedgeRoundRectCallout">
            <a:avLst>
              <a:gd name="adj1" fmla="val 18242"/>
              <a:gd name="adj2" fmla="val -18627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Client #1 is abruptly cut off!</a:t>
            </a:r>
          </a:p>
        </p:txBody>
      </p:sp>
      <p:sp>
        <p:nvSpPr>
          <p:cNvPr id="70" name="-(LWTsent)">
            <a:extLst>
              <a:ext uri="{FF2B5EF4-FFF2-40B4-BE49-F238E27FC236}">
                <a16:creationId xmlns:a16="http://schemas.microsoft.com/office/drawing/2014/main" id="{85040EF9-72B9-4141-A157-49CC2F95EFB4}"/>
              </a:ext>
            </a:extLst>
          </p:cNvPr>
          <p:cNvSpPr/>
          <p:nvPr/>
        </p:nvSpPr>
        <p:spPr>
          <a:xfrm>
            <a:off x="9446474" y="1298126"/>
            <a:ext cx="1406808" cy="612649"/>
          </a:xfrm>
          <a:prstGeom prst="wedgeRoundRectCallout">
            <a:avLst>
              <a:gd name="adj1" fmla="val 21733"/>
              <a:gd name="adj2" fmla="val 23176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LWT sent to Client #3</a:t>
            </a:r>
          </a:p>
        </p:txBody>
      </p:sp>
      <p:sp>
        <p:nvSpPr>
          <p:cNvPr id="71" name="-(T3retained)">
            <a:extLst>
              <a:ext uri="{FF2B5EF4-FFF2-40B4-BE49-F238E27FC236}">
                <a16:creationId xmlns:a16="http://schemas.microsoft.com/office/drawing/2014/main" id="{A8C7BA5F-2986-438F-85D2-55932F512738}"/>
              </a:ext>
            </a:extLst>
          </p:cNvPr>
          <p:cNvSpPr/>
          <p:nvPr/>
        </p:nvSpPr>
        <p:spPr>
          <a:xfrm>
            <a:off x="4761068" y="4995665"/>
            <a:ext cx="1225050" cy="598107"/>
          </a:xfrm>
          <a:prstGeom prst="wedgeRoundRectCallout">
            <a:avLst>
              <a:gd name="adj1" fmla="val -19944"/>
              <a:gd name="adj2" fmla="val 1225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Topic3 is retained</a:t>
            </a:r>
          </a:p>
        </p:txBody>
      </p:sp>
      <p:sp>
        <p:nvSpPr>
          <p:cNvPr id="72" name="-(T3retained2)">
            <a:extLst>
              <a:ext uri="{FF2B5EF4-FFF2-40B4-BE49-F238E27FC236}">
                <a16:creationId xmlns:a16="http://schemas.microsoft.com/office/drawing/2014/main" id="{40A54712-A3B7-44B5-B3CB-07ECD6EF2459}"/>
              </a:ext>
            </a:extLst>
          </p:cNvPr>
          <p:cNvSpPr/>
          <p:nvPr/>
        </p:nvSpPr>
        <p:spPr>
          <a:xfrm>
            <a:off x="2812950" y="3035152"/>
            <a:ext cx="1225050" cy="598107"/>
          </a:xfrm>
          <a:prstGeom prst="wedgeRoundRectCallout">
            <a:avLst>
              <a:gd name="adj1" fmla="val -67039"/>
              <a:gd name="adj2" fmla="val 6250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Topic3 is retained</a:t>
            </a:r>
          </a:p>
        </p:txBody>
      </p:sp>
      <p:sp>
        <p:nvSpPr>
          <p:cNvPr id="73" name="NOTE">
            <a:extLst>
              <a:ext uri="{FF2B5EF4-FFF2-40B4-BE49-F238E27FC236}">
                <a16:creationId xmlns:a16="http://schemas.microsoft.com/office/drawing/2014/main" id="{A7770EC8-9DA8-44E7-B534-3724259949BE}"/>
              </a:ext>
            </a:extLst>
          </p:cNvPr>
          <p:cNvSpPr txBox="1"/>
          <p:nvPr/>
        </p:nvSpPr>
        <p:spPr>
          <a:xfrm>
            <a:off x="3162970" y="3166740"/>
            <a:ext cx="6283504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If Client #1 had disconnected in a normal way: 1. Broker deletes LWT (Topic3)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2. Broker does not send Topic3 to anyone</a:t>
            </a:r>
          </a:p>
        </p:txBody>
      </p:sp>
      <p:sp>
        <p:nvSpPr>
          <p:cNvPr id="74" name="-&gt;(data1)">
            <a:extLst>
              <a:ext uri="{FF2B5EF4-FFF2-40B4-BE49-F238E27FC236}">
                <a16:creationId xmlns:a16="http://schemas.microsoft.com/office/drawing/2014/main" id="{A9AEEF2A-3F04-490F-9E38-6BCCF46ACD2C}"/>
              </a:ext>
            </a:extLst>
          </p:cNvPr>
          <p:cNvSpPr/>
          <p:nvPr/>
        </p:nvSpPr>
        <p:spPr>
          <a:xfrm>
            <a:off x="7673148" y="2525315"/>
            <a:ext cx="1827006" cy="485775"/>
          </a:xfrm>
          <a:prstGeom prst="rightArrow">
            <a:avLst/>
          </a:prstGeom>
          <a:solidFill>
            <a:srgbClr val="1CAD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(data)</a:t>
            </a:r>
          </a:p>
        </p:txBody>
      </p:sp>
      <p:sp>
        <p:nvSpPr>
          <p:cNvPr id="75" name="-&gt;(data2)">
            <a:extLst>
              <a:ext uri="{FF2B5EF4-FFF2-40B4-BE49-F238E27FC236}">
                <a16:creationId xmlns:a16="http://schemas.microsoft.com/office/drawing/2014/main" id="{A0360F02-D198-4F45-B5A7-A66F85EC1D06}"/>
              </a:ext>
            </a:extLst>
          </p:cNvPr>
          <p:cNvSpPr/>
          <p:nvPr/>
        </p:nvSpPr>
        <p:spPr>
          <a:xfrm>
            <a:off x="7687342" y="5190789"/>
            <a:ext cx="1827006" cy="485775"/>
          </a:xfrm>
          <a:prstGeom prst="rightArrow">
            <a:avLst/>
          </a:prstGeom>
          <a:solidFill>
            <a:srgbClr val="1CAD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(data)</a:t>
            </a:r>
          </a:p>
        </p:txBody>
      </p:sp>
    </p:spTree>
    <p:extLst>
      <p:ext uri="{BB962C8B-B14F-4D97-AF65-F5344CB8AC3E}">
        <p14:creationId xmlns:p14="http://schemas.microsoft.com/office/powerpoint/2010/main" val="27004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500"/>
                            </p:stCondLst>
                            <p:childTnLst>
                              <p:par>
                                <p:cTn id="298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00"/>
                            </p:stCondLst>
                            <p:childTnLst>
                              <p:par>
                                <p:cTn id="3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00"/>
                            </p:stCondLst>
                            <p:childTnLst>
                              <p:par>
                                <p:cTn id="3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500"/>
                            </p:stCondLst>
                            <p:childTnLst>
                              <p:par>
                                <p:cTn id="3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500"/>
                            </p:stCondLst>
                            <p:childTnLst>
                              <p:par>
                                <p:cTn id="386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00"/>
                            </p:stCondLst>
                            <p:childTnLst>
                              <p:par>
                                <p:cTn id="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500"/>
                            </p:stCondLst>
                            <p:childTnLst>
                              <p:par>
                                <p:cTn id="394" presetID="22" presetClass="exit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500"/>
                            </p:stCondLst>
                            <p:childTnLst>
                              <p:par>
                                <p:cTn id="452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7" grpId="0"/>
      <p:bldP spid="8" grpId="0"/>
      <p:bldP spid="14" grpId="0"/>
      <p:bldP spid="17" grpId="0"/>
      <p:bldP spid="17" grpId="1"/>
      <p:bldP spid="25" grpId="0" animBg="1"/>
      <p:bldP spid="37" grpId="0" animBg="1"/>
      <p:bldP spid="26" grpId="0" animBg="1"/>
      <p:bldP spid="26" grpId="1" animBg="1"/>
      <p:bldP spid="26" grpId="2" animBg="1"/>
      <p:bldP spid="26" grpId="3" animBg="1"/>
      <p:bldP spid="27" grpId="0" animBg="1"/>
      <p:bldP spid="41" grpId="0" animBg="1"/>
      <p:bldP spid="42" grpId="0" animBg="1"/>
      <p:bldP spid="42" grpId="1" animBg="1"/>
      <p:bldP spid="42" grpId="2" animBg="1"/>
      <p:bldP spid="42" grpId="3" animBg="1"/>
      <p:bldP spid="28" grpId="0" animBg="1"/>
      <p:bldP spid="43" grpId="0" animBg="1"/>
      <p:bldP spid="47" grpId="0" animBg="1"/>
      <p:bldP spid="48" grpId="0" animBg="1"/>
      <p:bldP spid="48" grpId="1" animBg="1"/>
      <p:bldP spid="23" grpId="0"/>
      <p:bldP spid="39" grpId="0" animBg="1"/>
      <p:bldP spid="32" grpId="0"/>
      <p:bldP spid="34" grpId="0"/>
      <p:bldP spid="30" grpId="0" animBg="1"/>
      <p:bldP spid="30" grpId="1" animBg="1"/>
      <p:bldP spid="51" grpId="0" animBg="1"/>
      <p:bldP spid="52" grpId="0" animBg="1"/>
      <p:bldP spid="52" grpId="1" animBg="1"/>
      <p:bldP spid="52" grpId="2" animBg="1"/>
      <p:bldP spid="52" grpId="3" animBg="1"/>
      <p:bldP spid="53" grpId="0" animBg="1"/>
      <p:bldP spid="54" grpId="0" animBg="1"/>
      <p:bldP spid="54" grpId="1" animBg="1"/>
      <p:bldP spid="55" grpId="0" animBg="1"/>
      <p:bldP spid="55" grpId="1" animBg="1"/>
      <p:bldP spid="24" grpId="0"/>
      <p:bldP spid="33" grpId="0"/>
      <p:bldP spid="35" grpId="0"/>
      <p:bldP spid="36" grpId="0"/>
      <p:bldP spid="31" grpId="0" animBg="1"/>
      <p:bldP spid="31" grpId="1" animBg="1"/>
      <p:bldP spid="56" grpId="0" animBg="1"/>
      <p:bldP spid="58" grpId="0" animBg="1"/>
      <p:bldP spid="57" grpId="0" animBg="1"/>
      <p:bldP spid="57" grpId="1" animBg="1"/>
      <p:bldP spid="59" grpId="0" animBg="1"/>
      <p:bldP spid="59" grpId="1" animBg="1"/>
      <p:bldP spid="40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63" grpId="1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19" grpId="0"/>
      <p:bldP spid="38" grpId="0" animBg="1"/>
      <p:bldP spid="9" grpId="0"/>
      <p:bldP spid="10" grpId="0"/>
      <p:bldP spid="11" grpId="0"/>
      <p:bldP spid="29" grpId="0" animBg="1"/>
      <p:bldP spid="29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64" grpId="0" animBg="1"/>
      <p:bldP spid="65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4" grpId="2" animBg="1"/>
      <p:bldP spid="74" grpId="3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9D60-B25E-4BEB-A8E8-12C7B22D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MQTT in BRX (Configuration)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29AB-57D5-4DBC-877C-D861AC22A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19943"/>
            <a:ext cx="9872871" cy="47788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Must create MQTT Client Device</a:t>
            </a:r>
          </a:p>
          <a:p>
            <a:r>
              <a:rPr lang="en-US" u="sng" dirty="0"/>
              <a:t>Device Name</a:t>
            </a:r>
          </a:p>
          <a:p>
            <a:pPr lvl="1"/>
            <a:r>
              <a:rPr lang="en-US" dirty="0"/>
              <a:t>Referenced by the </a:t>
            </a:r>
            <a:r>
              <a:rPr lang="en-US" b="1" dirty="0">
                <a:solidFill>
                  <a:srgbClr val="00B050"/>
                </a:solidFill>
              </a:rPr>
              <a:t>MQTTPUB</a:t>
            </a:r>
            <a:r>
              <a:rPr lang="en-US" dirty="0"/>
              <a:t> &amp;</a:t>
            </a:r>
            <a:br>
              <a:rPr lang="en-US" dirty="0"/>
            </a:br>
            <a:r>
              <a:rPr lang="en-US" b="1" dirty="0">
                <a:solidFill>
                  <a:srgbClr val="00B050"/>
                </a:solidFill>
              </a:rPr>
              <a:t>MQTTSUB</a:t>
            </a:r>
            <a:r>
              <a:rPr lang="en-US" dirty="0"/>
              <a:t> instructions</a:t>
            </a:r>
          </a:p>
          <a:p>
            <a:r>
              <a:rPr lang="en-US" dirty="0"/>
              <a:t>MQTT Server Address</a:t>
            </a:r>
          </a:p>
          <a:p>
            <a:pPr lvl="1"/>
            <a:r>
              <a:rPr lang="en-US" u="sng" dirty="0"/>
              <a:t>Use Server Name</a:t>
            </a:r>
          </a:p>
          <a:p>
            <a:pPr lvl="2"/>
            <a:r>
              <a:rPr lang="en-US" dirty="0"/>
              <a:t>URL of Broker; will be resolved when  </a:t>
            </a:r>
            <a:br>
              <a:rPr lang="en-US" dirty="0"/>
            </a:br>
            <a:r>
              <a:rPr lang="en-US" dirty="0"/>
              <a:t>instructions are executed</a:t>
            </a:r>
          </a:p>
          <a:p>
            <a:pPr lvl="1"/>
            <a:r>
              <a:rPr lang="en-US" u="sng" dirty="0"/>
              <a:t>Use IP Address</a:t>
            </a:r>
          </a:p>
          <a:p>
            <a:pPr lvl="2"/>
            <a:r>
              <a:rPr lang="en-US" dirty="0"/>
              <a:t>IP address of Broker</a:t>
            </a:r>
          </a:p>
          <a:p>
            <a:r>
              <a:rPr lang="en-US" dirty="0"/>
              <a:t>Other Settings</a:t>
            </a:r>
          </a:p>
          <a:p>
            <a:pPr lvl="1"/>
            <a:r>
              <a:rPr lang="en-US" u="sng" dirty="0"/>
              <a:t>Server Port</a:t>
            </a:r>
          </a:p>
          <a:p>
            <a:pPr lvl="2"/>
            <a:r>
              <a:rPr lang="en-US" dirty="0"/>
              <a:t>1883 (MQTT default)</a:t>
            </a:r>
          </a:p>
          <a:p>
            <a:pPr lvl="1"/>
            <a:r>
              <a:rPr lang="en-US" u="sng" dirty="0" err="1"/>
              <a:t>Comm</a:t>
            </a:r>
            <a:r>
              <a:rPr lang="en-US" u="sng" dirty="0"/>
              <a:t> Timeout</a:t>
            </a:r>
          </a:p>
          <a:p>
            <a:pPr lvl="2"/>
            <a:r>
              <a:rPr lang="en-US" dirty="0"/>
              <a:t>How long Device will wait for response from Broker before an error</a:t>
            </a:r>
            <a:endParaRPr lang="en-US" u="sng" dirty="0"/>
          </a:p>
          <a:p>
            <a:pPr lvl="1"/>
            <a:r>
              <a:rPr lang="en-US" u="sng" dirty="0"/>
              <a:t>Session Keep Alive</a:t>
            </a:r>
          </a:p>
          <a:p>
            <a:pPr lvl="2"/>
            <a:r>
              <a:rPr lang="en-US" dirty="0"/>
              <a:t>Client tells Broker this time upon connection</a:t>
            </a:r>
          </a:p>
          <a:p>
            <a:pPr lvl="2"/>
            <a:r>
              <a:rPr lang="en-US" dirty="0"/>
              <a:t>If Client doesn’t talk to Broker in this time period, Broker will ping him to make sure he’s still there.</a:t>
            </a:r>
          </a:p>
          <a:p>
            <a:endParaRPr lang="en-US" dirty="0"/>
          </a:p>
        </p:txBody>
      </p:sp>
      <p:pic>
        <p:nvPicPr>
          <p:cNvPr id="4" name="[NewDevice]">
            <a:extLst>
              <a:ext uri="{FF2B5EF4-FFF2-40B4-BE49-F238E27FC236}">
                <a16:creationId xmlns:a16="http://schemas.microsoft.com/office/drawing/2014/main" id="{23D58953-9750-4E67-A4A9-CEC455E21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35" y="2404382"/>
            <a:ext cx="5334000" cy="2962275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5" name="[ClientSettings]">
            <a:extLst>
              <a:ext uri="{FF2B5EF4-FFF2-40B4-BE49-F238E27FC236}">
                <a16:creationId xmlns:a16="http://schemas.microsoft.com/office/drawing/2014/main" id="{DD53AAD9-3FA9-4E7E-A311-E180089EC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13" y="1854077"/>
            <a:ext cx="6540916" cy="3512580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9D60-B25E-4BEB-A8E8-12C7B22D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MQTT in BRX (Configuration)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29AB-57D5-4DBC-877C-D861AC22A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19943"/>
            <a:ext cx="9872871" cy="4778828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Enable Account Authentication</a:t>
            </a:r>
          </a:p>
          <a:p>
            <a:pPr lvl="1"/>
            <a:r>
              <a:rPr lang="en-US" dirty="0"/>
              <a:t>Some MQTT Brokers require</a:t>
            </a:r>
            <a:br>
              <a:rPr lang="en-US" dirty="0"/>
            </a:br>
            <a:r>
              <a:rPr lang="en-US" dirty="0"/>
              <a:t>authentication with </a:t>
            </a:r>
            <a:r>
              <a:rPr lang="en-US" i="1" u="sng" dirty="0"/>
              <a:t>Username</a:t>
            </a:r>
            <a:br>
              <a:rPr lang="en-US" dirty="0"/>
            </a:br>
            <a:r>
              <a:rPr lang="en-US" dirty="0"/>
              <a:t>&amp; </a:t>
            </a:r>
            <a:r>
              <a:rPr lang="en-US" i="1" u="sng" dirty="0"/>
              <a:t>Password</a:t>
            </a:r>
            <a:endParaRPr lang="en-US" u="sng" dirty="0"/>
          </a:p>
          <a:p>
            <a:r>
              <a:rPr lang="en-US" u="sng" dirty="0"/>
              <a:t>Enable Will</a:t>
            </a:r>
          </a:p>
          <a:p>
            <a:pPr lvl="1"/>
            <a:r>
              <a:rPr lang="en-US" dirty="0"/>
              <a:t>If Client is “ungracefully</a:t>
            </a:r>
            <a:br>
              <a:rPr lang="en-US" dirty="0"/>
            </a:br>
            <a:r>
              <a:rPr lang="en-US" dirty="0"/>
              <a:t>disconnected” from Broker, </a:t>
            </a:r>
            <a:br>
              <a:rPr lang="en-US" dirty="0"/>
            </a:br>
            <a:r>
              <a:rPr lang="en-US" dirty="0"/>
              <a:t>Broker will send this Topic to </a:t>
            </a:r>
            <a:br>
              <a:rPr lang="en-US" dirty="0"/>
            </a:br>
            <a:r>
              <a:rPr lang="en-US" dirty="0"/>
              <a:t>any Client that has subscribed</a:t>
            </a:r>
            <a:br>
              <a:rPr lang="en-US" dirty="0"/>
            </a:br>
            <a:r>
              <a:rPr lang="en-US" dirty="0"/>
              <a:t>to it</a:t>
            </a:r>
          </a:p>
          <a:p>
            <a:pPr lvl="1"/>
            <a:r>
              <a:rPr lang="en-US" u="sng" dirty="0"/>
              <a:t>Topic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Text name of Topic of Last Will &amp;</a:t>
            </a:r>
            <a:br>
              <a:rPr lang="en-US" dirty="0"/>
            </a:br>
            <a:r>
              <a:rPr lang="en-US" dirty="0"/>
              <a:t>Testament</a:t>
            </a:r>
          </a:p>
          <a:p>
            <a:pPr lvl="1"/>
            <a:r>
              <a:rPr lang="en-US" u="sng" dirty="0"/>
              <a:t>Payload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Text of the data of the Last Will &amp; </a:t>
            </a:r>
            <a:br>
              <a:rPr lang="en-US" dirty="0"/>
            </a:br>
            <a:r>
              <a:rPr lang="en-US" dirty="0"/>
              <a:t>Testament</a:t>
            </a:r>
          </a:p>
          <a:p>
            <a:pPr lvl="1"/>
            <a:r>
              <a:rPr lang="en-US" u="sng" dirty="0"/>
              <a:t>Retain Topic</a:t>
            </a:r>
          </a:p>
          <a:p>
            <a:pPr lvl="2"/>
            <a:r>
              <a:rPr lang="en-US" dirty="0"/>
              <a:t>If this is checked, and this Client is “ungracefully disconnected,” Broker will hold this value and send it to any other Client who subscribes to the Topic in the future</a:t>
            </a:r>
          </a:p>
          <a:p>
            <a:pPr lvl="2"/>
            <a:endParaRPr lang="en-US" dirty="0"/>
          </a:p>
        </p:txBody>
      </p:sp>
      <p:pic>
        <p:nvPicPr>
          <p:cNvPr id="5" name="[ClientSettings]">
            <a:extLst>
              <a:ext uri="{FF2B5EF4-FFF2-40B4-BE49-F238E27FC236}">
                <a16:creationId xmlns:a16="http://schemas.microsoft.com/office/drawing/2014/main" id="{DD53AAD9-3FA9-4E7E-A311-E180089E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3" y="1854077"/>
            <a:ext cx="6540916" cy="3512580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38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9D60-B25E-4BEB-A8E8-12C7B22D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MQTTPUB</a:t>
            </a:r>
            <a:r>
              <a:rPr lang="en-US" dirty="0"/>
              <a:t> “IoT Publish MQTT Topics”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29AB-57D5-4DBC-877C-D861AC22A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19943"/>
            <a:ext cx="9872871" cy="47788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MQTTPUB</a:t>
            </a:r>
            <a:r>
              <a:rPr lang="en-US" dirty="0"/>
              <a:t> “IoT Publish MQTT Topics”</a:t>
            </a:r>
          </a:p>
          <a:p>
            <a:r>
              <a:rPr lang="en-US" u="sng" dirty="0"/>
              <a:t>MQTT Client Device</a:t>
            </a:r>
          </a:p>
          <a:p>
            <a:pPr lvl="1"/>
            <a:r>
              <a:rPr lang="en-US" dirty="0"/>
              <a:t>MQTT Device name you just created</a:t>
            </a:r>
          </a:p>
          <a:p>
            <a:pPr lvl="1"/>
            <a:r>
              <a:rPr lang="en-US" dirty="0"/>
              <a:t>Enable</a:t>
            </a:r>
          </a:p>
          <a:p>
            <a:pPr lvl="2"/>
            <a:r>
              <a:rPr lang="en-US" u="sng" dirty="0"/>
              <a:t>Once on Leading Edge</a:t>
            </a:r>
            <a:endParaRPr lang="en-US" dirty="0"/>
          </a:p>
          <a:p>
            <a:pPr lvl="3"/>
            <a:r>
              <a:rPr lang="en-US" dirty="0"/>
              <a:t>Makes TCP connection to Broker</a:t>
            </a:r>
          </a:p>
          <a:p>
            <a:pPr lvl="3"/>
            <a:r>
              <a:rPr lang="en-US" dirty="0"/>
              <a:t>Publishes listed Topics</a:t>
            </a:r>
          </a:p>
          <a:p>
            <a:pPr lvl="3"/>
            <a:r>
              <a:rPr lang="en-US" dirty="0"/>
              <a:t>Disconnects from Broker</a:t>
            </a:r>
          </a:p>
          <a:p>
            <a:pPr lvl="2"/>
            <a:r>
              <a:rPr lang="en-US" u="sng" dirty="0"/>
              <a:t>Continuous on Power Flow at Interval</a:t>
            </a:r>
          </a:p>
          <a:p>
            <a:pPr lvl="3"/>
            <a:r>
              <a:rPr lang="en-US" u="sng" dirty="0"/>
              <a:t>Constant</a:t>
            </a:r>
            <a:r>
              <a:rPr lang="en-US" dirty="0"/>
              <a:t> or </a:t>
            </a:r>
            <a:r>
              <a:rPr lang="en-US" u="sng" dirty="0"/>
              <a:t>Variable</a:t>
            </a:r>
          </a:p>
          <a:p>
            <a:pPr lvl="4"/>
            <a:r>
              <a:rPr lang="en-US" dirty="0"/>
              <a:t>Every interval, instruction scans list &amp;</a:t>
            </a:r>
            <a:br>
              <a:rPr lang="en-US" dirty="0"/>
            </a:br>
            <a:r>
              <a:rPr lang="en-US" dirty="0"/>
              <a:t>does what each Topic’s Publish rule states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3E61EE-0778-49D3-AFF6-B1D10997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443" y="1677625"/>
            <a:ext cx="5689081" cy="4778828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1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9D60-B25E-4BEB-A8E8-12C7B22D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MQTTPUB</a:t>
            </a:r>
            <a:r>
              <a:rPr lang="en-US" dirty="0"/>
              <a:t> “IoT Publish MQTT Topics”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29AB-57D5-4DBC-877C-D861AC22A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19943"/>
            <a:ext cx="4988443" cy="4778828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/>
              <a:t>Optional Topic Prefix</a:t>
            </a:r>
          </a:p>
          <a:p>
            <a:pPr lvl="1"/>
            <a:r>
              <a:rPr lang="en-US" dirty="0"/>
              <a:t>Prepended text for all Topics in list</a:t>
            </a:r>
          </a:p>
          <a:p>
            <a:r>
              <a:rPr lang="en-US" b="1" dirty="0"/>
              <a:t>Topic List</a:t>
            </a:r>
          </a:p>
          <a:p>
            <a:pPr lvl="1"/>
            <a:r>
              <a:rPr lang="en-US" dirty="0"/>
              <a:t>Up to 50 Topics to publish</a:t>
            </a:r>
          </a:p>
          <a:p>
            <a:pPr lvl="1"/>
            <a:r>
              <a:rPr lang="en-US" dirty="0"/>
              <a:t>When instruction is executed each Topic in list is published according to </a:t>
            </a:r>
            <a:r>
              <a:rPr lang="en-US" b="1" dirty="0"/>
              <a:t>Publish Interval Setting </a:t>
            </a:r>
            <a:r>
              <a:rPr lang="en-US" dirty="0"/>
              <a:t>rule </a:t>
            </a:r>
          </a:p>
          <a:p>
            <a:pPr lvl="1"/>
            <a:r>
              <a:rPr lang="en-US" b="1" dirty="0"/>
              <a:t>Topic</a:t>
            </a:r>
          </a:p>
          <a:p>
            <a:pPr lvl="2"/>
            <a:r>
              <a:rPr lang="en-US" u="sng" dirty="0"/>
              <a:t>Use common Optional Topic Prefix</a:t>
            </a:r>
            <a:r>
              <a:rPr lang="en-US" dirty="0"/>
              <a:t> – check to use the prepended text</a:t>
            </a:r>
          </a:p>
          <a:p>
            <a:pPr lvl="2"/>
            <a:r>
              <a:rPr lang="en-US" dirty="0"/>
              <a:t>Enter a name for a Topic that makes sense to you</a:t>
            </a:r>
          </a:p>
          <a:p>
            <a:pPr lvl="1"/>
            <a:r>
              <a:rPr lang="en-US" u="sng" dirty="0"/>
              <a:t>Payload</a:t>
            </a:r>
            <a:r>
              <a:rPr lang="en-US" dirty="0"/>
              <a:t> - Enter the string element or a literal string in quotes</a:t>
            </a:r>
          </a:p>
          <a:p>
            <a:pPr lvl="1"/>
            <a:r>
              <a:rPr lang="en-US" u="sng" dirty="0"/>
              <a:t>Retain</a:t>
            </a:r>
            <a:r>
              <a:rPr lang="en-US" dirty="0"/>
              <a:t> – tells the MQTT server you want this Topic to be retained</a:t>
            </a:r>
          </a:p>
          <a:p>
            <a:pPr lvl="2"/>
            <a:r>
              <a:rPr lang="en-US" b="1" i="1" u="sng" dirty="0">
                <a:solidFill>
                  <a:srgbClr val="FF0000"/>
                </a:solidFill>
              </a:rPr>
              <a:t>NOTE: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to delete a retained Topic from the MQTT server, send another Retained Topic with an empty Payload (e.g. “”, or an empty string Element)</a:t>
            </a:r>
          </a:p>
          <a:p>
            <a:pPr lvl="1"/>
            <a:r>
              <a:rPr lang="en-US" b="1" dirty="0"/>
              <a:t>Publish Interval Setting</a:t>
            </a:r>
          </a:p>
          <a:p>
            <a:pPr lvl="2"/>
            <a:r>
              <a:rPr lang="en-US" i="1" dirty="0"/>
              <a:t>Publish at Interval only if value changed since the last Interval</a:t>
            </a:r>
          </a:p>
          <a:p>
            <a:pPr lvl="2"/>
            <a:r>
              <a:rPr lang="en-US" i="1" dirty="0"/>
              <a:t>Publish at every Interval even if the value has not changed</a:t>
            </a:r>
            <a:r>
              <a:rPr lang="en-US" dirty="0"/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3E61EE-0778-49D3-AFF6-B1D10997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443" y="1677625"/>
            <a:ext cx="5689081" cy="4778828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F54849-A031-46E1-82DD-7ED10C745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089" y="1965960"/>
            <a:ext cx="5017433" cy="3780909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65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F50D-630F-47F2-84E4-EB42BE42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609600"/>
            <a:ext cx="10092560" cy="1356360"/>
          </a:xfrm>
        </p:spPr>
        <p:txBody>
          <a:bodyPr/>
          <a:lstStyle/>
          <a:p>
            <a:r>
              <a:rPr lang="en-US" dirty="0"/>
              <a:t>New 32-Point Modules Require </a:t>
            </a:r>
            <a:r>
              <a:rPr lang="en-US" i="1" dirty="0" err="1"/>
              <a:t>ZIP</a:t>
            </a:r>
            <a:r>
              <a:rPr lang="en-US" dirty="0" err="1"/>
              <a:t>Link</a:t>
            </a:r>
            <a:endParaRPr lang="en-US" dirty="0"/>
          </a:p>
        </p:txBody>
      </p:sp>
      <p:pic>
        <p:nvPicPr>
          <p:cNvPr id="5" name="BX-32TD1">
            <a:extLst>
              <a:ext uri="{FF2B5EF4-FFF2-40B4-BE49-F238E27FC236}">
                <a16:creationId xmlns:a16="http://schemas.microsoft.com/office/drawing/2014/main" id="{68C58DE5-32E7-4F88-89BF-98DC89F11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7" y="2409008"/>
            <a:ext cx="1185863" cy="3981450"/>
          </a:xfrm>
          <a:prstGeom prst="rect">
            <a:avLst/>
          </a:prstGeom>
        </p:spPr>
      </p:pic>
      <p:pic>
        <p:nvPicPr>
          <p:cNvPr id="9" name="BX-32TD2">
            <a:extLst>
              <a:ext uri="{FF2B5EF4-FFF2-40B4-BE49-F238E27FC236}">
                <a16:creationId xmlns:a16="http://schemas.microsoft.com/office/drawing/2014/main" id="{2F847A8E-3CEE-486D-9EAA-48612EB57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928" y="2409008"/>
            <a:ext cx="1200150" cy="3981450"/>
          </a:xfrm>
          <a:prstGeom prst="rect">
            <a:avLst/>
          </a:prstGeom>
        </p:spPr>
      </p:pic>
      <p:pic>
        <p:nvPicPr>
          <p:cNvPr id="15" name="BX-32ND3">
            <a:extLst>
              <a:ext uri="{FF2B5EF4-FFF2-40B4-BE49-F238E27FC236}">
                <a16:creationId xmlns:a16="http://schemas.microsoft.com/office/drawing/2014/main" id="{D4C7EF74-A138-4694-88F0-AE9A83AB7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37" y="2414016"/>
            <a:ext cx="1181100" cy="3967163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52761B1-AC34-454D-8713-AE4361F74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476387"/>
              </p:ext>
            </p:extLst>
          </p:nvPr>
        </p:nvGraphicFramePr>
        <p:xfrm>
          <a:off x="4624553" y="2040062"/>
          <a:ext cx="7089820" cy="1838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103">
                  <a:extLst>
                    <a:ext uri="{9D8B030D-6E8A-4147-A177-3AD203B41FA5}">
                      <a16:colId xmlns:a16="http://schemas.microsoft.com/office/drawing/2014/main" val="2296635906"/>
                    </a:ext>
                  </a:extLst>
                </a:gridCol>
                <a:gridCol w="1158153">
                  <a:extLst>
                    <a:ext uri="{9D8B030D-6E8A-4147-A177-3AD203B41FA5}">
                      <a16:colId xmlns:a16="http://schemas.microsoft.com/office/drawing/2014/main" val="987076317"/>
                    </a:ext>
                  </a:extLst>
                </a:gridCol>
                <a:gridCol w="1399255">
                  <a:extLst>
                    <a:ext uri="{9D8B030D-6E8A-4147-A177-3AD203B41FA5}">
                      <a16:colId xmlns:a16="http://schemas.microsoft.com/office/drawing/2014/main" val="2725863430"/>
                    </a:ext>
                  </a:extLst>
                </a:gridCol>
                <a:gridCol w="843877">
                  <a:extLst>
                    <a:ext uri="{9D8B030D-6E8A-4147-A177-3AD203B41FA5}">
                      <a16:colId xmlns:a16="http://schemas.microsoft.com/office/drawing/2014/main" val="132392800"/>
                    </a:ext>
                  </a:extLst>
                </a:gridCol>
                <a:gridCol w="1685541">
                  <a:extLst>
                    <a:ext uri="{9D8B030D-6E8A-4147-A177-3AD203B41FA5}">
                      <a16:colId xmlns:a16="http://schemas.microsoft.com/office/drawing/2014/main" val="2236031434"/>
                    </a:ext>
                  </a:extLst>
                </a:gridCol>
                <a:gridCol w="869891">
                  <a:extLst>
                    <a:ext uri="{9D8B030D-6E8A-4147-A177-3AD203B41FA5}">
                      <a16:colId xmlns:a16="http://schemas.microsoft.com/office/drawing/2014/main" val="556213833"/>
                    </a:ext>
                  </a:extLst>
                </a:gridCol>
              </a:tblGrid>
              <a:tr h="322526">
                <a:tc gridSpan="6">
                  <a:txBody>
                    <a:bodyPr/>
                    <a:lstStyle/>
                    <a:p>
                      <a:r>
                        <a:rPr lang="en-US" sz="1400" dirty="0"/>
                        <a:t>32-Point BRX Discrete I/O </a:t>
                      </a:r>
                      <a:r>
                        <a:rPr lang="en-US" sz="1400" i="1" dirty="0" err="1"/>
                        <a:t>ZIP</a:t>
                      </a:r>
                      <a:r>
                        <a:rPr lang="en-US" sz="1400" i="0" dirty="0" err="1"/>
                        <a:t>Link</a:t>
                      </a:r>
                      <a:r>
                        <a:rPr lang="en-US" sz="1400" i="0" dirty="0"/>
                        <a:t> Selector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670961"/>
                  </a:ext>
                </a:extLst>
              </a:tr>
              <a:tr h="54829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Module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ZIPLink</a:t>
                      </a:r>
                      <a:r>
                        <a:rPr lang="en-US" sz="1400" b="1" dirty="0"/>
                        <a:t>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ZIPLink</a:t>
                      </a:r>
                      <a:r>
                        <a:rPr lang="en-US" sz="1400" b="1" dirty="0"/>
                        <a:t> Module P/N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Qty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ZIPLink</a:t>
                      </a:r>
                      <a:r>
                        <a:rPr lang="en-US" sz="1400" b="1" dirty="0"/>
                        <a:t> Cable P/N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Qty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746555"/>
                  </a:ext>
                </a:extLst>
              </a:tr>
              <a:tr h="322526">
                <a:tc>
                  <a:txBody>
                    <a:bodyPr/>
                    <a:lstStyle/>
                    <a:p>
                      <a:r>
                        <a:rPr lang="en-US" sz="1400" dirty="0"/>
                        <a:t>BX-32ND3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Feedthrough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ZL-RTB40</a:t>
                      </a:r>
                    </a:p>
                    <a:p>
                      <a:pPr algn="ctr"/>
                      <a:r>
                        <a:rPr lang="en-US" sz="1400" dirty="0"/>
                        <a:t>ZL-RTD40-1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ZL-D24-CBL40</a:t>
                      </a:r>
                    </a:p>
                    <a:p>
                      <a:pPr algn="ctr"/>
                      <a:r>
                        <a:rPr lang="en-US" sz="1400" dirty="0"/>
                        <a:t>ZL-D24-CBL40-1</a:t>
                      </a:r>
                    </a:p>
                    <a:p>
                      <a:pPr algn="ctr"/>
                      <a:r>
                        <a:rPr lang="en-US" sz="1400" dirty="0"/>
                        <a:t>ZL-D24-CBL40-2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433317"/>
                  </a:ext>
                </a:extLst>
              </a:tr>
              <a:tr h="322526">
                <a:tc>
                  <a:txBody>
                    <a:bodyPr/>
                    <a:lstStyle/>
                    <a:p>
                      <a:r>
                        <a:rPr lang="en-US" sz="1400" dirty="0"/>
                        <a:t>BX-32TD1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203164"/>
                  </a:ext>
                </a:extLst>
              </a:tr>
              <a:tr h="322526">
                <a:tc>
                  <a:txBody>
                    <a:bodyPr/>
                    <a:lstStyle/>
                    <a:p>
                      <a:r>
                        <a:rPr lang="en-US" sz="1400" dirty="0"/>
                        <a:t>BX-32TD2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36899"/>
                  </a:ext>
                </a:extLst>
              </a:tr>
            </a:tbl>
          </a:graphicData>
        </a:graphic>
      </p:graphicFrame>
      <p:pic>
        <p:nvPicPr>
          <p:cNvPr id="12" name="ZIPLink Module">
            <a:extLst>
              <a:ext uri="{FF2B5EF4-FFF2-40B4-BE49-F238E27FC236}">
                <a16:creationId xmlns:a16="http://schemas.microsoft.com/office/drawing/2014/main" id="{658A62B8-E6D7-4484-B5A1-D37AD5D38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371" y="4305300"/>
            <a:ext cx="2648606" cy="1584503"/>
          </a:xfrm>
          <a:prstGeom prst="rect">
            <a:avLst/>
          </a:prstGeom>
        </p:spPr>
      </p:pic>
      <p:pic>
        <p:nvPicPr>
          <p:cNvPr id="16" name="ZIPLink Cable">
            <a:extLst>
              <a:ext uri="{FF2B5EF4-FFF2-40B4-BE49-F238E27FC236}">
                <a16:creationId xmlns:a16="http://schemas.microsoft.com/office/drawing/2014/main" id="{3E05DAE5-BC22-49CF-AC67-1AC3BB4BD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4809" y="4197906"/>
            <a:ext cx="3802703" cy="1992861"/>
          </a:xfrm>
          <a:prstGeom prst="rect">
            <a:avLst/>
          </a:prstGeom>
        </p:spPr>
      </p:pic>
      <p:sp>
        <p:nvSpPr>
          <p:cNvPr id="3" name="Arrow1">
            <a:extLst>
              <a:ext uri="{FF2B5EF4-FFF2-40B4-BE49-F238E27FC236}">
                <a16:creationId xmlns:a16="http://schemas.microsoft.com/office/drawing/2014/main" id="{823F1285-F2A9-4517-A548-E07999E13E9E}"/>
              </a:ext>
            </a:extLst>
          </p:cNvPr>
          <p:cNvSpPr/>
          <p:nvPr/>
        </p:nvSpPr>
        <p:spPr>
          <a:xfrm>
            <a:off x="980938" y="2240804"/>
            <a:ext cx="446314" cy="71845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2">
            <a:extLst>
              <a:ext uri="{FF2B5EF4-FFF2-40B4-BE49-F238E27FC236}">
                <a16:creationId xmlns:a16="http://schemas.microsoft.com/office/drawing/2014/main" id="{103A62E1-6DFD-4C71-AAB2-93079D4B47DC}"/>
              </a:ext>
            </a:extLst>
          </p:cNvPr>
          <p:cNvSpPr/>
          <p:nvPr/>
        </p:nvSpPr>
        <p:spPr>
          <a:xfrm>
            <a:off x="2243677" y="2240800"/>
            <a:ext cx="446314" cy="71845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3">
            <a:extLst>
              <a:ext uri="{FF2B5EF4-FFF2-40B4-BE49-F238E27FC236}">
                <a16:creationId xmlns:a16="http://schemas.microsoft.com/office/drawing/2014/main" id="{813ECCED-01E5-4449-982B-94A3CFF03381}"/>
              </a:ext>
            </a:extLst>
          </p:cNvPr>
          <p:cNvSpPr/>
          <p:nvPr/>
        </p:nvSpPr>
        <p:spPr>
          <a:xfrm>
            <a:off x="3528199" y="2240803"/>
            <a:ext cx="446314" cy="71845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87D98-CD36-4036-B685-E24E344D6A7F}"/>
              </a:ext>
            </a:extLst>
          </p:cNvPr>
          <p:cNvSpPr txBox="1"/>
          <p:nvPr/>
        </p:nvSpPr>
        <p:spPr>
          <a:xfrm>
            <a:off x="1090882" y="1871800"/>
            <a:ext cx="2773547" cy="369332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A&lt;&gt;B switch for the LEDs</a:t>
            </a:r>
          </a:p>
        </p:txBody>
      </p:sp>
    </p:spTree>
    <p:extLst>
      <p:ext uri="{BB962C8B-B14F-4D97-AF65-F5344CB8AC3E}">
        <p14:creationId xmlns:p14="http://schemas.microsoft.com/office/powerpoint/2010/main" val="37320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9D60-B25E-4BEB-A8E8-12C7B22D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MQTTPUB</a:t>
            </a:r>
            <a:r>
              <a:rPr lang="en-US" dirty="0"/>
              <a:t> “IoT Publish MQTT Topics”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29AB-57D5-4DBC-877C-D861AC22A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19943"/>
            <a:ext cx="4988443" cy="4778828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On Success </a:t>
            </a:r>
            <a:r>
              <a:rPr lang="en-US" dirty="0"/>
              <a:t>and </a:t>
            </a:r>
            <a:r>
              <a:rPr lang="en-US" u="sng" dirty="0"/>
              <a:t>On Error</a:t>
            </a:r>
          </a:p>
          <a:p>
            <a:pPr lvl="1"/>
            <a:r>
              <a:rPr lang="en-US" dirty="0"/>
              <a:t>Set a bit, or JMP to Stage</a:t>
            </a:r>
          </a:p>
          <a:p>
            <a:r>
              <a:rPr lang="en-US" u="sng" dirty="0"/>
              <a:t>Extended Error Information</a:t>
            </a:r>
          </a:p>
          <a:p>
            <a:pPr lvl="1"/>
            <a:r>
              <a:rPr lang="en-US" dirty="0"/>
              <a:t>Must be a double-word</a:t>
            </a:r>
          </a:p>
          <a:p>
            <a:pPr lvl="2"/>
            <a:r>
              <a:rPr lang="en-US" dirty="0"/>
              <a:t>Upper word contains entry number of the first Topic that failed (e.g. D0:W1)</a:t>
            </a:r>
          </a:p>
          <a:p>
            <a:pPr lvl="2"/>
            <a:r>
              <a:rPr lang="en-US" dirty="0"/>
              <a:t>Lower word contains error code (e.g. D0:W0)</a:t>
            </a:r>
          </a:p>
          <a:p>
            <a:r>
              <a:rPr lang="en-US" b="1" dirty="0"/>
              <a:t>Ladder Stage editing helper</a:t>
            </a:r>
          </a:p>
          <a:p>
            <a:pPr lvl="1"/>
            <a:r>
              <a:rPr lang="en-US" u="sng" dirty="0"/>
              <a:t>Automatically create the SG box for any NEW stage number</a:t>
            </a:r>
            <a:r>
              <a:rPr lang="en-US" dirty="0"/>
              <a:t> – if either of the </a:t>
            </a:r>
            <a:r>
              <a:rPr lang="en-US" u="sng" dirty="0"/>
              <a:t>On Success</a:t>
            </a:r>
            <a:r>
              <a:rPr lang="en-US" dirty="0"/>
              <a:t> or </a:t>
            </a:r>
            <a:r>
              <a:rPr lang="en-US" u="sng" dirty="0"/>
              <a:t>On Error</a:t>
            </a:r>
            <a:r>
              <a:rPr lang="en-US" dirty="0"/>
              <a:t> selection is “JMP to Stage” this option can be checked</a:t>
            </a:r>
          </a:p>
          <a:p>
            <a:pPr lvl="2"/>
            <a:r>
              <a:rPr lang="en-US" u="sng" dirty="0"/>
              <a:t>Below this rung</a:t>
            </a:r>
            <a:endParaRPr lang="en-US" dirty="0"/>
          </a:p>
          <a:p>
            <a:pPr lvl="2"/>
            <a:r>
              <a:rPr lang="en-US" u="sng" dirty="0"/>
              <a:t>At end of code-block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E839D9-6FE1-4B0B-9485-AC214DCEB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089" y="1965960"/>
            <a:ext cx="5017433" cy="3780909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4976CD-F621-4A71-9003-2277D8EDB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442" y="1677623"/>
            <a:ext cx="5689082" cy="4778829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EF0D80-372D-4430-9BDE-B58D0527D4BF}"/>
              </a:ext>
            </a:extLst>
          </p:cNvPr>
          <p:cNvGraphicFramePr>
            <a:graphicFrameLocks noGrp="1"/>
          </p:cNvGraphicFramePr>
          <p:nvPr/>
        </p:nvGraphicFramePr>
        <p:xfrm>
          <a:off x="423134" y="2817934"/>
          <a:ext cx="11388762" cy="259588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76200" dir="2700000" algn="ctr" rotWithShape="0">
                    <a:schemeClr val="bg1">
                      <a:lumMod val="50000"/>
                    </a:schemeClr>
                  </a:outerShdw>
                </a:effectLst>
                <a:tableStyleId>{5C22544A-7EE6-4342-B048-85BDC9FD1C3A}</a:tableStyleId>
              </a:tblPr>
              <a:tblGrid>
                <a:gridCol w="904838">
                  <a:extLst>
                    <a:ext uri="{9D8B030D-6E8A-4147-A177-3AD203B41FA5}">
                      <a16:colId xmlns:a16="http://schemas.microsoft.com/office/drawing/2014/main" val="1547966782"/>
                    </a:ext>
                  </a:extLst>
                </a:gridCol>
                <a:gridCol w="3459181">
                  <a:extLst>
                    <a:ext uri="{9D8B030D-6E8A-4147-A177-3AD203B41FA5}">
                      <a16:colId xmlns:a16="http://schemas.microsoft.com/office/drawing/2014/main" val="2483837809"/>
                    </a:ext>
                  </a:extLst>
                </a:gridCol>
                <a:gridCol w="7024743">
                  <a:extLst>
                    <a:ext uri="{9D8B030D-6E8A-4147-A177-3AD203B41FA5}">
                      <a16:colId xmlns:a16="http://schemas.microsoft.com/office/drawing/2014/main" val="3745615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44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&lt;none&gt;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&lt;none&gt;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732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Unexpected MQTT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MQTT Broker response not properly formed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1493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MQTT Broker rejected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MQTT Broker refused Topic (Username? Password? Security violation?)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15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 of resources (MQTTSUB only)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10 MQTTSUBs or &gt; 100 Topics using same MQTT Client device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728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Invalid 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 is empty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79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Duplicate 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 already subscribed to in different MQTTSUB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3072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2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9D60-B25E-4BEB-A8E8-12C7B22D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MQTTSUB</a:t>
            </a:r>
            <a:r>
              <a:rPr lang="en-US" dirty="0"/>
              <a:t> “IoT Subscribe MQTT Topics”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29AB-57D5-4DBC-877C-D861AC22A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719943"/>
            <a:ext cx="5109882" cy="47788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MQTTSUB</a:t>
            </a:r>
            <a:r>
              <a:rPr lang="en-US" dirty="0"/>
              <a:t> “IoT Subscribe MQTT Topics”</a:t>
            </a:r>
          </a:p>
          <a:p>
            <a:r>
              <a:rPr lang="en-US" u="sng" dirty="0"/>
              <a:t>MQTT Client Device</a:t>
            </a:r>
          </a:p>
          <a:p>
            <a:pPr lvl="1"/>
            <a:r>
              <a:rPr lang="en-US" dirty="0"/>
              <a:t>MQTT Device name you just created</a:t>
            </a:r>
          </a:p>
          <a:p>
            <a:pPr lvl="1"/>
            <a:r>
              <a:rPr lang="en-US" dirty="0"/>
              <a:t>Enable to subscribe to Topics in the Topic list, and keep enabled for them to constantly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06135-8684-4596-92AE-C323B50D9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82" y="1719943"/>
            <a:ext cx="5552514" cy="4778828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4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9D60-B25E-4BEB-A8E8-12C7B22D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MQTTSUB</a:t>
            </a:r>
            <a:r>
              <a:rPr lang="en-US" dirty="0"/>
              <a:t> “IoT Subscribe MQTT Topics”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29AB-57D5-4DBC-877C-D861AC22A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19943"/>
            <a:ext cx="4988443" cy="4778828"/>
          </a:xfrm>
        </p:spPr>
        <p:txBody>
          <a:bodyPr>
            <a:normAutofit/>
          </a:bodyPr>
          <a:lstStyle/>
          <a:p>
            <a:r>
              <a:rPr lang="en-US" u="sng" dirty="0"/>
              <a:t>Optional Topic Prefix</a:t>
            </a:r>
          </a:p>
          <a:p>
            <a:pPr lvl="1"/>
            <a:r>
              <a:rPr lang="en-US" dirty="0"/>
              <a:t>Prepended text for all Topics in list</a:t>
            </a:r>
          </a:p>
          <a:p>
            <a:r>
              <a:rPr lang="en-US" b="1" dirty="0"/>
              <a:t>Topic List</a:t>
            </a:r>
          </a:p>
          <a:p>
            <a:pPr lvl="1"/>
            <a:r>
              <a:rPr lang="en-US" dirty="0"/>
              <a:t>Up to 50 Topics to subscribe to</a:t>
            </a:r>
          </a:p>
          <a:p>
            <a:pPr lvl="1"/>
            <a:r>
              <a:rPr lang="en-US" b="1" dirty="0"/>
              <a:t>Topic</a:t>
            </a:r>
          </a:p>
          <a:p>
            <a:pPr lvl="2"/>
            <a:r>
              <a:rPr lang="en-US" u="sng" dirty="0"/>
              <a:t>Use common Optional Topic Prefix</a:t>
            </a:r>
            <a:r>
              <a:rPr lang="en-US" dirty="0"/>
              <a:t> – check to use the prepended text</a:t>
            </a:r>
          </a:p>
          <a:p>
            <a:pPr lvl="2"/>
            <a:r>
              <a:rPr lang="en-US" dirty="0"/>
              <a:t>Enter a name for a Topic you want to subscribe to</a:t>
            </a:r>
          </a:p>
          <a:p>
            <a:pPr lvl="1"/>
            <a:r>
              <a:rPr lang="en-US" u="sng" dirty="0"/>
              <a:t>Payload</a:t>
            </a:r>
            <a:r>
              <a:rPr lang="en-US" dirty="0"/>
              <a:t> - enter the string Element where the Topic’s data will be stored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D9A3C4-C770-4ACF-AF28-C390B7534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82" y="1719943"/>
            <a:ext cx="5552514" cy="4778828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617ED-FFA7-434D-A078-723DBA4E5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455" y="2853691"/>
            <a:ext cx="4019550" cy="2038350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6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1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9D60-B25E-4BEB-A8E8-12C7B22D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MQTTSUB</a:t>
            </a:r>
            <a:r>
              <a:rPr lang="en-US" dirty="0"/>
              <a:t> “IoT Subscribe MQTT Topics”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29AB-57D5-4DBC-877C-D861AC22A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19943"/>
            <a:ext cx="4988443" cy="477882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Instruction Operation</a:t>
            </a:r>
          </a:p>
          <a:p>
            <a:pPr lvl="1"/>
            <a:r>
              <a:rPr lang="en-US" dirty="0"/>
              <a:t>When 1st enabled: </a:t>
            </a:r>
          </a:p>
          <a:p>
            <a:pPr lvl="2"/>
            <a:r>
              <a:rPr lang="en-US" u="sng" dirty="0"/>
              <a:t>On Success</a:t>
            </a:r>
            <a:r>
              <a:rPr lang="en-US" dirty="0"/>
              <a:t> &amp; </a:t>
            </a:r>
            <a:r>
              <a:rPr lang="en-US" u="sng" dirty="0"/>
              <a:t>On Error</a:t>
            </a:r>
            <a:r>
              <a:rPr lang="en-US" dirty="0"/>
              <a:t> bits are turned OFF</a:t>
            </a:r>
          </a:p>
          <a:p>
            <a:pPr lvl="3"/>
            <a:r>
              <a:rPr lang="en-US" b="1" i="1" u="sng" dirty="0">
                <a:solidFill>
                  <a:srgbClr val="FF0000"/>
                </a:solidFill>
              </a:rPr>
              <a:t>NOTE</a:t>
            </a:r>
            <a:r>
              <a:rPr lang="en-US" i="1" dirty="0">
                <a:solidFill>
                  <a:srgbClr val="FF0000"/>
                </a:solidFill>
              </a:rPr>
              <a:t>: Instruction must remain enabled for all subscribed Topics to keep updating.</a:t>
            </a:r>
            <a:endParaRPr lang="en-US" b="1" i="1" u="sng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Attempts to subscribe to all Topics</a:t>
            </a:r>
          </a:p>
          <a:p>
            <a:pPr lvl="3"/>
            <a:r>
              <a:rPr lang="en-US" dirty="0"/>
              <a:t>If &gt; 0 successfully subscribed then </a:t>
            </a:r>
            <a:r>
              <a:rPr lang="en-US" u="sng" dirty="0"/>
              <a:t>On Success</a:t>
            </a:r>
            <a:r>
              <a:rPr lang="en-US" dirty="0"/>
              <a:t> bit comes ON</a:t>
            </a:r>
          </a:p>
          <a:p>
            <a:pPr lvl="3"/>
            <a:r>
              <a:rPr lang="en-US" dirty="0"/>
              <a:t>If all subscriptions failed then </a:t>
            </a:r>
            <a:r>
              <a:rPr lang="en-US" u="sng" dirty="0"/>
              <a:t>On Error</a:t>
            </a:r>
            <a:r>
              <a:rPr lang="en-US" dirty="0"/>
              <a:t> bit comes ON</a:t>
            </a:r>
          </a:p>
          <a:p>
            <a:pPr lvl="1"/>
            <a:r>
              <a:rPr lang="en-US" dirty="0"/>
              <a:t>While kept enabled:</a:t>
            </a:r>
          </a:p>
          <a:p>
            <a:pPr lvl="2"/>
            <a:r>
              <a:rPr lang="en-US" dirty="0"/>
              <a:t>Continuously updates all Topics it receives from MQTT Broker</a:t>
            </a:r>
          </a:p>
          <a:p>
            <a:pPr lvl="3"/>
            <a:r>
              <a:rPr lang="en-US" b="1" i="1" u="sng" dirty="0">
                <a:solidFill>
                  <a:srgbClr val="FF0000"/>
                </a:solidFill>
              </a:rPr>
              <a:t>NOTE</a:t>
            </a:r>
            <a:r>
              <a:rPr lang="en-US" i="1" dirty="0">
                <a:solidFill>
                  <a:srgbClr val="FF0000"/>
                </a:solidFill>
              </a:rPr>
              <a:t>: It does NOT try to re-subscribe to Topics that may have failed initially</a:t>
            </a:r>
            <a:endParaRPr lang="en-US" dirty="0"/>
          </a:p>
          <a:p>
            <a:pPr lvl="1"/>
            <a:r>
              <a:rPr lang="en-US" dirty="0"/>
              <a:t>When disabled:</a:t>
            </a:r>
          </a:p>
          <a:p>
            <a:pPr lvl="2"/>
            <a:r>
              <a:rPr lang="en-US" dirty="0"/>
              <a:t>Attempts to unsubscribe from all Topics</a:t>
            </a:r>
          </a:p>
          <a:p>
            <a:pPr lvl="3"/>
            <a:r>
              <a:rPr lang="en-US" dirty="0"/>
              <a:t>If &gt; 0 successfully unsubscribed then </a:t>
            </a:r>
            <a:r>
              <a:rPr lang="en-US" u="sng" dirty="0"/>
              <a:t>On Success</a:t>
            </a:r>
            <a:r>
              <a:rPr lang="en-US" dirty="0"/>
              <a:t> bit comes ON</a:t>
            </a:r>
          </a:p>
          <a:p>
            <a:pPr lvl="3"/>
            <a:r>
              <a:rPr lang="en-US" dirty="0"/>
              <a:t>If all Topics failed to unsubscribe then </a:t>
            </a:r>
            <a:r>
              <a:rPr lang="en-US" u="sng" dirty="0"/>
              <a:t>On Error</a:t>
            </a:r>
            <a:r>
              <a:rPr lang="en-US" dirty="0"/>
              <a:t> bit comes ON</a:t>
            </a:r>
          </a:p>
          <a:p>
            <a:pPr lvl="2"/>
            <a:r>
              <a:rPr lang="en-US" dirty="0"/>
              <a:t>If no other </a:t>
            </a:r>
            <a:r>
              <a:rPr lang="en-US" b="1" dirty="0">
                <a:solidFill>
                  <a:srgbClr val="00B050"/>
                </a:solidFill>
              </a:rPr>
              <a:t>MQTTSUB</a:t>
            </a:r>
            <a:r>
              <a:rPr lang="en-US" dirty="0"/>
              <a:t> or </a:t>
            </a:r>
            <a:r>
              <a:rPr lang="en-US" b="1" dirty="0">
                <a:solidFill>
                  <a:srgbClr val="00B050"/>
                </a:solidFill>
              </a:rPr>
              <a:t>MQTTPUB</a:t>
            </a:r>
            <a:r>
              <a:rPr lang="en-US" dirty="0"/>
              <a:t> instructions are using the MQTT Client Device, then it will cause the MQTT Client to disconnect from the MQTT Broker (TCP disconnect)</a:t>
            </a:r>
          </a:p>
          <a:p>
            <a:r>
              <a:rPr lang="en-US" dirty="0"/>
              <a:t>Extended Error Information is same as </a:t>
            </a:r>
            <a:r>
              <a:rPr lang="en-US" b="1" dirty="0">
                <a:solidFill>
                  <a:srgbClr val="00B050"/>
                </a:solidFill>
              </a:rPr>
              <a:t>MQTTPUB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D9A3C4-C770-4ACF-AF28-C390B7534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82" y="1719943"/>
            <a:ext cx="5552514" cy="4778828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617ED-FFA7-434D-A078-723DBA4E5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455" y="2853691"/>
            <a:ext cx="4019550" cy="2038350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1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LD Title">
            <a:extLst>
              <a:ext uri="{FF2B5EF4-FFF2-40B4-BE49-F238E27FC236}">
                <a16:creationId xmlns:a16="http://schemas.microsoft.com/office/drawing/2014/main" id="{F910F50D-630F-47F2-84E4-EB42BE42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BRX I/O Offering (2 Analog 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77AAC-3FDB-44AA-BAA8-7B26239A9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880" y="2057400"/>
            <a:ext cx="2761863" cy="4038600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dirty="0"/>
              <a:t> analog IN</a:t>
            </a:r>
            <a:endParaRPr lang="en-US" b="1" dirty="0"/>
          </a:p>
        </p:txBody>
      </p:sp>
      <p:sp>
        <p:nvSpPr>
          <p:cNvPr id="11" name="5AnalogIN">
            <a:extLst>
              <a:ext uri="{FF2B5EF4-FFF2-40B4-BE49-F238E27FC236}">
                <a16:creationId xmlns:a16="http://schemas.microsoft.com/office/drawing/2014/main" id="{037EA7CC-BE8F-4B12-AF02-1D09F95ACFA9}"/>
              </a:ext>
            </a:extLst>
          </p:cNvPr>
          <p:cNvSpPr txBox="1"/>
          <p:nvPr/>
        </p:nvSpPr>
        <p:spPr>
          <a:xfrm>
            <a:off x="9162288" y="2020824"/>
            <a:ext cx="149111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5</a:t>
            </a:r>
            <a:r>
              <a:rPr lang="en-US" sz="2200" dirty="0">
                <a:solidFill>
                  <a:srgbClr val="FF0000"/>
                </a:solidFill>
              </a:rPr>
              <a:t> analog IN</a:t>
            </a:r>
          </a:p>
        </p:txBody>
      </p:sp>
      <p:sp>
        <p:nvSpPr>
          <p:cNvPr id="13" name="NEW Title">
            <a:extLst>
              <a:ext uri="{FF2B5EF4-FFF2-40B4-BE49-F238E27FC236}">
                <a16:creationId xmlns:a16="http://schemas.microsoft.com/office/drawing/2014/main" id="{28FA20EA-2C71-4D1A-AE53-BEE9C3FC8C52}"/>
              </a:ext>
            </a:extLst>
          </p:cNvPr>
          <p:cNvSpPr txBox="1">
            <a:spLocks/>
          </p:cNvSpPr>
          <p:nvPr/>
        </p:nvSpPr>
        <p:spPr>
          <a:xfrm>
            <a:off x="1148260" y="614860"/>
            <a:ext cx="9875520" cy="13563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New BRX I/O Offering (5 Analog IN)</a:t>
            </a:r>
          </a:p>
        </p:txBody>
      </p:sp>
      <p:graphicFrame>
        <p:nvGraphicFramePr>
          <p:cNvPr id="14" name="OLD Table">
            <a:extLst>
              <a:ext uri="{FF2B5EF4-FFF2-40B4-BE49-F238E27FC236}">
                <a16:creationId xmlns:a16="http://schemas.microsoft.com/office/drawing/2014/main" id="{B5BC6578-4FAF-4BA8-B854-C9E4AFB66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827621"/>
              </p:ext>
            </p:extLst>
          </p:nvPr>
        </p:nvGraphicFramePr>
        <p:xfrm>
          <a:off x="3808411" y="2928620"/>
          <a:ext cx="65024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821895838"/>
                    </a:ext>
                  </a:extLst>
                </a:gridCol>
                <a:gridCol w="1909316">
                  <a:extLst>
                    <a:ext uri="{9D8B030D-6E8A-4147-A177-3AD203B41FA5}">
                      <a16:colId xmlns:a16="http://schemas.microsoft.com/office/drawing/2014/main" val="129314369"/>
                    </a:ext>
                  </a:extLst>
                </a:gridCol>
                <a:gridCol w="1341884">
                  <a:extLst>
                    <a:ext uri="{9D8B030D-6E8A-4147-A177-3AD203B41FA5}">
                      <a16:colId xmlns:a16="http://schemas.microsoft.com/office/drawing/2014/main" val="19177131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207274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en-US" dirty="0"/>
                        <a:t>Analog Input Modules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604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Identifier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8-Channel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3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Sink</a:t>
                      </a:r>
                    </a:p>
                    <a:p>
                      <a:pPr algn="ctr"/>
                      <a:r>
                        <a:rPr lang="en-US" dirty="0"/>
                        <a:t>0-20mA, 4-20mA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16-bit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BX-08AD-1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20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AD-2B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Voltage</a:t>
                      </a:r>
                    </a:p>
                    <a:p>
                      <a:pPr algn="ctr"/>
                      <a:r>
                        <a:rPr lang="en-US" dirty="0"/>
                        <a:t>±10VDC, ±5VDC</a:t>
                      </a:r>
                    </a:p>
                    <a:p>
                      <a:pPr algn="ctr"/>
                      <a:r>
                        <a:rPr lang="en-US" dirty="0"/>
                        <a:t>0-5VDC, 0-10VDC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16-bit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BX-08AD-2B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717836"/>
                  </a:ext>
                </a:extLst>
              </a:tr>
            </a:tbl>
          </a:graphicData>
        </a:graphic>
      </p:graphicFrame>
      <p:graphicFrame>
        <p:nvGraphicFramePr>
          <p:cNvPr id="9" name="NEW Table">
            <a:extLst>
              <a:ext uri="{FF2B5EF4-FFF2-40B4-BE49-F238E27FC236}">
                <a16:creationId xmlns:a16="http://schemas.microsoft.com/office/drawing/2014/main" id="{14FE6543-4DEF-438F-BB98-0AA5526FB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592637"/>
              </p:ext>
            </p:extLst>
          </p:nvPr>
        </p:nvGraphicFramePr>
        <p:xfrm>
          <a:off x="3601600" y="2608580"/>
          <a:ext cx="81280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821895838"/>
                    </a:ext>
                  </a:extLst>
                </a:gridCol>
                <a:gridCol w="1909316">
                  <a:extLst>
                    <a:ext uri="{9D8B030D-6E8A-4147-A177-3AD203B41FA5}">
                      <a16:colId xmlns:a16="http://schemas.microsoft.com/office/drawing/2014/main" val="129314369"/>
                    </a:ext>
                  </a:extLst>
                </a:gridCol>
                <a:gridCol w="1341884">
                  <a:extLst>
                    <a:ext uri="{9D8B030D-6E8A-4147-A177-3AD203B41FA5}">
                      <a16:colId xmlns:a16="http://schemas.microsoft.com/office/drawing/2014/main" val="19177131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5905415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20727486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l"/>
                      <a:r>
                        <a:rPr lang="en-US" dirty="0"/>
                        <a:t>Analog Input Modules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604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Identifier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4-Channel</a:t>
                      </a:r>
                    </a:p>
                  </a:txBody>
                  <a:tcPr anchor="ctr">
                    <a:solidFill>
                      <a:srgbClr val="FFBE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8-Channel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3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ADM-1</a:t>
                      </a:r>
                    </a:p>
                  </a:txBody>
                  <a:tcPr anchor="ctr"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Current Sink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0-20mA, 4-20mA</a:t>
                      </a:r>
                    </a:p>
                  </a:txBody>
                  <a:tcPr anchor="ctr"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14-bit</a:t>
                      </a:r>
                    </a:p>
                  </a:txBody>
                  <a:tcPr anchor="ctr"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BX-04ADM-1</a:t>
                      </a:r>
                    </a:p>
                  </a:txBody>
                  <a:tcPr anchor="ctr"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663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Sink</a:t>
                      </a:r>
                    </a:p>
                    <a:p>
                      <a:pPr algn="ctr"/>
                      <a:r>
                        <a:rPr lang="en-US" dirty="0"/>
                        <a:t>0-20mA, 4-20mA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16-bit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BX-04AD-1</a:t>
                      </a:r>
                    </a:p>
                  </a:txBody>
                  <a:tcPr anchor="ctr">
                    <a:solidFill>
                      <a:srgbClr val="FFBE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BX-08AD-1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20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AD-2B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Voltage</a:t>
                      </a:r>
                    </a:p>
                    <a:p>
                      <a:pPr algn="ctr"/>
                      <a:r>
                        <a:rPr lang="en-US" dirty="0"/>
                        <a:t>±10VDC, ±5VDC</a:t>
                      </a:r>
                    </a:p>
                    <a:p>
                      <a:pPr algn="ctr"/>
                      <a:r>
                        <a:rPr lang="en-US" dirty="0"/>
                        <a:t>0-5VDC, 0-10VDC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16-bit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BX-04AD-2B</a:t>
                      </a:r>
                    </a:p>
                  </a:txBody>
                  <a:tcPr anchor="ctr"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BX-08AD-2B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717836"/>
                  </a:ext>
                </a:extLst>
              </a:tr>
            </a:tbl>
          </a:graphicData>
        </a:graphic>
      </p:graphicFrame>
      <p:pic>
        <p:nvPicPr>
          <p:cNvPr id="15" name="BX-04ADM-1">
            <a:extLst>
              <a:ext uri="{FF2B5EF4-FFF2-40B4-BE49-F238E27FC236}">
                <a16:creationId xmlns:a16="http://schemas.microsoft.com/office/drawing/2014/main" id="{7023F0D3-51E4-450B-99EE-4FB7177F7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61" y="2408359"/>
            <a:ext cx="1123950" cy="3529013"/>
          </a:xfrm>
          <a:prstGeom prst="rect">
            <a:avLst/>
          </a:prstGeom>
        </p:spPr>
      </p:pic>
      <p:pic>
        <p:nvPicPr>
          <p:cNvPr id="16" name="BX-04AD-1">
            <a:extLst>
              <a:ext uri="{FF2B5EF4-FFF2-40B4-BE49-F238E27FC236}">
                <a16:creationId xmlns:a16="http://schemas.microsoft.com/office/drawing/2014/main" id="{72E690B6-B676-40B0-B0E7-4BD89E102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111" y="2403597"/>
            <a:ext cx="1052513" cy="3533775"/>
          </a:xfrm>
          <a:prstGeom prst="rect">
            <a:avLst/>
          </a:prstGeom>
        </p:spPr>
      </p:pic>
      <p:pic>
        <p:nvPicPr>
          <p:cNvPr id="17" name="BX-04AD-2B">
            <a:extLst>
              <a:ext uri="{FF2B5EF4-FFF2-40B4-BE49-F238E27FC236}">
                <a16:creationId xmlns:a16="http://schemas.microsoft.com/office/drawing/2014/main" id="{E61A7181-A4DA-4C70-91FB-9F54206BC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943" y="2403597"/>
            <a:ext cx="1066800" cy="35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LD Title">
            <a:extLst>
              <a:ext uri="{FF2B5EF4-FFF2-40B4-BE49-F238E27FC236}">
                <a16:creationId xmlns:a16="http://schemas.microsoft.com/office/drawing/2014/main" id="{F910F50D-630F-47F2-84E4-EB42BE42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29" y="609600"/>
            <a:ext cx="10355318" cy="1356360"/>
          </a:xfrm>
        </p:spPr>
        <p:txBody>
          <a:bodyPr/>
          <a:lstStyle/>
          <a:p>
            <a:r>
              <a:rPr lang="en-US" dirty="0"/>
              <a:t>Current BRX I/O Offering (1 Temperature 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77AAC-3FDB-44AA-BAA8-7B26239A9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880" y="2057400"/>
            <a:ext cx="2761863" cy="4038600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dirty="0"/>
              <a:t> temperature IN</a:t>
            </a:r>
            <a:endParaRPr lang="en-US" b="1" dirty="0"/>
          </a:p>
        </p:txBody>
      </p:sp>
      <p:sp>
        <p:nvSpPr>
          <p:cNvPr id="11" name="5AnalogIN">
            <a:extLst>
              <a:ext uri="{FF2B5EF4-FFF2-40B4-BE49-F238E27FC236}">
                <a16:creationId xmlns:a16="http://schemas.microsoft.com/office/drawing/2014/main" id="{037EA7CC-BE8F-4B12-AF02-1D09F95ACFA9}"/>
              </a:ext>
            </a:extLst>
          </p:cNvPr>
          <p:cNvSpPr txBox="1"/>
          <p:nvPr/>
        </p:nvSpPr>
        <p:spPr>
          <a:xfrm>
            <a:off x="9162288" y="2020824"/>
            <a:ext cx="218681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4</a:t>
            </a:r>
            <a:r>
              <a:rPr lang="en-US" sz="2200" dirty="0">
                <a:solidFill>
                  <a:srgbClr val="FF0000"/>
                </a:solidFill>
              </a:rPr>
              <a:t> temperature IN</a:t>
            </a:r>
          </a:p>
        </p:txBody>
      </p:sp>
      <p:sp>
        <p:nvSpPr>
          <p:cNvPr id="13" name="NEW Title">
            <a:extLst>
              <a:ext uri="{FF2B5EF4-FFF2-40B4-BE49-F238E27FC236}">
                <a16:creationId xmlns:a16="http://schemas.microsoft.com/office/drawing/2014/main" id="{28FA20EA-2C71-4D1A-AE53-BEE9C3FC8C52}"/>
              </a:ext>
            </a:extLst>
          </p:cNvPr>
          <p:cNvSpPr txBox="1">
            <a:spLocks/>
          </p:cNvSpPr>
          <p:nvPr/>
        </p:nvSpPr>
        <p:spPr>
          <a:xfrm>
            <a:off x="958483" y="614860"/>
            <a:ext cx="10355317" cy="13563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New BRX I/O Offering (4 Temperature IN)</a:t>
            </a:r>
          </a:p>
        </p:txBody>
      </p:sp>
      <p:graphicFrame>
        <p:nvGraphicFramePr>
          <p:cNvPr id="4" name="OLD Table">
            <a:extLst>
              <a:ext uri="{FF2B5EF4-FFF2-40B4-BE49-F238E27FC236}">
                <a16:creationId xmlns:a16="http://schemas.microsoft.com/office/drawing/2014/main" id="{7A93F76F-F967-4153-9E8E-5C24790235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28465" y="3300511"/>
          <a:ext cx="411840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555">
                  <a:extLst>
                    <a:ext uri="{9D8B030D-6E8A-4147-A177-3AD203B41FA5}">
                      <a16:colId xmlns:a16="http://schemas.microsoft.com/office/drawing/2014/main" val="1982599604"/>
                    </a:ext>
                  </a:extLst>
                </a:gridCol>
                <a:gridCol w="1608455">
                  <a:extLst>
                    <a:ext uri="{9D8B030D-6E8A-4147-A177-3AD203B41FA5}">
                      <a16:colId xmlns:a16="http://schemas.microsoft.com/office/drawing/2014/main" val="4015622442"/>
                    </a:ext>
                  </a:extLst>
                </a:gridCol>
                <a:gridCol w="1371397">
                  <a:extLst>
                    <a:ext uri="{9D8B030D-6E8A-4147-A177-3AD203B41FA5}">
                      <a16:colId xmlns:a16="http://schemas.microsoft.com/office/drawing/2014/main" val="334334531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Temperature Input Modules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02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Identifier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4-Channel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394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Thermocouple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BX-04THM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496394"/>
                  </a:ext>
                </a:extLst>
              </a:tr>
            </a:tbl>
          </a:graphicData>
        </a:graphic>
      </p:graphicFrame>
      <p:graphicFrame>
        <p:nvGraphicFramePr>
          <p:cNvPr id="5" name="NEWTable">
            <a:extLst>
              <a:ext uri="{FF2B5EF4-FFF2-40B4-BE49-F238E27FC236}">
                <a16:creationId xmlns:a16="http://schemas.microsoft.com/office/drawing/2014/main" id="{6F90AFFD-B684-45A8-ABF3-00923A3441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94373" y="2790204"/>
          <a:ext cx="8128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59492939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3152798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6114996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2387228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132621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dirty="0"/>
                        <a:t>Temperature Input Modules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81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Identifier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4-Channel</a:t>
                      </a:r>
                    </a:p>
                  </a:txBody>
                  <a:tcPr anchor="ctr"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6-Channel</a:t>
                      </a:r>
                    </a:p>
                  </a:txBody>
                  <a:tcPr anchor="ctr">
                    <a:solidFill>
                      <a:srgbClr val="FFBE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8-Channel</a:t>
                      </a:r>
                    </a:p>
                  </a:txBody>
                  <a:tcPr anchor="ctr">
                    <a:solidFill>
                      <a:srgbClr val="FF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7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Thermocouple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BX-04THM</a:t>
                      </a:r>
                    </a:p>
                  </a:txBody>
                  <a:tcPr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BX-08THM</a:t>
                      </a:r>
                    </a:p>
                  </a:txBody>
                  <a:tcPr anchor="ctr">
                    <a:solidFill>
                      <a:srgbClr val="FF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01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RTD</a:t>
                      </a:r>
                    </a:p>
                  </a:txBody>
                  <a:tcPr anchor="ctr">
                    <a:solidFill>
                      <a:srgbClr val="FFBE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Resistance Temperature Detector</a:t>
                      </a:r>
                    </a:p>
                  </a:txBody>
                  <a:tcPr anchor="ctr">
                    <a:solidFill>
                      <a:srgbClr val="FFBE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BX-06RTD</a:t>
                      </a:r>
                    </a:p>
                  </a:txBody>
                  <a:tcPr anchor="ctr">
                    <a:solidFill>
                      <a:srgbClr val="FFBE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7952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NTC</a:t>
                      </a:r>
                    </a:p>
                  </a:txBody>
                  <a:tcPr anchor="ctr"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Thermistor</a:t>
                      </a:r>
                    </a:p>
                  </a:txBody>
                  <a:tcPr anchor="ctr">
                    <a:solidFill>
                      <a:srgbClr val="FF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BX-08NTC</a:t>
                      </a:r>
                    </a:p>
                  </a:txBody>
                  <a:tcPr anchor="ctr">
                    <a:solidFill>
                      <a:srgbClr val="FF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413858"/>
                  </a:ext>
                </a:extLst>
              </a:tr>
            </a:tbl>
          </a:graphicData>
        </a:graphic>
      </p:graphicFrame>
      <p:pic>
        <p:nvPicPr>
          <p:cNvPr id="7" name="BX-06RTD">
            <a:extLst>
              <a:ext uri="{FF2B5EF4-FFF2-40B4-BE49-F238E27FC236}">
                <a16:creationId xmlns:a16="http://schemas.microsoft.com/office/drawing/2014/main" id="{78F331D1-23EA-4051-BAE2-148D5549F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05" y="2536644"/>
            <a:ext cx="1038225" cy="3562350"/>
          </a:xfrm>
          <a:prstGeom prst="rect">
            <a:avLst/>
          </a:prstGeom>
        </p:spPr>
      </p:pic>
      <p:pic>
        <p:nvPicPr>
          <p:cNvPr id="8" name="BX-08NTC">
            <a:extLst>
              <a:ext uri="{FF2B5EF4-FFF2-40B4-BE49-F238E27FC236}">
                <a16:creationId xmlns:a16="http://schemas.microsoft.com/office/drawing/2014/main" id="{3B5124D2-2A1B-4801-BBD6-B1CCFDADF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179" y="2546578"/>
            <a:ext cx="1085850" cy="3562350"/>
          </a:xfrm>
          <a:prstGeom prst="rect">
            <a:avLst/>
          </a:prstGeom>
        </p:spPr>
      </p:pic>
      <p:pic>
        <p:nvPicPr>
          <p:cNvPr id="10" name="BX-08THM">
            <a:extLst>
              <a:ext uri="{FF2B5EF4-FFF2-40B4-BE49-F238E27FC236}">
                <a16:creationId xmlns:a16="http://schemas.microsoft.com/office/drawing/2014/main" id="{EF6ED0FA-4D67-4429-AA53-51D322377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79" y="2579915"/>
            <a:ext cx="1028700" cy="3529013"/>
          </a:xfrm>
          <a:prstGeom prst="rect">
            <a:avLst/>
          </a:prstGeom>
        </p:spPr>
      </p:pic>
      <p:sp>
        <p:nvSpPr>
          <p:cNvPr id="12" name="WhiteColumn">
            <a:extLst>
              <a:ext uri="{FF2B5EF4-FFF2-40B4-BE49-F238E27FC236}">
                <a16:creationId xmlns:a16="http://schemas.microsoft.com/office/drawing/2014/main" id="{37675BDC-B3DA-46D9-90BD-F45732A2FBAB}"/>
              </a:ext>
            </a:extLst>
          </p:cNvPr>
          <p:cNvSpPr/>
          <p:nvPr/>
        </p:nvSpPr>
        <p:spPr>
          <a:xfrm>
            <a:off x="8572973" y="2790204"/>
            <a:ext cx="3249399" cy="239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hiteRow">
            <a:extLst>
              <a:ext uri="{FF2B5EF4-FFF2-40B4-BE49-F238E27FC236}">
                <a16:creationId xmlns:a16="http://schemas.microsoft.com/office/drawing/2014/main" id="{3D4D0972-CDE5-424B-A105-59C673068BA9}"/>
              </a:ext>
            </a:extLst>
          </p:cNvPr>
          <p:cNvSpPr/>
          <p:nvPr/>
        </p:nvSpPr>
        <p:spPr>
          <a:xfrm>
            <a:off x="3694372" y="3902724"/>
            <a:ext cx="4878600" cy="1356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5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LD Title">
            <a:extLst>
              <a:ext uri="{FF2B5EF4-FFF2-40B4-BE49-F238E27FC236}">
                <a16:creationId xmlns:a16="http://schemas.microsoft.com/office/drawing/2014/main" id="{F910F50D-630F-47F2-84E4-EB42BE42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29" y="609600"/>
            <a:ext cx="10355318" cy="1356360"/>
          </a:xfrm>
        </p:spPr>
        <p:txBody>
          <a:bodyPr/>
          <a:lstStyle/>
          <a:p>
            <a:r>
              <a:rPr lang="en-US" dirty="0"/>
              <a:t>Current BRX I/O Offering (2 Analog OUT)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77AAC-3FDB-44AA-BAA8-7B26239A9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880" y="2057400"/>
            <a:ext cx="2761863" cy="4038600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dirty="0"/>
              <a:t> analog OUT</a:t>
            </a:r>
            <a:endParaRPr lang="en-US" b="1" dirty="0"/>
          </a:p>
        </p:txBody>
      </p:sp>
      <p:sp>
        <p:nvSpPr>
          <p:cNvPr id="11" name="4AnalogOUT">
            <a:extLst>
              <a:ext uri="{FF2B5EF4-FFF2-40B4-BE49-F238E27FC236}">
                <a16:creationId xmlns:a16="http://schemas.microsoft.com/office/drawing/2014/main" id="{037EA7CC-BE8F-4B12-AF02-1D09F95ACFA9}"/>
              </a:ext>
            </a:extLst>
          </p:cNvPr>
          <p:cNvSpPr txBox="1"/>
          <p:nvPr/>
        </p:nvSpPr>
        <p:spPr>
          <a:xfrm>
            <a:off x="9162288" y="2020824"/>
            <a:ext cx="177824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4</a:t>
            </a:r>
            <a:r>
              <a:rPr lang="en-US" sz="2200" dirty="0">
                <a:solidFill>
                  <a:srgbClr val="FF0000"/>
                </a:solidFill>
              </a:rPr>
              <a:t> analog OUT</a:t>
            </a:r>
          </a:p>
        </p:txBody>
      </p:sp>
      <p:sp>
        <p:nvSpPr>
          <p:cNvPr id="13" name="NEW Title">
            <a:extLst>
              <a:ext uri="{FF2B5EF4-FFF2-40B4-BE49-F238E27FC236}">
                <a16:creationId xmlns:a16="http://schemas.microsoft.com/office/drawing/2014/main" id="{28FA20EA-2C71-4D1A-AE53-BEE9C3FC8C52}"/>
              </a:ext>
            </a:extLst>
          </p:cNvPr>
          <p:cNvSpPr txBox="1">
            <a:spLocks/>
          </p:cNvSpPr>
          <p:nvPr/>
        </p:nvSpPr>
        <p:spPr>
          <a:xfrm>
            <a:off x="958483" y="614860"/>
            <a:ext cx="10355317" cy="13563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New BRX I/O Offering (4 Analog OUT)</a:t>
            </a:r>
          </a:p>
        </p:txBody>
      </p:sp>
      <p:graphicFrame>
        <p:nvGraphicFramePr>
          <p:cNvPr id="6" name="Table 1">
            <a:extLst>
              <a:ext uri="{FF2B5EF4-FFF2-40B4-BE49-F238E27FC236}">
                <a16:creationId xmlns:a16="http://schemas.microsoft.com/office/drawing/2014/main" id="{95C0AC07-D55F-48A0-B783-87825A471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222053"/>
              </p:ext>
            </p:extLst>
          </p:nvPr>
        </p:nvGraphicFramePr>
        <p:xfrm>
          <a:off x="3422875" y="2928620"/>
          <a:ext cx="81280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45324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512069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473219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21214858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en-US" dirty="0"/>
                        <a:t>Analog Output Modules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82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Identifier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8-Point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4-Point</a:t>
                      </a:r>
                    </a:p>
                  </a:txBody>
                  <a:tcPr anchor="ctr">
                    <a:solidFill>
                      <a:srgbClr val="FF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63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Source</a:t>
                      </a:r>
                    </a:p>
                    <a:p>
                      <a:pPr algn="ctr"/>
                      <a:r>
                        <a:rPr lang="en-US" dirty="0"/>
                        <a:t>0-20mA, 4-20mA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BX-08DA-1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BX-04DA-1</a:t>
                      </a:r>
                    </a:p>
                  </a:txBody>
                  <a:tcPr anchor="ctr">
                    <a:solidFill>
                      <a:srgbClr val="FF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197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DA-2B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Voltage</a:t>
                      </a:r>
                    </a:p>
                    <a:p>
                      <a:pPr algn="ctr"/>
                      <a:r>
                        <a:rPr lang="en-US" dirty="0"/>
                        <a:t>±10VDC, ±5VDC,</a:t>
                      </a:r>
                    </a:p>
                    <a:p>
                      <a:pPr algn="ctr"/>
                      <a:r>
                        <a:rPr lang="en-US" dirty="0"/>
                        <a:t>0-5VDC, 0-10VDC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BX-08DA-2B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BX-04DA-2B</a:t>
                      </a:r>
                    </a:p>
                  </a:txBody>
                  <a:tcPr anchor="ctr">
                    <a:solidFill>
                      <a:srgbClr val="FF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583744"/>
                  </a:ext>
                </a:extLst>
              </a:tr>
            </a:tbl>
          </a:graphicData>
        </a:graphic>
      </p:graphicFrame>
      <p:sp>
        <p:nvSpPr>
          <p:cNvPr id="12" name="WhiteColumn">
            <a:extLst>
              <a:ext uri="{FF2B5EF4-FFF2-40B4-BE49-F238E27FC236}">
                <a16:creationId xmlns:a16="http://schemas.microsoft.com/office/drawing/2014/main" id="{8DFC2643-56CD-41FD-B91B-EF832F1BF16D}"/>
              </a:ext>
            </a:extLst>
          </p:cNvPr>
          <p:cNvSpPr/>
          <p:nvPr/>
        </p:nvSpPr>
        <p:spPr>
          <a:xfrm>
            <a:off x="9518160" y="2928620"/>
            <a:ext cx="2215917" cy="239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X-04DA-1">
            <a:extLst>
              <a:ext uri="{FF2B5EF4-FFF2-40B4-BE49-F238E27FC236}">
                <a16:creationId xmlns:a16="http://schemas.microsoft.com/office/drawing/2014/main" id="{F8644FE5-C270-45EC-8907-1F50EEE02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5" y="2451711"/>
            <a:ext cx="1038225" cy="3524250"/>
          </a:xfrm>
          <a:prstGeom prst="rect">
            <a:avLst/>
          </a:prstGeom>
        </p:spPr>
      </p:pic>
      <p:pic>
        <p:nvPicPr>
          <p:cNvPr id="14" name="BX-04-DA-2B">
            <a:extLst>
              <a:ext uri="{FF2B5EF4-FFF2-40B4-BE49-F238E27FC236}">
                <a16:creationId xmlns:a16="http://schemas.microsoft.com/office/drawing/2014/main" id="{7B308A2C-1DD8-4DD3-AE72-FF4685A6B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475" y="2451711"/>
            <a:ext cx="10572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F50D-630F-47F2-84E4-EB42BE42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NEW BRX I/O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77AAC-3FDB-44AA-BAA8-7B26239A9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880" y="2057400"/>
            <a:ext cx="2761863" cy="4038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</a:rPr>
              <a:t> discrete IN</a:t>
            </a:r>
          </a:p>
          <a:p>
            <a:r>
              <a:rPr lang="en-US" b="1" dirty="0">
                <a:solidFill>
                  <a:srgbClr val="FF0000"/>
                </a:solidFill>
              </a:rPr>
              <a:t>14</a:t>
            </a:r>
            <a:r>
              <a:rPr lang="en-US" dirty="0">
                <a:solidFill>
                  <a:srgbClr val="FF0000"/>
                </a:solidFill>
              </a:rPr>
              <a:t> discrete OUT</a:t>
            </a:r>
          </a:p>
          <a:p>
            <a:r>
              <a:rPr lang="en-US" b="1" dirty="0"/>
              <a:t>5</a:t>
            </a:r>
            <a:r>
              <a:rPr lang="en-US" dirty="0"/>
              <a:t> discrete IN/OUT</a:t>
            </a:r>
          </a:p>
          <a:p>
            <a:r>
              <a:rPr lang="en-US" b="1" dirty="0">
                <a:solidFill>
                  <a:srgbClr val="FF0000"/>
                </a:solidFill>
              </a:rPr>
              <a:t>5 </a:t>
            </a:r>
            <a:r>
              <a:rPr lang="en-US" dirty="0">
                <a:solidFill>
                  <a:srgbClr val="FF0000"/>
                </a:solidFill>
              </a:rPr>
              <a:t>analog IN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4 </a:t>
            </a:r>
            <a:r>
              <a:rPr lang="en-US" dirty="0">
                <a:solidFill>
                  <a:srgbClr val="FF0000"/>
                </a:solidFill>
              </a:rPr>
              <a:t>temperature IN</a:t>
            </a:r>
          </a:p>
          <a:p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 analog OUT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b="1" dirty="0">
                <a:solidFill>
                  <a:srgbClr val="FF0000"/>
                </a:solidFill>
              </a:rPr>
              <a:t>TOTAL: 44 modules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685611-225A-4CB5-9BEC-065D93398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02" y="1947481"/>
            <a:ext cx="8678309" cy="3921482"/>
          </a:xfrm>
          <a:prstGeom prst="rect">
            <a:avLst/>
          </a:prstGeom>
        </p:spPr>
      </p:pic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1436BE2-6D34-4C2B-903C-97EEB1F9E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190" y="4396914"/>
            <a:ext cx="2195854" cy="12039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A5A91A-678E-4578-B767-248E23D18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243" y="5793332"/>
            <a:ext cx="1385798" cy="82497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54A56E-5115-4192-9042-CF03C6E57391}"/>
              </a:ext>
            </a:extLst>
          </p:cNvPr>
          <p:cNvCxnSpPr/>
          <p:nvPr/>
        </p:nvCxnSpPr>
        <p:spPr>
          <a:xfrm>
            <a:off x="1036864" y="5600819"/>
            <a:ext cx="19920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219384-4684-4ED8-B186-0732BCDCE8E4}"/>
              </a:ext>
            </a:extLst>
          </p:cNvPr>
          <p:cNvCxnSpPr>
            <a:cxnSpLocks/>
          </p:cNvCxnSpPr>
          <p:nvPr/>
        </p:nvCxnSpPr>
        <p:spPr>
          <a:xfrm>
            <a:off x="1926771" y="5600819"/>
            <a:ext cx="0" cy="4951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68BDDD-A84C-435A-BCA9-F2236D6E0861}"/>
              </a:ext>
            </a:extLst>
          </p:cNvPr>
          <p:cNvCxnSpPr>
            <a:cxnSpLocks/>
          </p:cNvCxnSpPr>
          <p:nvPr/>
        </p:nvCxnSpPr>
        <p:spPr>
          <a:xfrm>
            <a:off x="1926771" y="6066182"/>
            <a:ext cx="12409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4524AF2-25AE-4207-B084-A920630095CC}"/>
              </a:ext>
            </a:extLst>
          </p:cNvPr>
          <p:cNvSpPr txBox="1"/>
          <p:nvPr/>
        </p:nvSpPr>
        <p:spPr>
          <a:xfrm>
            <a:off x="3153107" y="5884511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No changes</a:t>
            </a:r>
          </a:p>
        </p:txBody>
      </p:sp>
    </p:spTree>
    <p:extLst>
      <p:ext uri="{BB962C8B-B14F-4D97-AF65-F5344CB8AC3E}">
        <p14:creationId xmlns:p14="http://schemas.microsoft.com/office/powerpoint/2010/main" val="357204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10617</TotalTime>
  <Words>2963</Words>
  <Application>Microsoft Office PowerPoint</Application>
  <PresentationFormat>Widescreen</PresentationFormat>
  <Paragraphs>952</Paragraphs>
  <Slides>53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Corbel</vt:lpstr>
      <vt:lpstr>Wingdings</vt:lpstr>
      <vt:lpstr>Basis</vt:lpstr>
      <vt:lpstr>Do-more Designer v2.3</vt:lpstr>
      <vt:lpstr>Current BRX I/O Offering</vt:lpstr>
      <vt:lpstr>Current BRX I/O Offering (10 Discrete IN)</vt:lpstr>
      <vt:lpstr>Current BRX I/O Offering (12 Discrete OUT)</vt:lpstr>
      <vt:lpstr>New 32-Point Modules Require ZIPLink</vt:lpstr>
      <vt:lpstr>Current BRX I/O Offering (2 Analog IN)</vt:lpstr>
      <vt:lpstr>Current BRX I/O Offering (1 Temperature IN)</vt:lpstr>
      <vt:lpstr>Current BRX I/O Offering (2 Analog OUT)</vt:lpstr>
      <vt:lpstr>NEW BRX I/O Offering</vt:lpstr>
      <vt:lpstr>Do-more Designer v2.3</vt:lpstr>
      <vt:lpstr>New BRX I/O Modules</vt:lpstr>
      <vt:lpstr>New BRX Analog IN Configuration</vt:lpstr>
      <vt:lpstr>New BRX Analog IN Configuration</vt:lpstr>
      <vt:lpstr>New BRX Analog IN Configuration</vt:lpstr>
      <vt:lpstr>New BRX I/O Modules</vt:lpstr>
      <vt:lpstr>New BRX Temperature IN Configuration</vt:lpstr>
      <vt:lpstr>New BRX Temperature IN Configuration</vt:lpstr>
      <vt:lpstr>New BRX Temperature IN Configuration</vt:lpstr>
      <vt:lpstr>New BRX I/O Modules</vt:lpstr>
      <vt:lpstr>New BRX Analog OUT Configuration</vt:lpstr>
      <vt:lpstr>New BRX Analog OUT Configuration</vt:lpstr>
      <vt:lpstr>Do-more Designer v2.3</vt:lpstr>
      <vt:lpstr>New BRX Remote I/O Bases</vt:lpstr>
      <vt:lpstr>New BRX Remote I/O Bases</vt:lpstr>
      <vt:lpstr>BX-DMIO</vt:lpstr>
      <vt:lpstr>Configuration: BX-DMIO-M</vt:lpstr>
      <vt:lpstr>Configuration: BX-DMIO-M</vt:lpstr>
      <vt:lpstr>BX-EBC100</vt:lpstr>
      <vt:lpstr>Configuration: BX-EBC100-M</vt:lpstr>
      <vt:lpstr>Configuration: BX-EBC100-M</vt:lpstr>
      <vt:lpstr>Configuration: BX-EBC100-M</vt:lpstr>
      <vt:lpstr>Configuration: BX-EBC100-M</vt:lpstr>
      <vt:lpstr>BX-MBIO</vt:lpstr>
      <vt:lpstr>Configuration: BX-MBIO-M</vt:lpstr>
      <vt:lpstr>Configuration: BX-MBIO-M</vt:lpstr>
      <vt:lpstr>Configuration: BX-MBIO-M</vt:lpstr>
      <vt:lpstr>Configuration: BX-MBIO-M</vt:lpstr>
      <vt:lpstr>PowerPoint Presentation</vt:lpstr>
      <vt:lpstr>MQTT (IoT)</vt:lpstr>
      <vt:lpstr>MQTT Fundamentals</vt:lpstr>
      <vt:lpstr>MQTT Terminology (1 of 2)</vt:lpstr>
      <vt:lpstr>MQTT Terminology (2 of 2)</vt:lpstr>
      <vt:lpstr>MQTT Data Exchange</vt:lpstr>
      <vt:lpstr>MQTT Quality of Service (QoS) </vt:lpstr>
      <vt:lpstr>MQTT Broker – EXAMPLE</vt:lpstr>
      <vt:lpstr>MQTT in BRX (Configuration)</vt:lpstr>
      <vt:lpstr>MQTT in BRX (Configuration)</vt:lpstr>
      <vt:lpstr>MQTTPUB “IoT Publish MQTT Topics”</vt:lpstr>
      <vt:lpstr>MQTTPUB “IoT Publish MQTT Topics”</vt:lpstr>
      <vt:lpstr>MQTTPUB “IoT Publish MQTT Topics”</vt:lpstr>
      <vt:lpstr>MQTTSUB “IoT Subscribe MQTT Topics”</vt:lpstr>
      <vt:lpstr>MQTTSUB “IoT Subscribe MQTT Topics”</vt:lpstr>
      <vt:lpstr>MQTTSUB “IoT Subscribe MQTT Topics”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Do-more Designer v2.3</dc:title>
  <dc:creator>Greg Kiser</dc:creator>
  <cp:lastModifiedBy>Greg Kiser</cp:lastModifiedBy>
  <cp:revision>291</cp:revision>
  <dcterms:created xsi:type="dcterms:W3CDTF">2018-04-06T18:19:43Z</dcterms:created>
  <dcterms:modified xsi:type="dcterms:W3CDTF">2018-08-09T19:19:08Z</dcterms:modified>
</cp:coreProperties>
</file>