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6"/>
  </p:notesMasterIdLst>
  <p:sldIdLst>
    <p:sldId id="256" r:id="rId2"/>
    <p:sldId id="308" r:id="rId3"/>
    <p:sldId id="310" r:id="rId4"/>
    <p:sldId id="311" r:id="rId5"/>
    <p:sldId id="314" r:id="rId6"/>
    <p:sldId id="313" r:id="rId7"/>
    <p:sldId id="312" r:id="rId8"/>
    <p:sldId id="323" r:id="rId9"/>
    <p:sldId id="324" r:id="rId10"/>
    <p:sldId id="325" r:id="rId11"/>
    <p:sldId id="322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6" r:id="rId20"/>
    <p:sldId id="328" r:id="rId21"/>
    <p:sldId id="327" r:id="rId22"/>
    <p:sldId id="329" r:id="rId23"/>
    <p:sldId id="331" r:id="rId24"/>
    <p:sldId id="33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A9106"/>
    <a:srgbClr val="FF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97" autoAdjust="0"/>
    <p:restoredTop sz="95733" autoAdjust="0"/>
  </p:normalViewPr>
  <p:slideViewPr>
    <p:cSldViewPr>
      <p:cViewPr varScale="1">
        <p:scale>
          <a:sx n="115" d="100"/>
          <a:sy n="115" d="100"/>
        </p:scale>
        <p:origin x="-108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13E39-AB88-423A-BDDD-43F2F121EA26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21479-E37E-483C-9463-63615A9EC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7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32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935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678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93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67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935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935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678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935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935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93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038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935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935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935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93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4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93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67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93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93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935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21479-E37E-483C-9463-63615A9EC3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93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4E30C1-4646-4205-B170-9C298C5E263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E30C1-4646-4205-B170-9C298C5E263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44E30C1-4646-4205-B170-9C298C5E263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4E30C1-4646-4205-B170-9C298C5E263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44E30C1-4646-4205-B170-9C298C5E263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9FC7E9-BF96-44FF-AA06-0576D63F8F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2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3.png"/><Relationship Id="rId9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BRX Technical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File System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88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400"/>
          </a:xfrm>
        </p:spPr>
        <p:txBody>
          <a:bodyPr anchor="t">
            <a:normAutofit/>
          </a:bodyPr>
          <a:lstStyle/>
          <a:p>
            <a:r>
              <a:rPr lang="en-US" dirty="0"/>
              <a:t>File System</a:t>
            </a:r>
            <a:endParaRPr lang="en-US" sz="12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32899"/>
            <a:ext cx="8229600" cy="47393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FILESYSCMD</a:t>
            </a:r>
            <a:r>
              <a:rPr lang="en-US" dirty="0" smtClean="0"/>
              <a:t> “Perform File System Command”</a:t>
            </a:r>
            <a:endParaRPr lang="en-US" dirty="0"/>
          </a:p>
          <a:p>
            <a:pPr lvl="1"/>
            <a:r>
              <a:rPr lang="en-US" dirty="0" smtClean="0"/>
              <a:t>Pick </a:t>
            </a:r>
            <a:r>
              <a:rPr lang="en-US" u="sng" dirty="0" smtClean="0"/>
              <a:t>Command</a:t>
            </a:r>
            <a:r>
              <a:rPr lang="en-US" dirty="0" smtClean="0"/>
              <a:t>:</a:t>
            </a:r>
          </a:p>
          <a:p>
            <a:pPr lvl="2"/>
            <a:r>
              <a:rPr lang="en-US" b="1" dirty="0" smtClean="0"/>
              <a:t>Format</a:t>
            </a:r>
            <a:r>
              <a:rPr lang="en-US" dirty="0" smtClean="0"/>
              <a:t> – removes all files &amp; folders on selected File System (only valid for </a:t>
            </a:r>
            <a:r>
              <a:rPr lang="en-US" b="1" dirty="0" smtClean="0">
                <a:solidFill>
                  <a:srgbClr val="7030A0"/>
                </a:solidFill>
              </a:rPr>
              <a:t>@</a:t>
            </a:r>
            <a:r>
              <a:rPr lang="en-US" b="1" dirty="0" err="1" smtClean="0">
                <a:solidFill>
                  <a:srgbClr val="7030A0"/>
                </a:solidFill>
              </a:rPr>
              <a:t>RamFS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File System)</a:t>
            </a:r>
          </a:p>
          <a:p>
            <a:pPr lvl="2"/>
            <a:r>
              <a:rPr lang="en-US" b="1" dirty="0" smtClean="0"/>
              <a:t>Dismount</a:t>
            </a:r>
            <a:r>
              <a:rPr lang="en-US" dirty="0" smtClean="0"/>
              <a:t> – prepares the </a:t>
            </a:r>
            <a:r>
              <a:rPr lang="en-US" b="1" dirty="0" smtClean="0">
                <a:solidFill>
                  <a:srgbClr val="7030A0"/>
                </a:solidFill>
              </a:rPr>
              <a:t>@</a:t>
            </a:r>
            <a:r>
              <a:rPr lang="en-US" b="1" dirty="0" err="1" smtClean="0">
                <a:solidFill>
                  <a:srgbClr val="7030A0"/>
                </a:solidFill>
              </a:rPr>
              <a:t>SDCardFS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File System media for extraction</a:t>
            </a:r>
          </a:p>
          <a:p>
            <a:pPr lvl="3"/>
            <a:r>
              <a:rPr lang="en-US" dirty="0" smtClean="0"/>
              <a:t>All open files will be closed</a:t>
            </a:r>
          </a:p>
          <a:p>
            <a:pPr lvl="3"/>
            <a:r>
              <a:rPr lang="en-US" dirty="0" smtClean="0"/>
              <a:t>Any outstanding file operations will complete</a:t>
            </a:r>
          </a:p>
          <a:p>
            <a:pPr lvl="3"/>
            <a:r>
              <a:rPr lang="en-US" dirty="0" smtClean="0"/>
              <a:t>MEM light on BRX CPU will turn </a:t>
            </a:r>
            <a:r>
              <a:rPr lang="en-US" b="1" dirty="0" smtClean="0">
                <a:solidFill>
                  <a:srgbClr val="FF0000"/>
                </a:solidFill>
              </a:rPr>
              <a:t>red</a:t>
            </a:r>
          </a:p>
          <a:p>
            <a:pPr lvl="2"/>
            <a:r>
              <a:rPr lang="en-US" b="1" dirty="0" smtClean="0"/>
              <a:t>Mount</a:t>
            </a:r>
            <a:r>
              <a:rPr lang="en-US" dirty="0" smtClean="0"/>
              <a:t> – prepares the </a:t>
            </a:r>
            <a:r>
              <a:rPr lang="en-US" b="1" dirty="0" smtClean="0">
                <a:solidFill>
                  <a:srgbClr val="7030A0"/>
                </a:solidFill>
              </a:rPr>
              <a:t>@</a:t>
            </a:r>
            <a:r>
              <a:rPr lang="en-US" b="1" dirty="0" err="1" smtClean="0">
                <a:solidFill>
                  <a:srgbClr val="7030A0"/>
                </a:solidFill>
              </a:rPr>
              <a:t>SDCardFS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File System for use</a:t>
            </a:r>
          </a:p>
          <a:p>
            <a:pPr lvl="3"/>
            <a:r>
              <a:rPr lang="en-US" dirty="0" smtClean="0"/>
              <a:t>MEM light on BRX CPU will turn </a:t>
            </a:r>
            <a:r>
              <a:rPr lang="en-US" b="1" dirty="0" smtClean="0">
                <a:solidFill>
                  <a:srgbClr val="00B050"/>
                </a:solidFill>
              </a:rPr>
              <a:t>green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405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400"/>
          </a:xfrm>
        </p:spPr>
        <p:txBody>
          <a:bodyPr anchor="t">
            <a:normAutofit/>
          </a:bodyPr>
          <a:lstStyle/>
          <a:p>
            <a:r>
              <a:rPr lang="en-US" dirty="0"/>
              <a:t>File System</a:t>
            </a:r>
            <a:endParaRPr lang="en-US" sz="12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32899"/>
            <a:ext cx="8229600" cy="4739301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FILEOPEN</a:t>
            </a:r>
            <a:r>
              <a:rPr lang="en-US" dirty="0" smtClean="0"/>
              <a:t> “Open File</a:t>
            </a:r>
            <a:r>
              <a:rPr lang="en-US" dirty="0"/>
              <a:t>”</a:t>
            </a:r>
          </a:p>
          <a:p>
            <a:pPr lvl="1"/>
            <a:r>
              <a:rPr lang="en-US" dirty="0" smtClean="0"/>
              <a:t>Uses a File Handle Structure (e.g. </a:t>
            </a:r>
            <a:r>
              <a:rPr lang="en-US" b="1" i="1" dirty="0" smtClean="0">
                <a:solidFill>
                  <a:srgbClr val="0070C0"/>
                </a:solidFill>
              </a:rPr>
              <a:t>FILE_0</a:t>
            </a:r>
            <a:r>
              <a:rPr lang="en-US" dirty="0" smtClean="0"/>
              <a:t>) which will be created if it doesn’t already exist, with the following members:</a:t>
            </a:r>
          </a:p>
          <a:p>
            <a:pPr lvl="2"/>
            <a:r>
              <a:rPr lang="en-US" b="1" i="1" dirty="0" smtClean="0">
                <a:solidFill>
                  <a:srgbClr val="0070C0"/>
                </a:solidFill>
              </a:rPr>
              <a:t>.</a:t>
            </a:r>
            <a:r>
              <a:rPr lang="en-US" b="1" i="1" dirty="0" err="1" smtClean="0">
                <a:solidFill>
                  <a:srgbClr val="0070C0"/>
                </a:solidFill>
              </a:rPr>
              <a:t>DeviceID</a:t>
            </a:r>
            <a:r>
              <a:rPr lang="en-US" dirty="0" smtClean="0"/>
              <a:t> (unsigned word; </a:t>
            </a:r>
            <a:r>
              <a:rPr lang="en-US" b="1" dirty="0" smtClean="0">
                <a:solidFill>
                  <a:srgbClr val="C00000"/>
                </a:solidFill>
              </a:rPr>
              <a:t>RO</a:t>
            </a:r>
            <a:r>
              <a:rPr lang="en-US" dirty="0" smtClean="0"/>
              <a:t>) – IDs this file handle</a:t>
            </a:r>
          </a:p>
          <a:p>
            <a:pPr lvl="2"/>
            <a:r>
              <a:rPr lang="en-US" b="1" i="1" dirty="0" smtClean="0">
                <a:solidFill>
                  <a:srgbClr val="0070C0"/>
                </a:solidFill>
              </a:rPr>
              <a:t>.Open</a:t>
            </a:r>
            <a:r>
              <a:rPr lang="en-US" dirty="0" smtClean="0"/>
              <a:t> (bit; </a:t>
            </a:r>
            <a:r>
              <a:rPr lang="en-US" b="1" dirty="0" smtClean="0">
                <a:solidFill>
                  <a:srgbClr val="C00000"/>
                </a:solidFill>
              </a:rPr>
              <a:t>RO</a:t>
            </a:r>
            <a:r>
              <a:rPr lang="en-US" dirty="0" smtClean="0"/>
              <a:t>) – ON if file is open</a:t>
            </a:r>
          </a:p>
          <a:p>
            <a:pPr lvl="2"/>
            <a:r>
              <a:rPr lang="en-US" b="1" i="1" dirty="0" smtClean="0">
                <a:solidFill>
                  <a:srgbClr val="0070C0"/>
                </a:solidFill>
              </a:rPr>
              <a:t>.Success</a:t>
            </a:r>
            <a:r>
              <a:rPr lang="en-US" dirty="0" smtClean="0"/>
              <a:t> (bit; </a:t>
            </a:r>
            <a:r>
              <a:rPr lang="en-US" b="1" dirty="0" smtClean="0">
                <a:solidFill>
                  <a:srgbClr val="C00000"/>
                </a:solidFill>
              </a:rPr>
              <a:t>RO</a:t>
            </a:r>
            <a:r>
              <a:rPr lang="en-US" dirty="0" smtClean="0"/>
              <a:t>) – (not used)</a:t>
            </a:r>
          </a:p>
          <a:p>
            <a:pPr lvl="2"/>
            <a:r>
              <a:rPr lang="en-US" b="1" i="1" dirty="0" smtClean="0">
                <a:solidFill>
                  <a:srgbClr val="0070C0"/>
                </a:solidFill>
              </a:rPr>
              <a:t>.Error</a:t>
            </a:r>
            <a:r>
              <a:rPr lang="en-US" dirty="0" smtClean="0"/>
              <a:t> (bit; </a:t>
            </a:r>
            <a:r>
              <a:rPr lang="en-US" b="1" dirty="0" smtClean="0">
                <a:solidFill>
                  <a:srgbClr val="C00000"/>
                </a:solidFill>
              </a:rPr>
              <a:t>RO</a:t>
            </a:r>
            <a:r>
              <a:rPr lang="en-US" dirty="0" smtClean="0"/>
              <a:t>) – (not used)</a:t>
            </a:r>
          </a:p>
          <a:p>
            <a:pPr lvl="2"/>
            <a:r>
              <a:rPr lang="en-US" b="1" i="1" dirty="0" smtClean="0">
                <a:solidFill>
                  <a:srgbClr val="0070C0"/>
                </a:solidFill>
              </a:rPr>
              <a:t>.</a:t>
            </a:r>
            <a:r>
              <a:rPr lang="en-US" b="1" i="1" dirty="0" err="1" smtClean="0">
                <a:solidFill>
                  <a:srgbClr val="0070C0"/>
                </a:solidFill>
              </a:rPr>
              <a:t>EndOfFile</a:t>
            </a:r>
            <a:r>
              <a:rPr lang="en-US" dirty="0" smtClean="0"/>
              <a:t> (bit; </a:t>
            </a:r>
            <a:r>
              <a:rPr lang="en-US" b="1" dirty="0" smtClean="0">
                <a:solidFill>
                  <a:srgbClr val="C00000"/>
                </a:solidFill>
              </a:rPr>
              <a:t>RO</a:t>
            </a:r>
            <a:r>
              <a:rPr lang="en-US" dirty="0" smtClean="0"/>
              <a:t>) – ON if </a:t>
            </a:r>
            <a:r>
              <a:rPr lang="en-US" b="1" i="1" dirty="0" smtClean="0">
                <a:solidFill>
                  <a:srgbClr val="0070C0"/>
                </a:solidFill>
              </a:rPr>
              <a:t>.</a:t>
            </a:r>
            <a:r>
              <a:rPr lang="en-US" b="1" i="1" dirty="0" err="1" smtClean="0">
                <a:solidFill>
                  <a:srgbClr val="0070C0"/>
                </a:solidFill>
              </a:rPr>
              <a:t>FilePointer</a:t>
            </a:r>
            <a:r>
              <a:rPr lang="en-US" dirty="0" smtClean="0"/>
              <a:t> is at the end of the file</a:t>
            </a:r>
          </a:p>
          <a:p>
            <a:pPr lvl="2"/>
            <a:r>
              <a:rPr lang="en-US" b="1" i="1" dirty="0" smtClean="0">
                <a:solidFill>
                  <a:srgbClr val="0070C0"/>
                </a:solidFill>
              </a:rPr>
              <a:t>.</a:t>
            </a:r>
            <a:r>
              <a:rPr lang="en-US" b="1" i="1" dirty="0" err="1" smtClean="0">
                <a:solidFill>
                  <a:srgbClr val="0070C0"/>
                </a:solidFill>
              </a:rPr>
              <a:t>FileSize</a:t>
            </a:r>
            <a:r>
              <a:rPr lang="en-US" dirty="0" smtClean="0"/>
              <a:t> (signed </a:t>
            </a:r>
            <a:r>
              <a:rPr lang="en-US" dirty="0" err="1" smtClean="0"/>
              <a:t>Dword</a:t>
            </a:r>
            <a:r>
              <a:rPr lang="en-US" dirty="0" smtClean="0"/>
              <a:t>; </a:t>
            </a:r>
            <a:r>
              <a:rPr lang="en-US" b="1" dirty="0" smtClean="0">
                <a:solidFill>
                  <a:srgbClr val="C00000"/>
                </a:solidFill>
              </a:rPr>
              <a:t>RO</a:t>
            </a:r>
            <a:r>
              <a:rPr lang="en-US" dirty="0" smtClean="0"/>
              <a:t>) – number of bytes in file</a:t>
            </a:r>
          </a:p>
          <a:p>
            <a:pPr lvl="2"/>
            <a:r>
              <a:rPr lang="en-US" b="1" i="1" dirty="0" smtClean="0">
                <a:solidFill>
                  <a:srgbClr val="0070C0"/>
                </a:solidFill>
              </a:rPr>
              <a:t>.</a:t>
            </a:r>
            <a:r>
              <a:rPr lang="en-US" b="1" i="1" dirty="0" err="1" smtClean="0">
                <a:solidFill>
                  <a:srgbClr val="0070C0"/>
                </a:solidFill>
              </a:rPr>
              <a:t>FilePointer</a:t>
            </a:r>
            <a:r>
              <a:rPr lang="en-US" dirty="0" smtClean="0"/>
              <a:t> (signed </a:t>
            </a:r>
            <a:r>
              <a:rPr lang="en-US" dirty="0" err="1" smtClean="0"/>
              <a:t>Dword</a:t>
            </a:r>
            <a:r>
              <a:rPr lang="en-US" dirty="0" smtClean="0"/>
              <a:t>; </a:t>
            </a:r>
            <a:r>
              <a:rPr lang="en-US" b="1" dirty="0" smtClean="0">
                <a:solidFill>
                  <a:srgbClr val="C00000"/>
                </a:solidFill>
              </a:rPr>
              <a:t>RO</a:t>
            </a:r>
            <a:r>
              <a:rPr lang="en-US" dirty="0" smtClean="0"/>
              <a:t>) – current location being pointed to in the file</a:t>
            </a:r>
          </a:p>
          <a:p>
            <a:pPr lvl="3"/>
            <a:r>
              <a:rPr lang="en-US" dirty="0" smtClean="0"/>
              <a:t>Where </a:t>
            </a:r>
            <a:r>
              <a:rPr lang="en-US" b="1" dirty="0" smtClean="0">
                <a:solidFill>
                  <a:srgbClr val="00B050"/>
                </a:solidFill>
              </a:rPr>
              <a:t>FILEREAD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B050"/>
                </a:solidFill>
              </a:rPr>
              <a:t>FILEWRITE</a:t>
            </a:r>
            <a:r>
              <a:rPr lang="en-US" dirty="0" smtClean="0"/>
              <a:t> &amp; </a:t>
            </a:r>
            <a:r>
              <a:rPr lang="en-US" b="1" dirty="0" smtClean="0">
                <a:solidFill>
                  <a:srgbClr val="00B050"/>
                </a:solidFill>
              </a:rPr>
              <a:t>FILETRUNC</a:t>
            </a:r>
            <a:r>
              <a:rPr lang="en-US" dirty="0" smtClean="0"/>
              <a:t> operations will be executed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26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400"/>
          </a:xfrm>
        </p:spPr>
        <p:txBody>
          <a:bodyPr anchor="t">
            <a:normAutofit/>
          </a:bodyPr>
          <a:lstStyle/>
          <a:p>
            <a:r>
              <a:rPr lang="en-US" dirty="0"/>
              <a:t>File System</a:t>
            </a:r>
            <a:endParaRPr lang="en-US" sz="12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32899"/>
            <a:ext cx="8229600" cy="47393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FILEOPEN</a:t>
            </a:r>
            <a:r>
              <a:rPr lang="en-US" dirty="0" smtClean="0"/>
              <a:t> “Open </a:t>
            </a:r>
            <a:r>
              <a:rPr lang="en-US" dirty="0"/>
              <a:t>File</a:t>
            </a:r>
            <a:r>
              <a:rPr lang="en-US" dirty="0" smtClean="0"/>
              <a:t>” example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2051" name="P-FILEOP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286000"/>
            <a:ext cx="4619625" cy="259080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()-UseFileName"/>
          <p:cNvSpPr/>
          <p:nvPr/>
        </p:nvSpPr>
        <p:spPr>
          <a:xfrm>
            <a:off x="914400" y="4724400"/>
            <a:ext cx="3429000" cy="1143000"/>
          </a:xfrm>
          <a:prstGeom prst="wedgeRoundRectCallout">
            <a:avLst>
              <a:gd name="adj1" fmla="val 62889"/>
              <a:gd name="adj2" fmla="val -186707"/>
              <a:gd name="adj3" fmla="val 16667"/>
            </a:avLst>
          </a:prstGeom>
          <a:solidFill>
            <a:srgbClr val="FFFF00"/>
          </a:solidFill>
          <a:ln w="127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Use the File Name that was stored in </a:t>
            </a:r>
            <a:r>
              <a:rPr lang="en-US" sz="1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SS0</a:t>
            </a:r>
            <a:r>
              <a:rPr lang="en-US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from the previous example instead of having to type in the name manually</a:t>
            </a:r>
            <a:endParaRPr lang="en-US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2" name="P-LadderLogi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2147888"/>
            <a:ext cx="8010525" cy="25622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722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2" grpId="0" animBg="1"/>
      <p:bldP spid="1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400"/>
          </a:xfrm>
        </p:spPr>
        <p:txBody>
          <a:bodyPr anchor="t">
            <a:normAutofit/>
          </a:bodyPr>
          <a:lstStyle/>
          <a:p>
            <a:r>
              <a:rPr lang="en-US" dirty="0"/>
              <a:t>File System</a:t>
            </a:r>
            <a:endParaRPr lang="en-US" sz="12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32899"/>
            <a:ext cx="8229600" cy="47393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FILEREAD</a:t>
            </a:r>
            <a:r>
              <a:rPr lang="en-US" dirty="0" smtClean="0"/>
              <a:t> “Read from File</a:t>
            </a:r>
            <a:r>
              <a:rPr lang="en-US" dirty="0"/>
              <a:t>”</a:t>
            </a:r>
          </a:p>
          <a:p>
            <a:pPr lvl="1"/>
            <a:r>
              <a:rPr lang="en-US" dirty="0" smtClean="0"/>
              <a:t>References a File Handle Structure (e.g. </a:t>
            </a:r>
            <a:r>
              <a:rPr lang="en-US" b="1" i="1" dirty="0" smtClean="0">
                <a:solidFill>
                  <a:srgbClr val="0070C0"/>
                </a:solidFill>
              </a:rPr>
              <a:t>FILE_0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Exactly like a </a:t>
            </a:r>
            <a:r>
              <a:rPr lang="en-US" b="1" dirty="0" smtClean="0">
                <a:solidFill>
                  <a:srgbClr val="00B050"/>
                </a:solidFill>
              </a:rPr>
              <a:t>STREAMIN</a:t>
            </a:r>
            <a:r>
              <a:rPr lang="en-US" dirty="0" smtClean="0"/>
              <a:t> instruction</a:t>
            </a:r>
          </a:p>
          <a:p>
            <a:pPr lvl="2"/>
            <a:r>
              <a:rPr lang="en-US" dirty="0" smtClean="0"/>
              <a:t>Define delimiters	</a:t>
            </a:r>
          </a:p>
          <a:p>
            <a:pPr lvl="3"/>
            <a:r>
              <a:rPr lang="en-US" dirty="0" smtClean="0"/>
              <a:t>If a </a:t>
            </a:r>
            <a:r>
              <a:rPr lang="en-US" b="1" dirty="0" smtClean="0">
                <a:solidFill>
                  <a:srgbClr val="00B050"/>
                </a:solidFill>
              </a:rPr>
              <a:t>FILELOG</a:t>
            </a:r>
            <a:r>
              <a:rPr lang="en-US" dirty="0" smtClean="0"/>
              <a:t> was used to create the lines in the file, then the delimiters will be:</a:t>
            </a:r>
          </a:p>
          <a:p>
            <a:pPr lvl="4"/>
            <a:r>
              <a:rPr lang="en-US" b="1" dirty="0" smtClean="0"/>
              <a:t>0x0D</a:t>
            </a:r>
            <a:r>
              <a:rPr lang="en-US" dirty="0" smtClean="0"/>
              <a:t> (carriage return)</a:t>
            </a:r>
          </a:p>
          <a:p>
            <a:pPr lvl="4"/>
            <a:r>
              <a:rPr lang="en-US" b="1" dirty="0" smtClean="0"/>
              <a:t>0x0A</a:t>
            </a:r>
            <a:r>
              <a:rPr lang="en-US" dirty="0" smtClean="0"/>
              <a:t> (line feed)</a:t>
            </a:r>
          </a:p>
          <a:p>
            <a:pPr lvl="2"/>
            <a:r>
              <a:rPr lang="en-US" dirty="0" smtClean="0"/>
              <a:t>Store the data in a string or numeric data block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63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400"/>
          </a:xfrm>
        </p:spPr>
        <p:txBody>
          <a:bodyPr anchor="t">
            <a:normAutofit/>
          </a:bodyPr>
          <a:lstStyle/>
          <a:p>
            <a:r>
              <a:rPr lang="en-US" dirty="0"/>
              <a:t>File System</a:t>
            </a:r>
            <a:endParaRPr lang="en-US" sz="12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32899"/>
            <a:ext cx="8229600" cy="47393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FILEREAD</a:t>
            </a:r>
            <a:r>
              <a:rPr lang="en-US" dirty="0" smtClean="0"/>
              <a:t> “Read from </a:t>
            </a:r>
            <a:r>
              <a:rPr lang="en-US" dirty="0"/>
              <a:t>File</a:t>
            </a:r>
            <a:r>
              <a:rPr lang="en-US" dirty="0" smtClean="0"/>
              <a:t>” example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3074" name="P-FILEREA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091539"/>
            <a:ext cx="4591050" cy="38576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-LadderLogi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981200"/>
            <a:ext cx="7981950" cy="229552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-Head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29125"/>
            <a:ext cx="8610600" cy="371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7" name="P-DataView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67000"/>
            <a:ext cx="25908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8" name="P-Data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58" y="4429124"/>
            <a:ext cx="8692342" cy="3714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9" name="P-DataView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838" y="2647950"/>
            <a:ext cx="2600325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09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400"/>
          </a:xfrm>
        </p:spPr>
        <p:txBody>
          <a:bodyPr anchor="t">
            <a:normAutofit/>
          </a:bodyPr>
          <a:lstStyle/>
          <a:p>
            <a:r>
              <a:rPr lang="en-US" dirty="0"/>
              <a:t>File System</a:t>
            </a:r>
            <a:endParaRPr lang="en-US" sz="12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32899"/>
            <a:ext cx="8229600" cy="47393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FILECLOSE</a:t>
            </a:r>
            <a:r>
              <a:rPr lang="en-US" dirty="0" smtClean="0"/>
              <a:t> “Close File</a:t>
            </a:r>
            <a:r>
              <a:rPr lang="en-US" dirty="0"/>
              <a:t>”</a:t>
            </a:r>
          </a:p>
          <a:p>
            <a:pPr lvl="1"/>
            <a:r>
              <a:rPr lang="en-US" dirty="0" smtClean="0"/>
              <a:t>References a File Handle Structure (e.g. </a:t>
            </a:r>
            <a:r>
              <a:rPr lang="en-US" b="1" i="1" dirty="0" smtClean="0">
                <a:solidFill>
                  <a:srgbClr val="0070C0"/>
                </a:solidFill>
              </a:rPr>
              <a:t>FILE_0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Simply closes the file</a:t>
            </a:r>
            <a:endParaRPr lang="en-US" dirty="0"/>
          </a:p>
        </p:txBody>
      </p:sp>
      <p:pic>
        <p:nvPicPr>
          <p:cNvPr id="4098" name="P-Op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00400"/>
            <a:ext cx="27051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-Close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00399"/>
            <a:ext cx="27051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54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400"/>
          </a:xfrm>
        </p:spPr>
        <p:txBody>
          <a:bodyPr anchor="t">
            <a:normAutofit/>
          </a:bodyPr>
          <a:lstStyle/>
          <a:p>
            <a:r>
              <a:rPr lang="en-US" dirty="0"/>
              <a:t>File System</a:t>
            </a:r>
            <a:endParaRPr lang="en-US" sz="12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32899"/>
            <a:ext cx="8229600" cy="47393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FILEWRITE</a:t>
            </a:r>
            <a:r>
              <a:rPr lang="en-US" dirty="0" smtClean="0"/>
              <a:t> “Write to File</a:t>
            </a:r>
            <a:r>
              <a:rPr lang="en-US" dirty="0"/>
              <a:t>”</a:t>
            </a:r>
          </a:p>
          <a:p>
            <a:pPr lvl="1"/>
            <a:r>
              <a:rPr lang="en-US" dirty="0" smtClean="0"/>
              <a:t>References a File Handle Structure (e.g. </a:t>
            </a:r>
            <a:r>
              <a:rPr lang="en-US" b="1" i="1" dirty="0" smtClean="0">
                <a:solidFill>
                  <a:srgbClr val="0070C0"/>
                </a:solidFill>
              </a:rPr>
              <a:t>FILE_0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Exactly like a </a:t>
            </a:r>
            <a:r>
              <a:rPr lang="en-US" b="1" dirty="0" smtClean="0">
                <a:solidFill>
                  <a:srgbClr val="00B050"/>
                </a:solidFill>
              </a:rPr>
              <a:t>STREAMOUT</a:t>
            </a:r>
            <a:r>
              <a:rPr lang="en-US" dirty="0" smtClean="0"/>
              <a:t> instruction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124200"/>
            <a:ext cx="459105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9344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400"/>
          </a:xfrm>
        </p:spPr>
        <p:txBody>
          <a:bodyPr anchor="t">
            <a:normAutofit/>
          </a:bodyPr>
          <a:lstStyle/>
          <a:p>
            <a:r>
              <a:rPr lang="en-US" dirty="0"/>
              <a:t>File System</a:t>
            </a:r>
            <a:endParaRPr lang="en-US" sz="12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32899"/>
            <a:ext cx="8229600" cy="47393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FILEWRITE</a:t>
            </a:r>
            <a:r>
              <a:rPr lang="en-US" dirty="0" smtClean="0"/>
              <a:t> “Write to </a:t>
            </a:r>
            <a:r>
              <a:rPr lang="en-US" dirty="0"/>
              <a:t>File</a:t>
            </a:r>
            <a:r>
              <a:rPr lang="en-US" dirty="0" smtClean="0"/>
              <a:t>” example</a:t>
            </a:r>
          </a:p>
          <a:p>
            <a:pPr lvl="1"/>
            <a:r>
              <a:rPr lang="en-US" dirty="0" smtClean="0"/>
              <a:t>I want to append a statement to the end of an already-existing file:</a:t>
            </a:r>
          </a:p>
          <a:p>
            <a:pPr lvl="2"/>
            <a:r>
              <a:rPr lang="en-US" dirty="0" smtClean="0"/>
              <a:t>“This is the end of file:” and then use the name of the file itself</a:t>
            </a:r>
          </a:p>
          <a:p>
            <a:pPr lvl="3"/>
            <a:r>
              <a:rPr lang="en-US" dirty="0"/>
              <a:t>Use a </a:t>
            </a:r>
            <a:r>
              <a:rPr lang="en-US" b="1" dirty="0">
                <a:solidFill>
                  <a:srgbClr val="00B050"/>
                </a:solidFill>
              </a:rPr>
              <a:t>STRPRINT</a:t>
            </a:r>
            <a:r>
              <a:rPr lang="en-US" dirty="0"/>
              <a:t> with “This is the end of file:” </a:t>
            </a:r>
            <a:r>
              <a:rPr lang="en-US" b="1" dirty="0" smtClean="0">
                <a:solidFill>
                  <a:srgbClr val="0070C0"/>
                </a:solidFill>
              </a:rPr>
              <a:t>SS0</a:t>
            </a:r>
            <a:endParaRPr lang="en-US" dirty="0" smtClean="0"/>
          </a:p>
          <a:p>
            <a:pPr lvl="1"/>
            <a:r>
              <a:rPr lang="en-US" dirty="0" smtClean="0"/>
              <a:t>The key is to use </a:t>
            </a:r>
            <a:r>
              <a:rPr lang="en-US" b="1" dirty="0" smtClean="0">
                <a:solidFill>
                  <a:srgbClr val="00B050"/>
                </a:solidFill>
              </a:rPr>
              <a:t>FILEOPEN</a:t>
            </a:r>
            <a:r>
              <a:rPr lang="en-US" dirty="0" smtClean="0"/>
              <a:t> and open it as </a:t>
            </a:r>
            <a:r>
              <a:rPr lang="en-US" u="sng" dirty="0" smtClean="0"/>
              <a:t>“Write (Create/Append if exists)”</a:t>
            </a:r>
          </a:p>
          <a:p>
            <a:pPr lvl="2"/>
            <a:r>
              <a:rPr lang="en-US" dirty="0" smtClean="0"/>
              <a:t>This will open the existing file and set the </a:t>
            </a:r>
            <a:r>
              <a:rPr lang="en-US" b="1" i="1" dirty="0" smtClean="0">
                <a:solidFill>
                  <a:srgbClr val="0070C0"/>
                </a:solidFill>
              </a:rPr>
              <a:t>.</a:t>
            </a:r>
            <a:r>
              <a:rPr lang="en-US" b="1" i="1" dirty="0" err="1" smtClean="0">
                <a:solidFill>
                  <a:srgbClr val="0070C0"/>
                </a:solidFill>
              </a:rPr>
              <a:t>FilePointer</a:t>
            </a:r>
            <a:r>
              <a:rPr lang="en-US" dirty="0" smtClean="0"/>
              <a:t> to the end of the file</a:t>
            </a:r>
          </a:p>
          <a:p>
            <a:pPr lvl="3"/>
            <a:r>
              <a:rPr lang="en-US" dirty="0" smtClean="0"/>
              <a:t>Thus </a:t>
            </a:r>
            <a:r>
              <a:rPr lang="en-US" b="1" i="1" dirty="0" smtClean="0">
                <a:solidFill>
                  <a:srgbClr val="0070C0"/>
                </a:solidFill>
              </a:rPr>
              <a:t>.</a:t>
            </a:r>
            <a:r>
              <a:rPr lang="en-US" b="1" i="1" dirty="0" err="1" smtClean="0">
                <a:solidFill>
                  <a:srgbClr val="0070C0"/>
                </a:solidFill>
              </a:rPr>
              <a:t>EndOfFile</a:t>
            </a:r>
            <a:r>
              <a:rPr lang="en-US" dirty="0" smtClean="0"/>
              <a:t> bit will be ON as well</a:t>
            </a:r>
            <a:endParaRPr lang="en-US" dirty="0"/>
          </a:p>
        </p:txBody>
      </p:sp>
      <p:pic>
        <p:nvPicPr>
          <p:cNvPr id="6146" name="P-LastLi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95843"/>
            <a:ext cx="8686800" cy="962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152400" y="6216678"/>
            <a:ext cx="2590800" cy="267514"/>
          </a:xfrm>
          <a:prstGeom prst="roundRect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4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400"/>
          </a:xfrm>
        </p:spPr>
        <p:txBody>
          <a:bodyPr anchor="t">
            <a:normAutofit/>
          </a:bodyPr>
          <a:lstStyle/>
          <a:p>
            <a:r>
              <a:rPr lang="en-US" dirty="0"/>
              <a:t>File System</a:t>
            </a:r>
            <a:endParaRPr lang="en-US" sz="12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32899"/>
            <a:ext cx="8229600" cy="47393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FILESEEK</a:t>
            </a:r>
            <a:r>
              <a:rPr lang="en-US" dirty="0" smtClean="0"/>
              <a:t> “Seek to Position in File”</a:t>
            </a:r>
            <a:endParaRPr lang="en-US" dirty="0"/>
          </a:p>
          <a:p>
            <a:pPr lvl="1"/>
            <a:r>
              <a:rPr lang="en-US" dirty="0" smtClean="0"/>
              <a:t>References a File Handle Structure (e.g. </a:t>
            </a:r>
            <a:r>
              <a:rPr lang="en-US" b="1" i="1" dirty="0" smtClean="0">
                <a:solidFill>
                  <a:srgbClr val="0070C0"/>
                </a:solidFill>
              </a:rPr>
              <a:t>FILE_0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File referenced must be already open</a:t>
            </a:r>
          </a:p>
          <a:p>
            <a:pPr lvl="1"/>
            <a:r>
              <a:rPr lang="en-US" dirty="0" smtClean="0"/>
              <a:t>To open to the end of a file, for example:</a:t>
            </a:r>
          </a:p>
          <a:p>
            <a:pPr lvl="2"/>
            <a:r>
              <a:rPr lang="en-US" dirty="0" smtClean="0"/>
              <a:t>Set </a:t>
            </a:r>
            <a:r>
              <a:rPr lang="en-US" u="sng" dirty="0" smtClean="0"/>
              <a:t>Seek to</a:t>
            </a:r>
            <a:r>
              <a:rPr lang="en-US" dirty="0" smtClean="0"/>
              <a:t> = Beginning</a:t>
            </a:r>
          </a:p>
          <a:p>
            <a:pPr lvl="2"/>
            <a:r>
              <a:rPr lang="en-US" dirty="0" smtClean="0"/>
              <a:t>Set </a:t>
            </a:r>
            <a:r>
              <a:rPr lang="en-US" u="sng" dirty="0" smtClean="0"/>
              <a:t>Positive offset from BEGINNING</a:t>
            </a:r>
            <a:r>
              <a:rPr lang="en-US" dirty="0" smtClean="0"/>
              <a:t> = </a:t>
            </a:r>
            <a:r>
              <a:rPr lang="en-US" b="1" i="1" dirty="0" smtClean="0">
                <a:solidFill>
                  <a:srgbClr val="0070C0"/>
                </a:solidFill>
              </a:rPr>
              <a:t>FILE_0.FileSize</a:t>
            </a:r>
          </a:p>
          <a:p>
            <a:pPr lvl="1"/>
            <a:r>
              <a:rPr lang="en-US" dirty="0" smtClean="0"/>
              <a:t>Use this to point anywhere in a file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475" y="4225468"/>
            <a:ext cx="459105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0563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400"/>
          </a:xfrm>
        </p:spPr>
        <p:txBody>
          <a:bodyPr anchor="t">
            <a:normAutofit/>
          </a:bodyPr>
          <a:lstStyle/>
          <a:p>
            <a:r>
              <a:rPr lang="en-US" dirty="0"/>
              <a:t>File System</a:t>
            </a:r>
            <a:endParaRPr lang="en-US" sz="12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32899"/>
            <a:ext cx="8229600" cy="47393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FILETRUNC</a:t>
            </a:r>
            <a:r>
              <a:rPr lang="en-US" dirty="0" smtClean="0"/>
              <a:t> “Truncate File”</a:t>
            </a:r>
            <a:endParaRPr lang="en-US" dirty="0"/>
          </a:p>
          <a:p>
            <a:pPr lvl="1"/>
            <a:r>
              <a:rPr lang="en-US" dirty="0" smtClean="0"/>
              <a:t>References a File Handle structure (e.g. </a:t>
            </a:r>
            <a:r>
              <a:rPr lang="en-US" b="1" i="1" dirty="0" smtClean="0">
                <a:solidFill>
                  <a:srgbClr val="0070C0"/>
                </a:solidFill>
              </a:rPr>
              <a:t>FILE_0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Truncates an open file at the </a:t>
            </a:r>
            <a:r>
              <a:rPr lang="en-US" b="1" i="1" dirty="0" smtClean="0">
                <a:solidFill>
                  <a:srgbClr val="0070C0"/>
                </a:solidFill>
              </a:rPr>
              <a:t>.</a:t>
            </a:r>
            <a:r>
              <a:rPr lang="en-US" b="1" i="1" dirty="0" err="1" smtClean="0">
                <a:solidFill>
                  <a:srgbClr val="0070C0"/>
                </a:solidFill>
              </a:rPr>
              <a:t>FilePointer</a:t>
            </a:r>
            <a:r>
              <a:rPr lang="en-US" dirty="0" smtClean="0"/>
              <a:t> location</a:t>
            </a:r>
          </a:p>
          <a:p>
            <a:pPr lvl="1"/>
            <a:r>
              <a:rPr lang="en-US" dirty="0" smtClean="0"/>
              <a:t>Typical use: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Open a file using </a:t>
            </a:r>
            <a:r>
              <a:rPr lang="en-US" b="1" dirty="0" smtClean="0">
                <a:solidFill>
                  <a:srgbClr val="00B050"/>
                </a:solidFill>
              </a:rPr>
              <a:t>FILEOPEN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b="1" dirty="0" smtClean="0">
                <a:solidFill>
                  <a:srgbClr val="00B050"/>
                </a:solidFill>
              </a:rPr>
              <a:t>FILESEEK</a:t>
            </a:r>
            <a:r>
              <a:rPr lang="en-US" dirty="0" smtClean="0"/>
              <a:t> to set </a:t>
            </a:r>
            <a:r>
              <a:rPr lang="en-US" b="1" i="1" dirty="0" smtClean="0">
                <a:solidFill>
                  <a:srgbClr val="0070C0"/>
                </a:solidFill>
              </a:rPr>
              <a:t>.</a:t>
            </a:r>
            <a:r>
              <a:rPr lang="en-US" b="1" i="1" dirty="0" err="1" smtClean="0">
                <a:solidFill>
                  <a:srgbClr val="0070C0"/>
                </a:solidFill>
              </a:rPr>
              <a:t>FilePointer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to the location in the file where the truncation is to happen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Execute the </a:t>
            </a:r>
            <a:r>
              <a:rPr lang="en-US" b="1" dirty="0" smtClean="0">
                <a:solidFill>
                  <a:srgbClr val="00B050"/>
                </a:solidFill>
              </a:rPr>
              <a:t>FILETRUNC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631" y="4554704"/>
            <a:ext cx="459105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176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400"/>
          </a:xfrm>
        </p:spPr>
        <p:txBody>
          <a:bodyPr anchor="t">
            <a:normAutofit/>
          </a:bodyPr>
          <a:lstStyle/>
          <a:p>
            <a:r>
              <a:rPr lang="en-US" dirty="0"/>
              <a:t>File System</a:t>
            </a:r>
            <a:endParaRPr lang="en-US" sz="12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32899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Do-more Technology Version 2.0 added:</a:t>
            </a:r>
          </a:p>
          <a:p>
            <a:pPr lvl="1"/>
            <a:r>
              <a:rPr lang="en-US" dirty="0"/>
              <a:t>RAM Drive File System (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@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RamFS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All Do-mores can support the FILE instructions with a firmware upgrade</a:t>
            </a:r>
          </a:p>
          <a:p>
            <a:pPr lvl="2"/>
            <a:r>
              <a:rPr lang="en-US" dirty="0"/>
              <a:t>BRX supports this by default</a:t>
            </a:r>
          </a:p>
          <a:p>
            <a:pPr lvl="2"/>
            <a:r>
              <a:rPr lang="en-US" dirty="0"/>
              <a:t>1 MB available system RAM</a:t>
            </a:r>
          </a:p>
          <a:p>
            <a:pPr lvl="3"/>
            <a:r>
              <a:rPr lang="en-US" dirty="0"/>
              <a:t>Contents lost:</a:t>
            </a:r>
          </a:p>
          <a:p>
            <a:pPr lvl="4"/>
            <a:r>
              <a:rPr lang="en-US" dirty="0"/>
              <a:t>If CPU is powered down</a:t>
            </a:r>
          </a:p>
          <a:p>
            <a:pPr lvl="4"/>
            <a:r>
              <a:rPr lang="en-US" dirty="0"/>
              <a:t>If </a:t>
            </a:r>
            <a:r>
              <a:rPr lang="en-US" b="1" dirty="0">
                <a:solidFill>
                  <a:srgbClr val="00B050"/>
                </a:solidFill>
              </a:rPr>
              <a:t>REBOOT</a:t>
            </a:r>
            <a:r>
              <a:rPr lang="en-US" dirty="0"/>
              <a:t> instruction is executed</a:t>
            </a:r>
          </a:p>
          <a:p>
            <a:pPr lvl="2"/>
            <a:r>
              <a:rPr lang="en-US" dirty="0"/>
              <a:t>Can have 512 entries (files and folders) in root folder</a:t>
            </a:r>
          </a:p>
          <a:p>
            <a:pPr lvl="2"/>
            <a:r>
              <a:rPr lang="en-US" dirty="0"/>
              <a:t>Can have 3000 entries in each sub-folder</a:t>
            </a:r>
          </a:p>
          <a:p>
            <a:pPr lvl="2"/>
            <a:r>
              <a:rPr lang="en-US" dirty="0"/>
              <a:t>Long file names supported but use up entry memory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71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400"/>
          </a:xfrm>
        </p:spPr>
        <p:txBody>
          <a:bodyPr anchor="t">
            <a:normAutofit/>
          </a:bodyPr>
          <a:lstStyle/>
          <a:p>
            <a:r>
              <a:rPr lang="en-US" dirty="0"/>
              <a:t>File System</a:t>
            </a:r>
            <a:endParaRPr lang="en-US" sz="12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32899"/>
            <a:ext cx="8229600" cy="47393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FILEQUERY</a:t>
            </a:r>
            <a:r>
              <a:rPr lang="en-US" dirty="0" smtClean="0"/>
              <a:t> “Query File or Folder Information”</a:t>
            </a:r>
            <a:endParaRPr lang="en-US" dirty="0"/>
          </a:p>
          <a:p>
            <a:pPr lvl="1"/>
            <a:r>
              <a:rPr lang="en-US" dirty="0" smtClean="0"/>
              <a:t>Used for 3 main functions:</a:t>
            </a:r>
            <a:endParaRPr lang="en-US" b="1" dirty="0">
              <a:solidFill>
                <a:srgbClr val="00B050"/>
              </a:solidFill>
            </a:endParaRPr>
          </a:p>
          <a:p>
            <a:pPr marL="1088136" lvl="2" indent="-457200">
              <a:buFont typeface="+mj-lt"/>
              <a:buAutoNum type="arabicPeriod"/>
            </a:pPr>
            <a:r>
              <a:rPr lang="en-US" b="1" u="sng" dirty="0" smtClean="0"/>
              <a:t>Existence</a:t>
            </a:r>
            <a:r>
              <a:rPr lang="en-US" dirty="0" smtClean="0"/>
              <a:t> – check for the existence of a particular filename</a:t>
            </a:r>
            <a:endParaRPr lang="en-US" dirty="0" smtClean="0"/>
          </a:p>
          <a:p>
            <a:pPr marL="1088136" lvl="2" indent="-457200">
              <a:buFont typeface="+mj-lt"/>
              <a:buAutoNum type="arabicPeriod"/>
            </a:pPr>
            <a:r>
              <a:rPr lang="en-US" b="1" u="sng" dirty="0" smtClean="0"/>
              <a:t>Information</a:t>
            </a:r>
            <a:r>
              <a:rPr lang="en-US" dirty="0" smtClean="0"/>
              <a:t> – gather any or all of 4 characteristics of a file or folder in a particular folder:</a:t>
            </a:r>
          </a:p>
          <a:p>
            <a:pPr marL="1428750" lvl="3" indent="-514350">
              <a:buFont typeface="+mj-lt"/>
              <a:buAutoNum type="romanLcPeriod"/>
            </a:pPr>
            <a:r>
              <a:rPr lang="en-US" dirty="0" smtClean="0"/>
              <a:t>Date</a:t>
            </a:r>
          </a:p>
          <a:p>
            <a:pPr marL="1428750" lvl="3" indent="-514350">
              <a:buFont typeface="+mj-lt"/>
              <a:buAutoNum type="romanLcPeriod"/>
            </a:pPr>
            <a:r>
              <a:rPr lang="en-US" dirty="0" smtClean="0"/>
              <a:t>Size</a:t>
            </a:r>
          </a:p>
          <a:p>
            <a:pPr marL="1428750" lvl="3" indent="-514350">
              <a:buFont typeface="+mj-lt"/>
              <a:buAutoNum type="romanLcPeriod"/>
            </a:pPr>
            <a:r>
              <a:rPr lang="en-US" dirty="0" smtClean="0"/>
              <a:t>Attributes</a:t>
            </a:r>
          </a:p>
          <a:p>
            <a:pPr marL="1428750" lvl="3" indent="-514350">
              <a:buFont typeface="+mj-lt"/>
              <a:buAutoNum type="romanLcPeriod"/>
            </a:pPr>
            <a:r>
              <a:rPr lang="en-US" dirty="0" smtClean="0"/>
              <a:t>Actual Name</a:t>
            </a:r>
            <a:endParaRPr lang="en-US" dirty="0" smtClean="0"/>
          </a:p>
          <a:p>
            <a:pPr marL="1088136" lvl="2" indent="-457200">
              <a:buFont typeface="+mj-lt"/>
              <a:buAutoNum type="arabicPeriod"/>
            </a:pPr>
            <a:r>
              <a:rPr lang="en-US" b="1" u="sng" dirty="0" smtClean="0"/>
              <a:t>Iteration</a:t>
            </a:r>
            <a:r>
              <a:rPr lang="en-US" dirty="0" smtClean="0"/>
              <a:t> – gather any or all of the above 4 characteristics of all the files and folders in a particular folder</a:t>
            </a:r>
            <a:endParaRPr lang="en-US" dirty="0" smtClean="0"/>
          </a:p>
        </p:txBody>
      </p:sp>
      <p:pic>
        <p:nvPicPr>
          <p:cNvPr id="1026" name="Picture 2" hidden="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988" y="2362197"/>
            <a:ext cx="3850811" cy="2590803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436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400"/>
          </a:xfrm>
        </p:spPr>
        <p:txBody>
          <a:bodyPr anchor="t">
            <a:normAutofit/>
          </a:bodyPr>
          <a:lstStyle/>
          <a:p>
            <a:r>
              <a:rPr lang="en-US" dirty="0"/>
              <a:t>File System</a:t>
            </a:r>
            <a:endParaRPr lang="en-US" sz="12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32899"/>
            <a:ext cx="8229600" cy="47393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FILEQUERY</a:t>
            </a:r>
            <a:r>
              <a:rPr lang="en-US" dirty="0" smtClean="0"/>
              <a:t> “Query File or Folder Information”</a:t>
            </a:r>
            <a:endParaRPr lang="en-US" dirty="0"/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Existence</a:t>
            </a:r>
            <a:endParaRPr lang="en-US" b="1" dirty="0">
              <a:solidFill>
                <a:srgbClr val="00B050"/>
              </a:solidFill>
            </a:endParaRPr>
          </a:p>
          <a:p>
            <a:pPr lvl="2"/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594" y="2514600"/>
            <a:ext cx="2905125" cy="9429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47" y="2514600"/>
            <a:ext cx="4615853" cy="3105519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()-FileName"/>
          <p:cNvSpPr/>
          <p:nvPr/>
        </p:nvSpPr>
        <p:spPr>
          <a:xfrm>
            <a:off x="2057400" y="3810000"/>
            <a:ext cx="2895600" cy="571500"/>
          </a:xfrm>
          <a:prstGeom prst="wedgeRoundRectCallout">
            <a:avLst>
              <a:gd name="adj1" fmla="val -39542"/>
              <a:gd name="adj2" fmla="val -140161"/>
              <a:gd name="adj3" fmla="val 16667"/>
            </a:avLst>
          </a:prstGeom>
          <a:solidFill>
            <a:srgbClr val="FFFF00"/>
          </a:solidFill>
          <a:ln w="127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Checking for the existence of this File Name (</a:t>
            </a:r>
            <a:r>
              <a:rPr lang="en-US" sz="1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SS0</a:t>
            </a:r>
            <a:r>
              <a:rPr lang="en-US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)</a:t>
            </a:r>
            <a:endParaRPr lang="en-US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()-InfoParms"/>
          <p:cNvSpPr/>
          <p:nvPr/>
        </p:nvSpPr>
        <p:spPr>
          <a:xfrm>
            <a:off x="1447800" y="4401588"/>
            <a:ext cx="2895600" cy="780012"/>
          </a:xfrm>
          <a:prstGeom prst="wedgeRoundRectCallout">
            <a:avLst>
              <a:gd name="adj1" fmla="val -39542"/>
              <a:gd name="adj2" fmla="val -140161"/>
              <a:gd name="adj3" fmla="val 16667"/>
            </a:avLst>
          </a:prstGeom>
          <a:solidFill>
            <a:srgbClr val="FFFF00"/>
          </a:solidFill>
          <a:ln w="127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These parameters are not used when just checking for the existence of a file</a:t>
            </a:r>
            <a:endParaRPr lang="en-US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()-Exists"/>
          <p:cNvSpPr/>
          <p:nvPr/>
        </p:nvSpPr>
        <p:spPr>
          <a:xfrm>
            <a:off x="4724400" y="4613564"/>
            <a:ext cx="2895600" cy="571500"/>
          </a:xfrm>
          <a:prstGeom prst="wedgeRoundRectCallout">
            <a:avLst>
              <a:gd name="adj1" fmla="val -96959"/>
              <a:gd name="adj2" fmla="val 73657"/>
              <a:gd name="adj3" fmla="val 16667"/>
            </a:avLst>
          </a:prstGeom>
          <a:solidFill>
            <a:srgbClr val="92D050"/>
          </a:solidFill>
          <a:ln w="127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If the File Name exists </a:t>
            </a:r>
            <a:r>
              <a:rPr lang="en-US" sz="1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C128</a:t>
            </a:r>
            <a:r>
              <a:rPr lang="en-US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will be ON</a:t>
            </a:r>
            <a:endParaRPr lang="en-US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()-Missing"/>
          <p:cNvSpPr/>
          <p:nvPr/>
        </p:nvSpPr>
        <p:spPr>
          <a:xfrm>
            <a:off x="4648200" y="4791594"/>
            <a:ext cx="2895600" cy="571500"/>
          </a:xfrm>
          <a:prstGeom prst="wedgeRoundRectCallout">
            <a:avLst>
              <a:gd name="adj1" fmla="val -93801"/>
              <a:gd name="adj2" fmla="val 67839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 w="127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If the File Name does not exist </a:t>
            </a:r>
            <a:r>
              <a:rPr lang="en-US" sz="1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C129</a:t>
            </a:r>
            <a:r>
              <a:rPr lang="en-US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will be ON</a:t>
            </a:r>
            <a:endParaRPr lang="en-US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5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400"/>
          </a:xfrm>
        </p:spPr>
        <p:txBody>
          <a:bodyPr anchor="t">
            <a:normAutofit/>
          </a:bodyPr>
          <a:lstStyle/>
          <a:p>
            <a:r>
              <a:rPr lang="en-US" dirty="0"/>
              <a:t>File System</a:t>
            </a:r>
            <a:endParaRPr lang="en-US" sz="12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32899"/>
            <a:ext cx="8229600" cy="4739301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FILEQUERY</a:t>
            </a:r>
            <a:r>
              <a:rPr lang="en-US" dirty="0" smtClean="0"/>
              <a:t> “Query File or Folder Information”</a:t>
            </a:r>
            <a:endParaRPr lang="en-US" dirty="0"/>
          </a:p>
          <a:p>
            <a:pPr marL="850392" lvl="1" indent="-457200">
              <a:buFont typeface="+mj-lt"/>
              <a:buAutoNum type="arabicPeriod" startAt="2"/>
            </a:pPr>
            <a:r>
              <a:rPr lang="en-US" dirty="0" smtClean="0"/>
              <a:t>Information (4 characteristics can be queried)</a:t>
            </a:r>
            <a:endParaRPr lang="en-US" dirty="0" smtClean="0"/>
          </a:p>
          <a:p>
            <a:pPr marL="1145286" lvl="2" indent="-514350">
              <a:buFont typeface="+mj-lt"/>
              <a:buAutoNum type="romanLcPeriod"/>
            </a:pPr>
            <a:r>
              <a:rPr lang="en-US" u="sng" dirty="0" smtClean="0"/>
              <a:t>File Date</a:t>
            </a:r>
            <a:r>
              <a:rPr lang="en-US" dirty="0" smtClean="0"/>
              <a:t> – when the file was last written to, in 1970 Epoch format (number of seconds since January 1, 1970)</a:t>
            </a:r>
          </a:p>
          <a:p>
            <a:pPr marL="1145286" lvl="2" indent="-514350">
              <a:buFont typeface="+mj-lt"/>
              <a:buAutoNum type="romanLcPeriod"/>
            </a:pPr>
            <a:r>
              <a:rPr lang="en-US" u="sng" dirty="0" smtClean="0"/>
              <a:t>File Size in Bytes</a:t>
            </a:r>
          </a:p>
          <a:p>
            <a:pPr marL="1145286" lvl="2" indent="-514350">
              <a:buFont typeface="+mj-lt"/>
              <a:buAutoNum type="romanLcPeriod"/>
            </a:pPr>
            <a:r>
              <a:rPr lang="en-US" u="sng" dirty="0" smtClean="0"/>
              <a:t>File Attributes </a:t>
            </a:r>
            <a:r>
              <a:rPr lang="en-US" dirty="0" smtClean="0"/>
              <a:t>–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double </a:t>
            </a:r>
            <a:r>
              <a:rPr lang="en-US" dirty="0" smtClean="0"/>
              <a:t>word defined as:</a:t>
            </a:r>
          </a:p>
          <a:p>
            <a:pPr lvl="3"/>
            <a:r>
              <a:rPr lang="en-US" b="1" dirty="0" smtClean="0">
                <a:solidFill>
                  <a:srgbClr val="C00000"/>
                </a:solidFill>
              </a:rPr>
              <a:t>Bit0</a:t>
            </a:r>
            <a:r>
              <a:rPr lang="en-US" dirty="0" smtClean="0"/>
              <a:t> – ON = read only (cannot be modified)</a:t>
            </a:r>
          </a:p>
          <a:p>
            <a:pPr lvl="3"/>
            <a:r>
              <a:rPr lang="en-US" b="1" dirty="0" smtClean="0">
                <a:solidFill>
                  <a:srgbClr val="C00000"/>
                </a:solidFill>
              </a:rPr>
              <a:t>Bit1</a:t>
            </a:r>
            <a:r>
              <a:rPr lang="en-US" dirty="0" smtClean="0"/>
              <a:t> – ON = hidden (cannot be seen)</a:t>
            </a:r>
          </a:p>
          <a:p>
            <a:pPr lvl="3"/>
            <a:r>
              <a:rPr lang="en-US" b="1" dirty="0" smtClean="0">
                <a:solidFill>
                  <a:srgbClr val="C00000"/>
                </a:solidFill>
              </a:rPr>
              <a:t>Bit2</a:t>
            </a:r>
            <a:r>
              <a:rPr lang="en-US" dirty="0" smtClean="0"/>
              <a:t> – ON = system file (cannot be modified)</a:t>
            </a:r>
          </a:p>
          <a:p>
            <a:pPr lvl="3"/>
            <a:r>
              <a:rPr lang="en-US" b="1" dirty="0" smtClean="0">
                <a:solidFill>
                  <a:srgbClr val="C00000"/>
                </a:solidFill>
              </a:rPr>
              <a:t>Bit3</a:t>
            </a:r>
            <a:r>
              <a:rPr lang="en-US" dirty="0" smtClean="0"/>
              <a:t> – ON = volume label (name of the file is the file system’s volume name created when the file system was formatted)</a:t>
            </a:r>
          </a:p>
          <a:p>
            <a:pPr lvl="3"/>
            <a:r>
              <a:rPr lang="en-US" b="1" dirty="0" smtClean="0">
                <a:solidFill>
                  <a:srgbClr val="C00000"/>
                </a:solidFill>
              </a:rPr>
              <a:t>Bit4</a:t>
            </a:r>
            <a:r>
              <a:rPr lang="en-US" dirty="0" smtClean="0"/>
              <a:t> – ON = directory (folder; the Query File/Folder Name entry is a folder, not a file)</a:t>
            </a:r>
          </a:p>
          <a:p>
            <a:pPr lvl="3"/>
            <a:r>
              <a:rPr lang="en-US" b="1" dirty="0" smtClean="0">
                <a:solidFill>
                  <a:srgbClr val="C00000"/>
                </a:solidFill>
              </a:rPr>
              <a:t>Bit5</a:t>
            </a:r>
            <a:r>
              <a:rPr lang="en-US" dirty="0" smtClean="0"/>
              <a:t> – ON = archive (bit is set ON when the file is created or when it is modified)</a:t>
            </a:r>
          </a:p>
          <a:p>
            <a:pPr lvl="3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Bits 6-31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smtClean="0"/>
              <a:t>– Not used</a:t>
            </a:r>
          </a:p>
          <a:p>
            <a:pPr marL="1145286" lvl="2" indent="-514350">
              <a:buFont typeface="+mj-lt"/>
              <a:buAutoNum type="romanLcPeriod"/>
            </a:pPr>
            <a:r>
              <a:rPr lang="en-US" u="sng" dirty="0" smtClean="0"/>
              <a:t>Actual File Name </a:t>
            </a:r>
            <a:r>
              <a:rPr lang="en-US" dirty="0" smtClean="0"/>
              <a:t>– string, fully qualified file name as stored in the file system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810000" y="2632365"/>
            <a:ext cx="4800600" cy="1253835"/>
            <a:chOff x="3810000" y="2708565"/>
            <a:chExt cx="4800600" cy="1253835"/>
          </a:xfrm>
        </p:grpSpPr>
        <p:sp>
          <p:nvSpPr>
            <p:cNvPr id="11" name="[]-Event3(0)"/>
            <p:cNvSpPr/>
            <p:nvPr/>
          </p:nvSpPr>
          <p:spPr>
            <a:xfrm>
              <a:off x="3810000" y="2708565"/>
              <a:ext cx="2971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&lt;Bits 6-31 not used&gt;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[]-Match2(0)"/>
            <p:cNvSpPr/>
            <p:nvPr/>
          </p:nvSpPr>
          <p:spPr>
            <a:xfrm>
              <a:off x="6781800" y="2708565"/>
              <a:ext cx="304800" cy="304800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[]-Timer2(0)"/>
            <p:cNvSpPr/>
            <p:nvPr/>
          </p:nvSpPr>
          <p:spPr>
            <a:xfrm>
              <a:off x="7086600" y="2708565"/>
              <a:ext cx="304800" cy="304800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[]-Event2(0)"/>
            <p:cNvSpPr/>
            <p:nvPr/>
          </p:nvSpPr>
          <p:spPr>
            <a:xfrm>
              <a:off x="7391400" y="2708565"/>
              <a:ext cx="304800" cy="304800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[]-Match1(0)"/>
            <p:cNvSpPr/>
            <p:nvPr/>
          </p:nvSpPr>
          <p:spPr>
            <a:xfrm>
              <a:off x="7696200" y="2708565"/>
              <a:ext cx="304800" cy="304800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[]-Timer1(0)"/>
            <p:cNvSpPr/>
            <p:nvPr/>
          </p:nvSpPr>
          <p:spPr>
            <a:xfrm>
              <a:off x="8001000" y="2708565"/>
              <a:ext cx="304800" cy="304800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[]-Event1(0)"/>
            <p:cNvSpPr/>
            <p:nvPr/>
          </p:nvSpPr>
          <p:spPr>
            <a:xfrm>
              <a:off x="8305800" y="2708565"/>
              <a:ext cx="304800" cy="304800"/>
            </a:xfrm>
            <a:prstGeom prst="rect">
              <a:avLst/>
            </a:prstGeom>
            <a:solidFill>
              <a:schemeClr val="bg1"/>
            </a:solidFill>
            <a:ln w="25400"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&quot;Match2&quot;"/>
            <p:cNvSpPr txBox="1"/>
            <p:nvPr/>
          </p:nvSpPr>
          <p:spPr>
            <a:xfrm rot="16200000">
              <a:off x="6565349" y="3252513"/>
              <a:ext cx="7377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Archive</a:t>
              </a:r>
              <a:endParaRPr lang="en-US" sz="1200" dirty="0"/>
            </a:p>
          </p:txBody>
        </p:sp>
        <p:sp>
          <p:nvSpPr>
            <p:cNvPr id="25" name="&quot;Timer2&quot;"/>
            <p:cNvSpPr txBox="1"/>
            <p:nvPr/>
          </p:nvSpPr>
          <p:spPr>
            <a:xfrm rot="16200000">
              <a:off x="6914232" y="3208951"/>
              <a:ext cx="6495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Folder</a:t>
              </a:r>
              <a:endParaRPr lang="en-US" sz="1200" dirty="0"/>
            </a:p>
          </p:txBody>
        </p:sp>
        <p:sp>
          <p:nvSpPr>
            <p:cNvPr id="26" name="&quot;Event2&quot;"/>
            <p:cNvSpPr txBox="1"/>
            <p:nvPr/>
          </p:nvSpPr>
          <p:spPr>
            <a:xfrm rot="16200000">
              <a:off x="7168537" y="3251515"/>
              <a:ext cx="7505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Volume</a:t>
              </a:r>
              <a:endParaRPr lang="en-US" sz="1200" dirty="0"/>
            </a:p>
          </p:txBody>
        </p:sp>
        <p:sp>
          <p:nvSpPr>
            <p:cNvPr id="27" name="&quot;Match1&quot;"/>
            <p:cNvSpPr txBox="1"/>
            <p:nvPr/>
          </p:nvSpPr>
          <p:spPr>
            <a:xfrm rot="16200000">
              <a:off x="7491770" y="3242202"/>
              <a:ext cx="71365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System</a:t>
              </a:r>
              <a:endParaRPr lang="en-US" sz="1200" dirty="0"/>
            </a:p>
          </p:txBody>
        </p:sp>
        <p:sp>
          <p:nvSpPr>
            <p:cNvPr id="28" name="&quot;Timer1&quot;"/>
            <p:cNvSpPr txBox="1"/>
            <p:nvPr/>
          </p:nvSpPr>
          <p:spPr>
            <a:xfrm rot="16200000">
              <a:off x="7794969" y="3243202"/>
              <a:ext cx="7168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Hidden</a:t>
              </a:r>
              <a:endParaRPr lang="en-US" sz="1200" dirty="0"/>
            </a:p>
          </p:txBody>
        </p:sp>
        <p:sp>
          <p:nvSpPr>
            <p:cNvPr id="29" name="&quot;Event1&quot;"/>
            <p:cNvSpPr txBox="1"/>
            <p:nvPr/>
          </p:nvSpPr>
          <p:spPr>
            <a:xfrm rot="16200000">
              <a:off x="7989161" y="3354862"/>
              <a:ext cx="9380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Read Only</a:t>
              </a:r>
              <a:endParaRPr lang="en-US" sz="1200" dirty="0"/>
            </a:p>
          </p:txBody>
        </p:sp>
        <p:cxnSp>
          <p:nvCxnSpPr>
            <p:cNvPr id="36" name="--Divider4-3"/>
            <p:cNvCxnSpPr/>
            <p:nvPr/>
          </p:nvCxnSpPr>
          <p:spPr>
            <a:xfrm>
              <a:off x="7403823" y="3024323"/>
              <a:ext cx="0" cy="683805"/>
            </a:xfrm>
            <a:prstGeom prst="line">
              <a:avLst/>
            </a:prstGeom>
            <a:ln w="254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7798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81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400"/>
          </a:xfrm>
        </p:spPr>
        <p:txBody>
          <a:bodyPr anchor="t">
            <a:normAutofit/>
          </a:bodyPr>
          <a:lstStyle/>
          <a:p>
            <a:r>
              <a:rPr lang="en-US" dirty="0"/>
              <a:t>File System</a:t>
            </a:r>
            <a:endParaRPr lang="en-US" sz="12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32899"/>
            <a:ext cx="8229600" cy="47393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FILEQUERY</a:t>
            </a:r>
            <a:r>
              <a:rPr lang="en-US" dirty="0" smtClean="0"/>
              <a:t> “Query File or Folder Information”</a:t>
            </a:r>
            <a:endParaRPr lang="en-US" dirty="0"/>
          </a:p>
          <a:p>
            <a:pPr marL="850392" lvl="1" indent="-457200">
              <a:buFont typeface="+mj-lt"/>
              <a:buAutoNum type="arabicPeriod" startAt="2"/>
            </a:pPr>
            <a:r>
              <a:rPr lang="en-US" dirty="0" smtClean="0"/>
              <a:t>Information (</a:t>
            </a:r>
            <a:r>
              <a:rPr lang="en-US" dirty="0"/>
              <a:t>4 characteristics can be queried)</a:t>
            </a:r>
          </a:p>
          <a:p>
            <a:pPr marL="850392" lvl="1" indent="-457200">
              <a:buFont typeface="+mj-lt"/>
              <a:buAutoNum type="arabicPeriod" startAt="2"/>
            </a:pP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67000"/>
            <a:ext cx="4615305" cy="3105150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055" y="2819400"/>
            <a:ext cx="2905125" cy="15144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685800" y="3453939"/>
            <a:ext cx="3733800" cy="762000"/>
          </a:xfrm>
          <a:prstGeom prst="roundRect">
            <a:avLst/>
          </a:prstGeom>
          <a:noFill/>
          <a:ln cmpd="sng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()-NextE4"/>
          <p:cNvSpPr/>
          <p:nvPr/>
        </p:nvSpPr>
        <p:spPr>
          <a:xfrm>
            <a:off x="2813551" y="4648200"/>
            <a:ext cx="2990119" cy="685800"/>
          </a:xfrm>
          <a:prstGeom prst="wedgeRoundRectCallout">
            <a:avLst>
              <a:gd name="adj1" fmla="val -55485"/>
              <a:gd name="adj2" fmla="val -152877"/>
              <a:gd name="adj3" fmla="val 16667"/>
            </a:avLst>
          </a:prstGeom>
          <a:solidFill>
            <a:srgbClr val="FFFF00"/>
          </a:solidFill>
          <a:ln w="127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All of these parameters are optional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61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62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400"/>
          </a:xfrm>
        </p:spPr>
        <p:txBody>
          <a:bodyPr anchor="t">
            <a:normAutofit/>
          </a:bodyPr>
          <a:lstStyle/>
          <a:p>
            <a:r>
              <a:rPr lang="en-US" dirty="0"/>
              <a:t>File System</a:t>
            </a:r>
            <a:endParaRPr lang="en-US" sz="12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32899"/>
            <a:ext cx="8229600" cy="4739301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FILEQUERY</a:t>
            </a:r>
            <a:r>
              <a:rPr lang="en-US" dirty="0" smtClean="0"/>
              <a:t> “Query File or Folder Information”</a:t>
            </a:r>
            <a:endParaRPr lang="en-US" dirty="0"/>
          </a:p>
          <a:p>
            <a:pPr marL="850392" lvl="1" indent="-457200">
              <a:buFont typeface="+mj-lt"/>
              <a:buAutoNum type="arabicPeriod" startAt="3"/>
            </a:pPr>
            <a:r>
              <a:rPr lang="en-US" dirty="0" smtClean="0"/>
              <a:t>Iteration (4 characteristics can be queried) – the iteration query is executed manually using structure members of the file system</a:t>
            </a:r>
          </a:p>
          <a:p>
            <a:pPr marL="1088136" lvl="2" indent="-457200">
              <a:buFont typeface="+mj-lt"/>
              <a:buAutoNum type="alphaLcParenR"/>
            </a:pPr>
            <a:r>
              <a:rPr lang="en-US" dirty="0" smtClean="0"/>
              <a:t>For each characteristic queried, create a unique block of memory to store the information</a:t>
            </a:r>
          </a:p>
          <a:p>
            <a:pPr lvl="3"/>
            <a:r>
              <a:rPr lang="en-US" dirty="0" smtClean="0"/>
              <a:t>e.g. </a:t>
            </a:r>
            <a:r>
              <a:rPr lang="en-US" dirty="0"/>
              <a:t>B</a:t>
            </a:r>
            <a:r>
              <a:rPr lang="en-US" dirty="0" smtClean="0"/>
              <a:t>lock of 256 strings to store the </a:t>
            </a:r>
            <a:r>
              <a:rPr lang="en-US" dirty="0" err="1" smtClean="0"/>
              <a:t>FileNames</a:t>
            </a:r>
            <a:endParaRPr lang="en-US" dirty="0" smtClean="0"/>
          </a:p>
          <a:p>
            <a:pPr lvl="3"/>
            <a:r>
              <a:rPr lang="en-US" dirty="0" smtClean="0"/>
              <a:t>e.g. Block of 256 signed </a:t>
            </a:r>
            <a:r>
              <a:rPr lang="en-US" dirty="0" err="1" smtClean="0"/>
              <a:t>DWords</a:t>
            </a:r>
            <a:r>
              <a:rPr lang="en-US" dirty="0" smtClean="0"/>
              <a:t> to store </a:t>
            </a:r>
            <a:r>
              <a:rPr lang="en-US" dirty="0" err="1" smtClean="0"/>
              <a:t>FileDates</a:t>
            </a:r>
            <a:endParaRPr lang="en-US" dirty="0" smtClean="0"/>
          </a:p>
          <a:p>
            <a:pPr lvl="3"/>
            <a:r>
              <a:rPr lang="en-US" dirty="0" smtClean="0"/>
              <a:t>e.g. Block of 256 signed </a:t>
            </a:r>
            <a:r>
              <a:rPr lang="en-US" dirty="0" err="1" smtClean="0"/>
              <a:t>DWords</a:t>
            </a:r>
            <a:r>
              <a:rPr lang="en-US" dirty="0" smtClean="0"/>
              <a:t> to store </a:t>
            </a:r>
            <a:r>
              <a:rPr lang="en-US" dirty="0" err="1" smtClean="0"/>
              <a:t>FileSizes</a:t>
            </a:r>
            <a:endParaRPr lang="en-US" dirty="0" smtClean="0"/>
          </a:p>
          <a:p>
            <a:pPr lvl="3"/>
            <a:r>
              <a:rPr lang="en-US" dirty="0" smtClean="0"/>
              <a:t>e.g. Block of 256 signed </a:t>
            </a:r>
            <a:r>
              <a:rPr lang="en-US" dirty="0" err="1" smtClean="0"/>
              <a:t>DWords</a:t>
            </a:r>
            <a:r>
              <a:rPr lang="en-US" dirty="0" smtClean="0"/>
              <a:t> to store </a:t>
            </a:r>
            <a:r>
              <a:rPr lang="en-US" dirty="0" err="1" smtClean="0"/>
              <a:t>FileAttributes</a:t>
            </a:r>
            <a:endParaRPr lang="en-US" dirty="0" smtClean="0"/>
          </a:p>
          <a:p>
            <a:pPr marL="1088136" lvl="2" indent="-457200">
              <a:buFont typeface="+mj-lt"/>
              <a:buAutoNum type="alphaLcParenR"/>
            </a:pPr>
            <a:r>
              <a:rPr lang="en-US" dirty="0" smtClean="0"/>
              <a:t>Clear those blocks (e.g. </a:t>
            </a:r>
            <a:r>
              <a:rPr lang="en-US" b="1" dirty="0" smtClean="0">
                <a:solidFill>
                  <a:srgbClr val="00B050"/>
                </a:solidFill>
              </a:rPr>
              <a:t>MEMCLEAR</a:t>
            </a:r>
            <a:r>
              <a:rPr lang="en-US" dirty="0" smtClean="0"/>
              <a:t>)</a:t>
            </a:r>
          </a:p>
          <a:p>
            <a:pPr marL="1088136" lvl="2" indent="-457200">
              <a:buFont typeface="+mj-lt"/>
              <a:buAutoNum type="alphaLcParenR"/>
            </a:pPr>
            <a:r>
              <a:rPr lang="en-US" dirty="0" smtClean="0"/>
              <a:t>Set </a:t>
            </a:r>
            <a:r>
              <a:rPr lang="en-US" b="1" i="1" dirty="0" smtClean="0">
                <a:solidFill>
                  <a:srgbClr val="0070C0"/>
                </a:solidFill>
              </a:rPr>
              <a:t>.</a:t>
            </a:r>
            <a:r>
              <a:rPr lang="en-US" b="1" i="1" dirty="0" err="1" smtClean="0">
                <a:solidFill>
                  <a:srgbClr val="0070C0"/>
                </a:solidFill>
              </a:rPr>
              <a:t>StartFolderScan</a:t>
            </a:r>
            <a:r>
              <a:rPr lang="en-US" dirty="0" smtClean="0"/>
              <a:t> bit ON</a:t>
            </a:r>
          </a:p>
          <a:p>
            <a:pPr marL="1088136" lvl="2" indent="-457200">
              <a:buFont typeface="+mj-lt"/>
              <a:buAutoNum type="alphaLcParenR"/>
            </a:pPr>
            <a:r>
              <a:rPr lang="en-US" dirty="0" smtClean="0"/>
              <a:t>Reset </a:t>
            </a:r>
            <a:r>
              <a:rPr lang="en-US" b="1" i="1" dirty="0" smtClean="0">
                <a:solidFill>
                  <a:srgbClr val="0070C0"/>
                </a:solidFill>
              </a:rPr>
              <a:t>.</a:t>
            </a:r>
            <a:r>
              <a:rPr lang="en-US" b="1" i="1" dirty="0" err="1" smtClean="0">
                <a:solidFill>
                  <a:srgbClr val="0070C0"/>
                </a:solidFill>
              </a:rPr>
              <a:t>FolderScanDone</a:t>
            </a:r>
            <a:r>
              <a:rPr lang="en-US" dirty="0" smtClean="0"/>
              <a:t> bit OFF</a:t>
            </a:r>
          </a:p>
          <a:p>
            <a:pPr marL="1088136" lvl="2" indent="-457200">
              <a:buFont typeface="+mj-lt"/>
              <a:buAutoNum type="alphaLcParenR"/>
            </a:pPr>
            <a:r>
              <a:rPr lang="en-US" dirty="0" smtClean="0"/>
              <a:t>Zero out </a:t>
            </a:r>
            <a:r>
              <a:rPr lang="en-US" u="sng" dirty="0" smtClean="0"/>
              <a:t>Iteration Index</a:t>
            </a:r>
            <a:r>
              <a:rPr lang="en-US" dirty="0" smtClean="0"/>
              <a:t> parameter chosen in the </a:t>
            </a:r>
            <a:r>
              <a:rPr lang="en-US" b="1" dirty="0" smtClean="0">
                <a:solidFill>
                  <a:srgbClr val="00B050"/>
                </a:solidFill>
              </a:rPr>
              <a:t>FILEQUERY</a:t>
            </a:r>
            <a:r>
              <a:rPr lang="en-US" dirty="0" smtClean="0"/>
              <a:t> instruction</a:t>
            </a:r>
          </a:p>
          <a:p>
            <a:pPr marL="1088136" lvl="2" indent="-457200">
              <a:buFont typeface="+mj-lt"/>
              <a:buAutoNum type="alphaLcParenR"/>
            </a:pPr>
            <a:r>
              <a:rPr lang="en-US" dirty="0" smtClean="0"/>
              <a:t>Execute the </a:t>
            </a:r>
            <a:r>
              <a:rPr lang="en-US" b="1" dirty="0" smtClean="0">
                <a:solidFill>
                  <a:srgbClr val="00B050"/>
                </a:solidFill>
              </a:rPr>
              <a:t>FILEQUERY</a:t>
            </a:r>
            <a:r>
              <a:rPr lang="en-US" dirty="0" smtClean="0"/>
              <a:t> instruction</a:t>
            </a:r>
          </a:p>
          <a:p>
            <a:pPr lvl="3"/>
            <a:r>
              <a:rPr lang="en-US" dirty="0" smtClean="0"/>
              <a:t>This will store the characteristics in the blocks above for ONE file/folder found and then increment the </a:t>
            </a:r>
            <a:r>
              <a:rPr lang="en-US" u="sng" dirty="0" smtClean="0"/>
              <a:t>Iteration Index</a:t>
            </a:r>
            <a:r>
              <a:rPr lang="en-US" dirty="0" smtClean="0"/>
              <a:t> parameter in preparation for next query</a:t>
            </a:r>
          </a:p>
          <a:p>
            <a:pPr lvl="2"/>
            <a:r>
              <a:rPr lang="en-US" dirty="0" smtClean="0"/>
              <a:t>If no more files/folders exist in the folder, then </a:t>
            </a:r>
            <a:r>
              <a:rPr lang="en-US" b="1" i="1" dirty="0" smtClean="0">
                <a:solidFill>
                  <a:srgbClr val="0070C0"/>
                </a:solidFill>
              </a:rPr>
              <a:t>.</a:t>
            </a:r>
            <a:r>
              <a:rPr lang="en-US" b="1" i="1" dirty="0" err="1" smtClean="0">
                <a:solidFill>
                  <a:srgbClr val="0070C0"/>
                </a:solidFill>
              </a:rPr>
              <a:t>FolderScanDone</a:t>
            </a:r>
            <a:r>
              <a:rPr lang="en-US" dirty="0" smtClean="0"/>
              <a:t> bit will be ON indicating </a:t>
            </a:r>
            <a:r>
              <a:rPr lang="en-US" b="1" dirty="0" smtClean="0">
                <a:solidFill>
                  <a:srgbClr val="00B050"/>
                </a:solidFill>
              </a:rPr>
              <a:t>FILEQUERY</a:t>
            </a:r>
            <a:r>
              <a:rPr lang="en-US" dirty="0" smtClean="0"/>
              <a:t> should not be executed again</a:t>
            </a:r>
          </a:p>
          <a:p>
            <a:pPr lvl="2"/>
            <a:r>
              <a:rPr lang="en-US" dirty="0" smtClean="0"/>
              <a:t>If </a:t>
            </a:r>
            <a:r>
              <a:rPr lang="en-US" b="1" i="1" dirty="0" smtClean="0">
                <a:solidFill>
                  <a:srgbClr val="0070C0"/>
                </a:solidFill>
              </a:rPr>
              <a:t>.</a:t>
            </a:r>
            <a:r>
              <a:rPr lang="en-US" b="1" i="1" dirty="0" err="1" smtClean="0">
                <a:solidFill>
                  <a:srgbClr val="0070C0"/>
                </a:solidFill>
              </a:rPr>
              <a:t>FolderScanDone</a:t>
            </a:r>
            <a:r>
              <a:rPr lang="en-US" dirty="0" smtClean="0"/>
              <a:t> bit is still OFF, then the </a:t>
            </a:r>
            <a:r>
              <a:rPr lang="en-US" b="1" dirty="0" smtClean="0">
                <a:solidFill>
                  <a:srgbClr val="00B050"/>
                </a:solidFill>
              </a:rPr>
              <a:t>FILEQUERY</a:t>
            </a:r>
            <a:r>
              <a:rPr lang="en-US" dirty="0" smtClean="0"/>
              <a:t> can be executed again to get the next set of characteristics for the next file/folder</a:t>
            </a:r>
          </a:p>
          <a:p>
            <a:pPr lvl="2"/>
            <a:r>
              <a:rPr lang="en-US" dirty="0" smtClean="0"/>
              <a:t>See Help file for excellent example of iteration using Stages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057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400"/>
          </a:xfrm>
        </p:spPr>
        <p:txBody>
          <a:bodyPr anchor="t">
            <a:normAutofit/>
          </a:bodyPr>
          <a:lstStyle/>
          <a:p>
            <a:r>
              <a:rPr lang="en-US" dirty="0"/>
              <a:t>File System</a:t>
            </a:r>
            <a:endParaRPr lang="en-US" sz="12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32899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Do-more Technology Version 2.0 added:</a:t>
            </a:r>
          </a:p>
          <a:p>
            <a:pPr lvl="1"/>
            <a:r>
              <a:rPr lang="en-US" dirty="0"/>
              <a:t>SD Card File System (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@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SDCardFS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Only BRX supports</a:t>
            </a:r>
          </a:p>
          <a:p>
            <a:pPr lvl="2"/>
            <a:r>
              <a:rPr lang="en-US" dirty="0"/>
              <a:t>Automatically created and mounted when the SD card is inserted</a:t>
            </a:r>
          </a:p>
          <a:p>
            <a:pPr lvl="2"/>
            <a:r>
              <a:rPr lang="en-US" dirty="0"/>
              <a:t>The </a:t>
            </a:r>
            <a:r>
              <a:rPr lang="en-US" b="1" i="1" dirty="0">
                <a:solidFill>
                  <a:srgbClr val="0070C0"/>
                </a:solidFill>
              </a:rPr>
              <a:t>$</a:t>
            </a:r>
            <a:r>
              <a:rPr lang="en-US" b="1" i="1" dirty="0" err="1">
                <a:solidFill>
                  <a:srgbClr val="0070C0"/>
                </a:solidFill>
              </a:rPr>
              <a:t>SDCardFS.MediaInstalled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dirty="0"/>
              <a:t>and </a:t>
            </a:r>
            <a:r>
              <a:rPr lang="en-US" b="1" i="1" dirty="0">
                <a:solidFill>
                  <a:srgbClr val="0070C0"/>
                </a:solidFill>
              </a:rPr>
              <a:t>$</a:t>
            </a:r>
            <a:r>
              <a:rPr lang="en-US" b="1" i="1" dirty="0" err="1">
                <a:solidFill>
                  <a:srgbClr val="0070C0"/>
                </a:solidFill>
              </a:rPr>
              <a:t>SDCardFS.MediaMounted</a:t>
            </a:r>
            <a:r>
              <a:rPr lang="en-US" dirty="0"/>
              <a:t> bits will be ON if there is a functional file system available</a:t>
            </a:r>
          </a:p>
          <a:p>
            <a:pPr lvl="2"/>
            <a:r>
              <a:rPr lang="en-US" dirty="0"/>
              <a:t>Uses FAT32 formatted media</a:t>
            </a:r>
          </a:p>
          <a:p>
            <a:pPr lvl="3"/>
            <a:r>
              <a:rPr lang="en-US" dirty="0"/>
              <a:t>Micro-SD card must be formatted in a PC before it can be used in a Do-more CPU</a:t>
            </a:r>
          </a:p>
          <a:p>
            <a:pPr lvl="3"/>
            <a:r>
              <a:rPr lang="en-US" dirty="0"/>
              <a:t>This limits the size of SD card to 32GB</a:t>
            </a:r>
          </a:p>
          <a:p>
            <a:pPr lvl="3"/>
            <a:r>
              <a:rPr lang="en-US" dirty="0"/>
              <a:t>Any media larger must be reformatted to FAT32</a:t>
            </a:r>
          </a:p>
          <a:p>
            <a:pPr lvl="3"/>
            <a:r>
              <a:rPr lang="en-US" dirty="0"/>
              <a:t>SD cards formatted as NTFS or </a:t>
            </a:r>
            <a:r>
              <a:rPr lang="en-US" dirty="0" err="1"/>
              <a:t>exFAT</a:t>
            </a:r>
            <a:r>
              <a:rPr lang="en-US" dirty="0"/>
              <a:t> will not mount properly (MEM LED remains red)</a:t>
            </a:r>
          </a:p>
          <a:p>
            <a:pPr lvl="2"/>
            <a:r>
              <a:rPr lang="en-US" dirty="0"/>
              <a:t>Same entry spec as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@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RamFS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dirty="0"/>
              <a:t>Use utility program called Browse PLC File Systems manage the contents of the two file systems</a:t>
            </a:r>
          </a:p>
          <a:p>
            <a:pPr lvl="1"/>
            <a:r>
              <a:rPr lang="en-US" dirty="0"/>
              <a:t>Browse contents of the folders</a:t>
            </a:r>
          </a:p>
          <a:p>
            <a:pPr lvl="1"/>
            <a:r>
              <a:rPr lang="en-US" dirty="0"/>
              <a:t>Copy files between PLC &amp; PC</a:t>
            </a:r>
          </a:p>
          <a:p>
            <a:pPr lvl="1"/>
            <a:r>
              <a:rPr lang="en-US" dirty="0"/>
              <a:t>Delete files on the PLC</a:t>
            </a:r>
          </a:p>
          <a:p>
            <a:r>
              <a:rPr lang="en-US" dirty="0"/>
              <a:t>New </a:t>
            </a:r>
            <a:r>
              <a:rPr lang="en-US" b="1" dirty="0">
                <a:solidFill>
                  <a:srgbClr val="00B050"/>
                </a:solidFill>
              </a:rPr>
              <a:t>EMAIL</a:t>
            </a:r>
            <a:r>
              <a:rPr lang="en-US" dirty="0"/>
              <a:t> parameter allows the attachment of files from PLC’s file systems</a:t>
            </a:r>
          </a:p>
          <a:p>
            <a:pPr lvl="1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6642" y="390526"/>
            <a:ext cx="1853934" cy="136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27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400"/>
          </a:xfrm>
        </p:spPr>
        <p:txBody>
          <a:bodyPr anchor="t">
            <a:normAutofit/>
          </a:bodyPr>
          <a:lstStyle/>
          <a:p>
            <a:r>
              <a:rPr lang="en-US" dirty="0"/>
              <a:t>File System</a:t>
            </a:r>
            <a:endParaRPr lang="en-US" sz="12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32899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Structure members</a:t>
            </a:r>
          </a:p>
          <a:p>
            <a:pPr lvl="1"/>
            <a:r>
              <a:rPr lang="en-US" b="1" i="1" dirty="0">
                <a:solidFill>
                  <a:srgbClr val="0070C0"/>
                </a:solidFill>
              </a:rPr>
              <a:t>.</a:t>
            </a:r>
            <a:r>
              <a:rPr lang="en-US" b="1" i="1" dirty="0" err="1">
                <a:solidFill>
                  <a:srgbClr val="0070C0"/>
                </a:solidFill>
              </a:rPr>
              <a:t>FolderEntryNum</a:t>
            </a:r>
            <a:r>
              <a:rPr lang="en-US" dirty="0"/>
              <a:t> (unsigned word; </a:t>
            </a:r>
            <a:r>
              <a:rPr lang="en-US" b="1" dirty="0">
                <a:solidFill>
                  <a:srgbClr val="C00000"/>
                </a:solidFill>
              </a:rPr>
              <a:t>RO</a:t>
            </a:r>
            <a:r>
              <a:rPr lang="en-US" dirty="0"/>
              <a:t>) – number of file &amp; subfolders found after scanning contents of folder; use with </a:t>
            </a:r>
            <a:r>
              <a:rPr lang="en-US" b="1" dirty="0">
                <a:solidFill>
                  <a:srgbClr val="00B050"/>
                </a:solidFill>
              </a:rPr>
              <a:t>FILEQUERY</a:t>
            </a:r>
          </a:p>
          <a:p>
            <a:pPr lvl="1"/>
            <a:r>
              <a:rPr lang="en-US" dirty="0"/>
              <a:t>.</a:t>
            </a:r>
            <a:r>
              <a:rPr lang="en-US" b="1" i="1" dirty="0" err="1">
                <a:solidFill>
                  <a:srgbClr val="0070C0"/>
                </a:solidFill>
              </a:rPr>
              <a:t>StartFolderScan</a:t>
            </a:r>
            <a:r>
              <a:rPr lang="en-US" dirty="0"/>
              <a:t> (bit; </a:t>
            </a:r>
            <a:r>
              <a:rPr lang="en-US" b="1" dirty="0">
                <a:solidFill>
                  <a:srgbClr val="00B050"/>
                </a:solidFill>
              </a:rPr>
              <a:t>R/W</a:t>
            </a:r>
            <a:r>
              <a:rPr lang="en-US" dirty="0"/>
              <a:t>) – set ON to initiate a folder scan operation; use with </a:t>
            </a:r>
            <a:r>
              <a:rPr lang="en-US" b="1" dirty="0">
                <a:solidFill>
                  <a:srgbClr val="00B050"/>
                </a:solidFill>
              </a:rPr>
              <a:t>FILEQUERY</a:t>
            </a:r>
          </a:p>
          <a:p>
            <a:pPr lvl="1"/>
            <a:r>
              <a:rPr lang="en-US" dirty="0"/>
              <a:t>.</a:t>
            </a:r>
            <a:r>
              <a:rPr lang="en-US" b="1" i="1" dirty="0" err="1">
                <a:solidFill>
                  <a:srgbClr val="0070C0"/>
                </a:solidFill>
              </a:rPr>
              <a:t>FolderScanDone</a:t>
            </a:r>
            <a:r>
              <a:rPr lang="en-US" dirty="0"/>
              <a:t> (bit; </a:t>
            </a:r>
            <a:r>
              <a:rPr lang="en-US" b="1" dirty="0">
                <a:solidFill>
                  <a:srgbClr val="00B050"/>
                </a:solidFill>
              </a:rPr>
              <a:t>R/W</a:t>
            </a:r>
            <a:r>
              <a:rPr lang="en-US" dirty="0"/>
              <a:t>) – ON at the completion of a folder scan operation; use with </a:t>
            </a:r>
            <a:r>
              <a:rPr lang="en-US" b="1" dirty="0">
                <a:solidFill>
                  <a:srgbClr val="00B050"/>
                </a:solidFill>
              </a:rPr>
              <a:t>FILEQUERY</a:t>
            </a:r>
          </a:p>
          <a:p>
            <a:pPr lvl="1"/>
            <a:r>
              <a:rPr lang="en-US" dirty="0"/>
              <a:t>.</a:t>
            </a:r>
            <a:r>
              <a:rPr lang="en-US" b="1" i="1" dirty="0" err="1">
                <a:solidFill>
                  <a:srgbClr val="0070C0"/>
                </a:solidFill>
              </a:rPr>
              <a:t>RemovableMedia</a:t>
            </a:r>
            <a:r>
              <a:rPr lang="en-US" dirty="0"/>
              <a:t> (bit; </a:t>
            </a:r>
            <a:r>
              <a:rPr lang="en-US" b="1" dirty="0">
                <a:solidFill>
                  <a:srgbClr val="C00000"/>
                </a:solidFill>
              </a:rPr>
              <a:t>RO</a:t>
            </a:r>
            <a:r>
              <a:rPr lang="en-US" dirty="0"/>
              <a:t>) – ON if file system has a slot for removable media (e.g. micro SD slot)</a:t>
            </a:r>
          </a:p>
          <a:p>
            <a:pPr lvl="1"/>
            <a:r>
              <a:rPr lang="en-US" dirty="0"/>
              <a:t>.</a:t>
            </a:r>
            <a:r>
              <a:rPr lang="en-US" b="1" i="1" dirty="0" err="1">
                <a:solidFill>
                  <a:srgbClr val="0070C0"/>
                </a:solidFill>
              </a:rPr>
              <a:t>MediaInstalled</a:t>
            </a:r>
            <a:r>
              <a:rPr lang="en-US" dirty="0"/>
              <a:t> (bit; </a:t>
            </a:r>
            <a:r>
              <a:rPr lang="en-US" b="1" dirty="0">
                <a:solidFill>
                  <a:srgbClr val="C00000"/>
                </a:solidFill>
              </a:rPr>
              <a:t>RO</a:t>
            </a:r>
            <a:r>
              <a:rPr lang="en-US" dirty="0"/>
              <a:t>) – ON if media is installed (e.g. micro SD is plugged in)</a:t>
            </a:r>
          </a:p>
          <a:p>
            <a:pPr lvl="1"/>
            <a:r>
              <a:rPr lang="en-US" dirty="0"/>
              <a:t>.</a:t>
            </a:r>
            <a:r>
              <a:rPr lang="en-US" b="1" i="1" dirty="0" err="1">
                <a:solidFill>
                  <a:srgbClr val="0070C0"/>
                </a:solidFill>
              </a:rPr>
              <a:t>MediaMounted</a:t>
            </a:r>
            <a:r>
              <a:rPr lang="en-US" dirty="0"/>
              <a:t> (bit; </a:t>
            </a:r>
            <a:r>
              <a:rPr lang="en-US" b="1" dirty="0">
                <a:solidFill>
                  <a:srgbClr val="C00000"/>
                </a:solidFill>
              </a:rPr>
              <a:t>RO</a:t>
            </a:r>
            <a:r>
              <a:rPr lang="en-US" dirty="0"/>
              <a:t>) – ON if media is installed &amp; mounted (e.g. micro SD card is installed &amp; formatted)</a:t>
            </a:r>
          </a:p>
          <a:p>
            <a:pPr lvl="1"/>
            <a:r>
              <a:rPr lang="en-US" dirty="0"/>
              <a:t>.</a:t>
            </a:r>
            <a:r>
              <a:rPr lang="en-US" b="1" i="1" dirty="0" err="1">
                <a:solidFill>
                  <a:srgbClr val="0070C0"/>
                </a:solidFill>
              </a:rPr>
              <a:t>FreeSpaceKB</a:t>
            </a:r>
            <a:r>
              <a:rPr lang="en-US" dirty="0"/>
              <a:t> (signed doubleword; </a:t>
            </a:r>
            <a:r>
              <a:rPr lang="en-US" b="1" dirty="0">
                <a:solidFill>
                  <a:srgbClr val="C00000"/>
                </a:solidFill>
              </a:rPr>
              <a:t>RO</a:t>
            </a:r>
            <a:r>
              <a:rPr lang="en-US" dirty="0"/>
              <a:t>) – remaining number of KB of storage left on the file system</a:t>
            </a:r>
          </a:p>
          <a:p>
            <a:pPr lvl="1"/>
            <a:r>
              <a:rPr lang="en-US" dirty="0"/>
              <a:t>.</a:t>
            </a:r>
            <a:r>
              <a:rPr lang="en-US" b="1" i="1" dirty="0" err="1">
                <a:solidFill>
                  <a:srgbClr val="0070C0"/>
                </a:solidFill>
              </a:rPr>
              <a:t>TotalSpaceKB</a:t>
            </a:r>
            <a:r>
              <a:rPr lang="en-US" dirty="0"/>
              <a:t> (signed doubleword; </a:t>
            </a:r>
            <a:r>
              <a:rPr lang="en-US" b="1" dirty="0">
                <a:solidFill>
                  <a:srgbClr val="C00000"/>
                </a:solidFill>
              </a:rPr>
              <a:t>RO</a:t>
            </a:r>
            <a:r>
              <a:rPr lang="en-US" dirty="0"/>
              <a:t>) – number of KB of total usable storage</a:t>
            </a:r>
          </a:p>
          <a:p>
            <a:pPr lvl="1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6642" y="390526"/>
            <a:ext cx="1853934" cy="136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39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400"/>
          </a:xfrm>
        </p:spPr>
        <p:txBody>
          <a:bodyPr anchor="t">
            <a:normAutofit/>
          </a:bodyPr>
          <a:lstStyle/>
          <a:p>
            <a:r>
              <a:rPr lang="en-US" dirty="0"/>
              <a:t>File System</a:t>
            </a:r>
            <a:endParaRPr lang="en-US" sz="12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32899"/>
            <a:ext cx="8229600" cy="4739301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FILELOG</a:t>
            </a:r>
            <a:r>
              <a:rPr lang="en-US" dirty="0"/>
              <a:t> “Log To File”</a:t>
            </a:r>
          </a:p>
          <a:p>
            <a:pPr lvl="1"/>
            <a:r>
              <a:rPr lang="en-US" dirty="0"/>
              <a:t>Pick </a:t>
            </a:r>
            <a:r>
              <a:rPr lang="en-US" u="sng" dirty="0"/>
              <a:t>File System</a:t>
            </a:r>
          </a:p>
          <a:p>
            <a:pPr lvl="1"/>
            <a:r>
              <a:rPr lang="en-US" dirty="0"/>
              <a:t>Input Leg</a:t>
            </a:r>
          </a:p>
          <a:p>
            <a:pPr lvl="2"/>
            <a:r>
              <a:rPr lang="en-US" u="sng" dirty="0"/>
              <a:t>Edge triggered</a:t>
            </a:r>
          </a:p>
          <a:p>
            <a:pPr lvl="2"/>
            <a:r>
              <a:rPr lang="en-US" u="sng" dirty="0"/>
              <a:t>Power flow enable</a:t>
            </a:r>
          </a:p>
          <a:p>
            <a:pPr lvl="3"/>
            <a:r>
              <a:rPr lang="en-US" dirty="0"/>
              <a:t>Log Interval</a:t>
            </a:r>
          </a:p>
          <a:p>
            <a:pPr lvl="1"/>
            <a:r>
              <a:rPr lang="en-US" u="sng" dirty="0"/>
              <a:t>Append Timestamp to File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u="sng" dirty="0"/>
              <a:t>Name</a:t>
            </a:r>
            <a:r>
              <a:rPr lang="en-US" dirty="0"/>
              <a:t> – since this names the file,</a:t>
            </a:r>
            <a:br>
              <a:rPr lang="en-US" dirty="0"/>
            </a:br>
            <a:r>
              <a:rPr lang="en-US" dirty="0"/>
              <a:t> if “to the Day” is picked then when</a:t>
            </a:r>
            <a:br>
              <a:rPr lang="en-US" dirty="0"/>
            </a:br>
            <a:r>
              <a:rPr lang="en-US" dirty="0"/>
              <a:t> the day changes a new file is</a:t>
            </a:r>
            <a:br>
              <a:rPr lang="en-US" dirty="0"/>
            </a:br>
            <a:r>
              <a:rPr lang="en-US" dirty="0"/>
              <a:t> created with the new name</a:t>
            </a:r>
          </a:p>
          <a:p>
            <a:pPr lvl="1"/>
            <a:r>
              <a:rPr lang="en-US" u="sng" dirty="0"/>
              <a:t>Generate File Name</a:t>
            </a:r>
            <a:r>
              <a:rPr lang="en-US" dirty="0"/>
              <a:t> – stores the</a:t>
            </a:r>
            <a:br>
              <a:rPr lang="en-US" dirty="0"/>
            </a:br>
            <a:r>
              <a:rPr lang="en-US" dirty="0"/>
              <a:t> current file name in a string for</a:t>
            </a:r>
            <a:br>
              <a:rPr lang="en-US" dirty="0"/>
            </a:br>
            <a:r>
              <a:rPr lang="en-US" dirty="0"/>
              <a:t> use with other instructions</a:t>
            </a:r>
          </a:p>
          <a:p>
            <a:pPr lvl="1"/>
            <a:r>
              <a:rPr lang="en-US" u="sng" dirty="0"/>
              <a:t>Entries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Up to 50 entries</a:t>
            </a:r>
          </a:p>
          <a:p>
            <a:pPr lvl="2"/>
            <a:r>
              <a:rPr lang="en-US" dirty="0"/>
              <a:t>Count must be &lt;= 10</a:t>
            </a:r>
          </a:p>
          <a:p>
            <a:pPr lvl="2"/>
            <a:r>
              <a:rPr lang="en-US" dirty="0"/>
              <a:t>Date/Time prefixes every entry</a:t>
            </a:r>
            <a:br>
              <a:rPr lang="en-US" dirty="0"/>
            </a:br>
            <a:r>
              <a:rPr lang="en-US" dirty="0"/>
              <a:t> automatically</a:t>
            </a:r>
          </a:p>
          <a:p>
            <a:pPr lvl="1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6642" y="390526"/>
            <a:ext cx="1853934" cy="13620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47159" y="1818946"/>
            <a:ext cx="3815316" cy="4629150"/>
          </a:xfrm>
          <a:prstGeom prst="rect">
            <a:avLst/>
          </a:prstGeom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</p:spPr>
      </p:pic>
      <p:sp>
        <p:nvSpPr>
          <p:cNvPr id="8" name="()-UseFileName"/>
          <p:cNvSpPr/>
          <p:nvPr/>
        </p:nvSpPr>
        <p:spPr>
          <a:xfrm>
            <a:off x="4179916" y="4800600"/>
            <a:ext cx="3276600" cy="609600"/>
          </a:xfrm>
          <a:prstGeom prst="wedgeRoundRectCallout">
            <a:avLst>
              <a:gd name="adj1" fmla="val 62889"/>
              <a:gd name="adj2" fmla="val -186707"/>
              <a:gd name="adj3" fmla="val 16667"/>
            </a:avLst>
          </a:prstGeom>
          <a:solidFill>
            <a:srgbClr val="FFFF00"/>
          </a:solidFill>
          <a:ln w="127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Store the current File Name in </a:t>
            </a:r>
            <a:r>
              <a:rPr lang="en-US" sz="1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SS0</a:t>
            </a:r>
            <a:r>
              <a:rPr lang="en-US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for convenience</a:t>
            </a:r>
            <a:endParaRPr lang="en-US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51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400"/>
          </a:xfrm>
        </p:spPr>
        <p:txBody>
          <a:bodyPr anchor="t">
            <a:normAutofit/>
          </a:bodyPr>
          <a:lstStyle/>
          <a:p>
            <a:r>
              <a:rPr lang="en-US" dirty="0"/>
              <a:t>File System</a:t>
            </a:r>
            <a:endParaRPr lang="en-US" sz="12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32899"/>
            <a:ext cx="8229600" cy="473930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FILELOG</a:t>
            </a:r>
            <a:r>
              <a:rPr lang="en-US" dirty="0"/>
              <a:t> “Log To File</a:t>
            </a:r>
            <a:r>
              <a:rPr lang="en-US" dirty="0" smtClean="0"/>
              <a:t>” example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1028" name="P-Ladder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2005013"/>
            <a:ext cx="8010525" cy="2847975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-DataVie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587942"/>
            <a:ext cx="2700683" cy="40362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9" name="P-Brows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05000"/>
            <a:ext cx="5181600" cy="4749801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-Exce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09" y="1905000"/>
            <a:ext cx="8569751" cy="4044164"/>
          </a:xfrm>
          <a:prstGeom prst="rect">
            <a:avLst/>
          </a:prstGeom>
          <a:noFill/>
          <a:ln>
            <a:noFill/>
          </a:ln>
          <a:effectLst>
            <a:outerShdw blurRad="76200" dist="762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597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400"/>
          </a:xfrm>
        </p:spPr>
        <p:txBody>
          <a:bodyPr anchor="t">
            <a:normAutofit/>
          </a:bodyPr>
          <a:lstStyle/>
          <a:p>
            <a:r>
              <a:rPr lang="en-US" dirty="0"/>
              <a:t>File System</a:t>
            </a:r>
            <a:endParaRPr lang="en-US" sz="12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32899"/>
            <a:ext cx="8229600" cy="47393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FILECOPY</a:t>
            </a:r>
            <a:r>
              <a:rPr lang="en-US" dirty="0" smtClean="0"/>
              <a:t> “Copy File</a:t>
            </a:r>
            <a:r>
              <a:rPr lang="en-US" dirty="0"/>
              <a:t>”</a:t>
            </a:r>
          </a:p>
          <a:p>
            <a:pPr lvl="1"/>
            <a:r>
              <a:rPr lang="en-US" dirty="0" smtClean="0"/>
              <a:t>Simply copies a file</a:t>
            </a:r>
          </a:p>
          <a:p>
            <a:pPr lvl="2"/>
            <a:r>
              <a:rPr lang="en-US" dirty="0" smtClean="0"/>
              <a:t>This is where the </a:t>
            </a:r>
            <a:r>
              <a:rPr lang="en-US" u="sng" dirty="0" smtClean="0"/>
              <a:t>Generate File Name</a:t>
            </a:r>
            <a:r>
              <a:rPr lang="en-US" dirty="0" smtClean="0"/>
              <a:t> parameter of the </a:t>
            </a:r>
            <a:r>
              <a:rPr lang="en-US" b="1" dirty="0" smtClean="0">
                <a:solidFill>
                  <a:srgbClr val="00B050"/>
                </a:solidFill>
              </a:rPr>
              <a:t>FILELOG</a:t>
            </a:r>
            <a:r>
              <a:rPr lang="en-US" dirty="0" smtClean="0"/>
              <a:t> instruction can come in handy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392978"/>
            <a:ext cx="49339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656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400"/>
          </a:xfrm>
        </p:spPr>
        <p:txBody>
          <a:bodyPr anchor="t">
            <a:normAutofit/>
          </a:bodyPr>
          <a:lstStyle/>
          <a:p>
            <a:r>
              <a:rPr lang="en-US" dirty="0"/>
              <a:t>File System</a:t>
            </a:r>
            <a:endParaRPr lang="en-US" sz="12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32899"/>
            <a:ext cx="8229600" cy="47393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FILEDEL</a:t>
            </a:r>
            <a:r>
              <a:rPr lang="en-US" dirty="0" smtClean="0"/>
              <a:t> “Delete File”</a:t>
            </a:r>
            <a:endParaRPr lang="en-US" dirty="0"/>
          </a:p>
          <a:p>
            <a:pPr lvl="1"/>
            <a:r>
              <a:rPr lang="en-US" dirty="0" smtClean="0"/>
              <a:t>Simply deletes a file</a:t>
            </a:r>
          </a:p>
          <a:p>
            <a:pPr lvl="2"/>
            <a:r>
              <a:rPr lang="en-US" dirty="0" smtClean="0"/>
              <a:t>This is where the </a:t>
            </a:r>
            <a:r>
              <a:rPr lang="en-US" u="sng" dirty="0" smtClean="0"/>
              <a:t>Generate File Name</a:t>
            </a:r>
            <a:r>
              <a:rPr lang="en-US" dirty="0" smtClean="0"/>
              <a:t> parameter of the </a:t>
            </a:r>
            <a:r>
              <a:rPr lang="en-US" b="1" dirty="0" smtClean="0">
                <a:solidFill>
                  <a:srgbClr val="00B050"/>
                </a:solidFill>
              </a:rPr>
              <a:t>FILELOG</a:t>
            </a:r>
            <a:r>
              <a:rPr lang="en-US" dirty="0" smtClean="0"/>
              <a:t> instruction can come in handy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63" y="3733800"/>
            <a:ext cx="43338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7069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8229600" cy="914400"/>
          </a:xfrm>
        </p:spPr>
        <p:txBody>
          <a:bodyPr anchor="t">
            <a:normAutofit/>
          </a:bodyPr>
          <a:lstStyle/>
          <a:p>
            <a:r>
              <a:rPr lang="en-US" dirty="0"/>
              <a:t>File System</a:t>
            </a:r>
            <a:endParaRPr lang="en-US" sz="1200" dirty="0"/>
          </a:p>
        </p:txBody>
      </p:sp>
      <p:pic>
        <p:nvPicPr>
          <p:cNvPr id="32" name="Do-m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6484192"/>
            <a:ext cx="985838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Host Engineer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800" y="5949164"/>
            <a:ext cx="985838" cy="53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32899"/>
            <a:ext cx="8229600" cy="47393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FILENEWFLDR</a:t>
            </a:r>
            <a:r>
              <a:rPr lang="en-US" dirty="0" smtClean="0"/>
              <a:t> “Make New Folder”</a:t>
            </a:r>
            <a:endParaRPr lang="en-US" dirty="0"/>
          </a:p>
          <a:p>
            <a:pPr lvl="1"/>
            <a:r>
              <a:rPr lang="en-US" dirty="0" smtClean="0"/>
              <a:t>Creates a new folder</a:t>
            </a:r>
          </a:p>
          <a:p>
            <a:pPr lvl="2"/>
            <a:endParaRPr lang="en-US" dirty="0" smtClean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63" y="2762250"/>
            <a:ext cx="43338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64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194722</TotalTime>
  <Words>1505</Words>
  <Application>Microsoft Office PowerPoint</Application>
  <PresentationFormat>On-screen Show (4:3)</PresentationFormat>
  <Paragraphs>223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BRX Technical Training</vt:lpstr>
      <vt:lpstr>File System</vt:lpstr>
      <vt:lpstr>File System</vt:lpstr>
      <vt:lpstr>File System</vt:lpstr>
      <vt:lpstr>File System</vt:lpstr>
      <vt:lpstr>File System</vt:lpstr>
      <vt:lpstr>File System</vt:lpstr>
      <vt:lpstr>File System</vt:lpstr>
      <vt:lpstr>File System</vt:lpstr>
      <vt:lpstr>File System</vt:lpstr>
      <vt:lpstr>File System</vt:lpstr>
      <vt:lpstr>File System</vt:lpstr>
      <vt:lpstr>File System</vt:lpstr>
      <vt:lpstr>File System</vt:lpstr>
      <vt:lpstr>File System</vt:lpstr>
      <vt:lpstr>File System</vt:lpstr>
      <vt:lpstr>File System</vt:lpstr>
      <vt:lpstr>File System</vt:lpstr>
      <vt:lpstr>File System</vt:lpstr>
      <vt:lpstr>File System</vt:lpstr>
      <vt:lpstr>File System</vt:lpstr>
      <vt:lpstr>File System</vt:lpstr>
      <vt:lpstr>File System</vt:lpstr>
      <vt:lpstr>File System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Do-more Way</dc:title>
  <dc:creator>Greg</dc:creator>
  <cp:lastModifiedBy>Greg</cp:lastModifiedBy>
  <cp:revision>1818</cp:revision>
  <dcterms:created xsi:type="dcterms:W3CDTF">2014-08-20T17:24:46Z</dcterms:created>
  <dcterms:modified xsi:type="dcterms:W3CDTF">2017-02-07T15:11:13Z</dcterms:modified>
</cp:coreProperties>
</file>